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dccbf8dfa44d4f" /><Relationship Type="http://schemas.openxmlformats.org/officeDocument/2006/relationships/extended-properties" Target="/docProps/app.xml" Id="Rb2f0a602f0b74470" /><Relationship Type="http://schemas.openxmlformats.org/officeDocument/2006/relationships/officeDocument" Target="/ppt/presentation.xml" Id="Re323eeddbe394a2d" /></Relationships>
</file>

<file path=ppt/presentation.xml><?xml version="1.0" encoding="utf-8"?>
<p:presentation xmlns:p="http://schemas.openxmlformats.org/presentationml/2006/main">
  <p:sldMasterIdLst>
    <p:sldMasterId xmlns:r="http://schemas.openxmlformats.org/officeDocument/2006/relationships" id="2147483648" r:id="Rad36fa5201e948cc"/>
  </p:sldMasterIdLst>
  <p:notesMasterIdLst>
    <p:notesMasterId xmlns:r="http://schemas.openxmlformats.org/officeDocument/2006/relationships" r:id="Rcd8da4fb7d0b4ff9"/>
  </p:notesMasterIdLst>
  <p:sldIdLst>
    <p:sldId xmlns:r="http://schemas.openxmlformats.org/officeDocument/2006/relationships" id="256" r:id="R2943d790130c411f"/>
    <p:sldId xmlns:r="http://schemas.openxmlformats.org/officeDocument/2006/relationships" id="257" r:id="Ra2f996a10637489d"/>
    <p:sldId xmlns:r="http://schemas.openxmlformats.org/officeDocument/2006/relationships" id="258" r:id="Rab8020e4a73d40c4"/>
    <p:sldId xmlns:r="http://schemas.openxmlformats.org/officeDocument/2006/relationships" id="259" r:id="R6973ff0ee3c44c72"/>
    <p:sldId xmlns:r="http://schemas.openxmlformats.org/officeDocument/2006/relationships" id="260" r:id="Rf61a0f1fd0d1454e"/>
    <p:sldId xmlns:r="http://schemas.openxmlformats.org/officeDocument/2006/relationships" id="261" r:id="R1fe7349ada7e41bd"/>
    <p:sldId xmlns:r="http://schemas.openxmlformats.org/officeDocument/2006/relationships" id="262" r:id="R5da33906396c4575"/>
    <p:sldId xmlns:r="http://schemas.openxmlformats.org/officeDocument/2006/relationships" id="263" r:id="R092636c3b4114a74"/>
    <p:sldId xmlns:r="http://schemas.openxmlformats.org/officeDocument/2006/relationships" id="264" r:id="Re051cb034b8b4c31"/>
    <p:sldId xmlns:r="http://schemas.openxmlformats.org/officeDocument/2006/relationships" id="265" r:id="R20848929494e40ab"/>
    <p:sldId xmlns:r="http://schemas.openxmlformats.org/officeDocument/2006/relationships" id="266" r:id="R39aa573e4bd54cbd"/>
    <p:sldId xmlns:r="http://schemas.openxmlformats.org/officeDocument/2006/relationships" id="267" r:id="R6623dad9f6174772"/>
    <p:sldId xmlns:r="http://schemas.openxmlformats.org/officeDocument/2006/relationships" id="268" r:id="Rd0e7cadb41d84db0"/>
    <p:sldId xmlns:r="http://schemas.openxmlformats.org/officeDocument/2006/relationships" id="269" r:id="Rd7a4ccccf65a409a"/>
    <p:sldId xmlns:r="http://schemas.openxmlformats.org/officeDocument/2006/relationships" id="270" r:id="Rcd5bc509a1d94597"/>
    <p:sldId xmlns:r="http://schemas.openxmlformats.org/officeDocument/2006/relationships" id="271" r:id="R6973f4cf30164bdd"/>
    <p:sldId xmlns:r="http://schemas.openxmlformats.org/officeDocument/2006/relationships" id="272" r:id="R047e7e4cb52a4d36"/>
    <p:sldId xmlns:r="http://schemas.openxmlformats.org/officeDocument/2006/relationships" id="273" r:id="Reafdd2cc70854af0"/>
    <p:sldId xmlns:r="http://schemas.openxmlformats.org/officeDocument/2006/relationships" id="274" r:id="R2d624512bee749d1"/>
    <p:sldId xmlns:r="http://schemas.openxmlformats.org/officeDocument/2006/relationships" id="275" r:id="Rc2a168a0e8ce46ab"/>
    <p:sldId xmlns:r="http://schemas.openxmlformats.org/officeDocument/2006/relationships" id="276" r:id="R189eabcb60314b20"/>
    <p:sldId xmlns:r="http://schemas.openxmlformats.org/officeDocument/2006/relationships" id="277" r:id="R1a261b98b7704f90"/>
    <p:sldId xmlns:r="http://schemas.openxmlformats.org/officeDocument/2006/relationships" id="278" r:id="R2a1a1ff39241473f"/>
    <p:sldId xmlns:r="http://schemas.openxmlformats.org/officeDocument/2006/relationships" id="279" r:id="R0afaef1c5c634081"/>
    <p:sldId xmlns:r="http://schemas.openxmlformats.org/officeDocument/2006/relationships" id="280" r:id="R101e93f472e54f1b"/>
    <p:sldId xmlns:r="http://schemas.openxmlformats.org/officeDocument/2006/relationships" id="281" r:id="R43a986bb79a1442a"/>
    <p:sldId xmlns:r="http://schemas.openxmlformats.org/officeDocument/2006/relationships" id="282" r:id="R76552324fdd8490e"/>
  </p:sldIdLst>
  <p:sldSz cx="13716000" cy="771525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3a4f6fa2d44191" /><Relationship Type="http://schemas.openxmlformats.org/officeDocument/2006/relationships/slideMaster" Target="/ppt/slideMasters/slideMaster1.xml" Id="Rad36fa5201e948cc" /><Relationship Type="http://schemas.openxmlformats.org/officeDocument/2006/relationships/notesMaster" Target="/ppt/notesMasters/notesMaster1.xml" Id="Rcd8da4fb7d0b4ff9" /><Relationship Type="http://schemas.openxmlformats.org/officeDocument/2006/relationships/presProps" Target="/ppt/presProps.xml" Id="R3433f17c31164757" /><Relationship Type="http://schemas.openxmlformats.org/officeDocument/2006/relationships/tableStyles" Target="/ppt/tableStyles.xml" Id="R1784c1a138924c11" /><Relationship Type="http://schemas.openxmlformats.org/officeDocument/2006/relationships/slide" Target="/ppt/slides/slide1.xml" Id="R2943d790130c411f" /><Relationship Type="http://schemas.openxmlformats.org/officeDocument/2006/relationships/slide" Target="/ppt/slides/slide2.xml" Id="Ra2f996a10637489d" /><Relationship Type="http://schemas.openxmlformats.org/officeDocument/2006/relationships/slide" Target="/ppt/slides/slide3.xml" Id="Rab8020e4a73d40c4" /><Relationship Type="http://schemas.openxmlformats.org/officeDocument/2006/relationships/slide" Target="/ppt/slides/slide4.xml" Id="R6973ff0ee3c44c72" /><Relationship Type="http://schemas.openxmlformats.org/officeDocument/2006/relationships/slide" Target="/ppt/slides/slide5.xml" Id="Rf61a0f1fd0d1454e" /><Relationship Type="http://schemas.openxmlformats.org/officeDocument/2006/relationships/slide" Target="/ppt/slides/slide6.xml" Id="R1fe7349ada7e41bd" /><Relationship Type="http://schemas.openxmlformats.org/officeDocument/2006/relationships/slide" Target="/ppt/slides/slide7.xml" Id="R5da33906396c4575" /><Relationship Type="http://schemas.openxmlformats.org/officeDocument/2006/relationships/slide" Target="/ppt/slides/slide8.xml" Id="R092636c3b4114a74" /><Relationship Type="http://schemas.openxmlformats.org/officeDocument/2006/relationships/slide" Target="/ppt/slides/slide9.xml" Id="Re051cb034b8b4c31" /><Relationship Type="http://schemas.openxmlformats.org/officeDocument/2006/relationships/slide" Target="/ppt/slides/slide10.xml" Id="R20848929494e40ab" /><Relationship Type="http://schemas.openxmlformats.org/officeDocument/2006/relationships/slide" Target="/ppt/slides/slide11.xml" Id="R39aa573e4bd54cbd" /><Relationship Type="http://schemas.openxmlformats.org/officeDocument/2006/relationships/slide" Target="/ppt/slides/slide12.xml" Id="R6623dad9f6174772" /><Relationship Type="http://schemas.openxmlformats.org/officeDocument/2006/relationships/slide" Target="/ppt/slides/slide13.xml" Id="Rd0e7cadb41d84db0" /><Relationship Type="http://schemas.openxmlformats.org/officeDocument/2006/relationships/slide" Target="/ppt/slides/slide14.xml" Id="Rd7a4ccccf65a409a" /><Relationship Type="http://schemas.openxmlformats.org/officeDocument/2006/relationships/slide" Target="/ppt/slides/slide15.xml" Id="Rcd5bc509a1d94597" /><Relationship Type="http://schemas.openxmlformats.org/officeDocument/2006/relationships/slide" Target="/ppt/slides/slide16.xml" Id="R6973f4cf30164bdd" /><Relationship Type="http://schemas.openxmlformats.org/officeDocument/2006/relationships/slide" Target="/ppt/slides/slide17.xml" Id="R047e7e4cb52a4d36" /><Relationship Type="http://schemas.openxmlformats.org/officeDocument/2006/relationships/slide" Target="/ppt/slides/slide18.xml" Id="Reafdd2cc70854af0" /><Relationship Type="http://schemas.openxmlformats.org/officeDocument/2006/relationships/slide" Target="/ppt/slides/slide19.xml" Id="R2d624512bee749d1" /><Relationship Type="http://schemas.openxmlformats.org/officeDocument/2006/relationships/slide" Target="/ppt/slides/slide20.xml" Id="Rc2a168a0e8ce46ab" /><Relationship Type="http://schemas.openxmlformats.org/officeDocument/2006/relationships/slide" Target="/ppt/slides/slide21.xml" Id="R189eabcb60314b20" /><Relationship Type="http://schemas.openxmlformats.org/officeDocument/2006/relationships/slide" Target="/ppt/slides/slide22.xml" Id="R1a261b98b7704f90" /><Relationship Type="http://schemas.openxmlformats.org/officeDocument/2006/relationships/slide" Target="/ppt/slides/slide23.xml" Id="R2a1a1ff39241473f" /><Relationship Type="http://schemas.openxmlformats.org/officeDocument/2006/relationships/slide" Target="/ppt/slides/slide24.xml" Id="R0afaef1c5c634081" /><Relationship Type="http://schemas.openxmlformats.org/officeDocument/2006/relationships/slide" Target="/ppt/slides/slide25.xml" Id="R101e93f472e54f1b" /><Relationship Type="http://schemas.openxmlformats.org/officeDocument/2006/relationships/slide" Target="/ppt/slides/slide26.xml" Id="R43a986bb79a1442a" /><Relationship Type="http://schemas.openxmlformats.org/officeDocument/2006/relationships/slide" Target="/ppt/slides/slide27.xml" Id="R76552324fdd8490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73d9da4a5b4a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6f6635fc874542" /><Relationship Type="http://schemas.openxmlformats.org/officeDocument/2006/relationships/notesMaster" Target="/ppt/notesMasters/notesMaster1.xml" Id="Rb058778619d144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14c049a32f46db" /><Relationship Type="http://schemas.openxmlformats.org/officeDocument/2006/relationships/notesMaster" Target="/ppt/notesMasters/notesMaster1.xml" Id="R521bee773c124e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d1b4369ce342c1" /><Relationship Type="http://schemas.openxmlformats.org/officeDocument/2006/relationships/notesMaster" Target="/ppt/notesMasters/notesMaster1.xml" Id="R0f0f1e81a0cd4b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21fc7aa11d4a8a" /><Relationship Type="http://schemas.openxmlformats.org/officeDocument/2006/relationships/notesMaster" Target="/ppt/notesMasters/notesMaster1.xml" Id="Rdd1942b990ac488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5304831e7c4ae2" /><Relationship Type="http://schemas.openxmlformats.org/officeDocument/2006/relationships/notesMaster" Target="/ppt/notesMasters/notesMaster1.xml" Id="R5805a80a8f0449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afb19b33034b34" /><Relationship Type="http://schemas.openxmlformats.org/officeDocument/2006/relationships/notesMaster" Target="/ppt/notesMasters/notesMaster1.xml" Id="R4fe5a8a546094b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e6897f26af4b86" /><Relationship Type="http://schemas.openxmlformats.org/officeDocument/2006/relationships/notesMaster" Target="/ppt/notesMasters/notesMaster1.xml" Id="Ra8942ede9d024a1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2ceed5497a4d81" /><Relationship Type="http://schemas.openxmlformats.org/officeDocument/2006/relationships/notesMaster" Target="/ppt/notesMasters/notesMaster1.xml" Id="R88d7914cc637439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fac040a5c6419f" /><Relationship Type="http://schemas.openxmlformats.org/officeDocument/2006/relationships/notesMaster" Target="/ppt/notesMasters/notesMaster1.xml" Id="R7b0e3f3f99b14bd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f7f5e89e1cd4a0d" /><Relationship Type="http://schemas.openxmlformats.org/officeDocument/2006/relationships/notesMaster" Target="/ppt/notesMasters/notesMaster1.xml" Id="Rb92d7ac855b646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9fb66aef60416c" /><Relationship Type="http://schemas.openxmlformats.org/officeDocument/2006/relationships/notesMaster" Target="/ppt/notesMasters/notesMaster1.xml" Id="R6a0d1c554d5c46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73f5b8459df4a35" /><Relationship Type="http://schemas.openxmlformats.org/officeDocument/2006/relationships/notesMaster" Target="/ppt/notesMasters/notesMaster1.xml" Id="R72ef543704314b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932bac10b4141f3" /><Relationship Type="http://schemas.openxmlformats.org/officeDocument/2006/relationships/notesMaster" Target="/ppt/notesMasters/notesMaster1.xml" Id="R0f6eca864b3c43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9fac3da66ae4d9b" /><Relationship Type="http://schemas.openxmlformats.org/officeDocument/2006/relationships/notesMaster" Target="/ppt/notesMasters/notesMaster1.xml" Id="R215d11b26ad34c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c100fbc701b4359" /><Relationship Type="http://schemas.openxmlformats.org/officeDocument/2006/relationships/notesMaster" Target="/ppt/notesMasters/notesMaster1.xml" Id="R0d114ae6ab3140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ec6af2637e447d" /><Relationship Type="http://schemas.openxmlformats.org/officeDocument/2006/relationships/notesMaster" Target="/ppt/notesMasters/notesMaster1.xml" Id="Rdd55562977a3446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63e66f220b54ecb" /><Relationship Type="http://schemas.openxmlformats.org/officeDocument/2006/relationships/notesMaster" Target="/ppt/notesMasters/notesMaster1.xml" Id="Rc014d80ff477438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8c11e72646b4f0f" /><Relationship Type="http://schemas.openxmlformats.org/officeDocument/2006/relationships/notesMaster" Target="/ppt/notesMasters/notesMaster1.xml" Id="Rb770b61537d64c5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c116937967a42df" /><Relationship Type="http://schemas.openxmlformats.org/officeDocument/2006/relationships/notesMaster" Target="/ppt/notesMasters/notesMaster1.xml" Id="Rde28f6815a1a4e4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4844ac008064af3" /><Relationship Type="http://schemas.openxmlformats.org/officeDocument/2006/relationships/notesMaster" Target="/ppt/notesMasters/notesMaster1.xml" Id="Rb250d297664b456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8d171c9e084a73" /><Relationship Type="http://schemas.openxmlformats.org/officeDocument/2006/relationships/notesMaster" Target="/ppt/notesMasters/notesMaster1.xml" Id="Rf901eef185794eb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d0fb4e6525d4a6c" /><Relationship Type="http://schemas.openxmlformats.org/officeDocument/2006/relationships/notesMaster" Target="/ppt/notesMasters/notesMaster1.xml" Id="Rdae7685a0afc42f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513e1ea4a714946" /><Relationship Type="http://schemas.openxmlformats.org/officeDocument/2006/relationships/notesMaster" Target="/ppt/notesMasters/notesMaster1.xml" Id="Rd5ceab9e9f344f7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a6a6f3f73a84767" /><Relationship Type="http://schemas.openxmlformats.org/officeDocument/2006/relationships/notesMaster" Target="/ppt/notesMasters/notesMaster1.xml" Id="R4b3ab402f6d54a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64dec5e208d4abd" /><Relationship Type="http://schemas.openxmlformats.org/officeDocument/2006/relationships/notesMaster" Target="/ppt/notesMasters/notesMaster1.xml" Id="R21e3153ffb4f4f2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3628aff75bf44ee" /><Relationship Type="http://schemas.openxmlformats.org/officeDocument/2006/relationships/notesMaster" Target="/ppt/notesMasters/notesMaster1.xml" Id="R5b8cbe7836cd476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b36c12fea4648f8" /><Relationship Type="http://schemas.openxmlformats.org/officeDocument/2006/relationships/notesMaster" Target="/ppt/notesMasters/notesMaster1.xml" Id="Rf86def245fac4aa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Stellar projects sometimes need to check more than a wallet address: they need to verify a particular condition about a user. Examples include an age threshold, a document country, or a program participation rule. At Trion Labs, we are building an integration that verifies supported ZKPassport proofs on Soroban.</a:t>
            </a:r>
          </a:p>
          <a:p xmlns:a="http://schemas.openxmlformats.org/drawingml/2006/main">
            <a:r>
              <a:t/>
            </a:r>
          </a:p>
          <a:p xmlns:a="http://schemas.openxmlformats.org/drawingml/2006/main">
            <a:r>
              <a:t>The core product idea is that an application can use proof of the required condition instead of collecting unnecessary source-document data. The anchor is the first working application example. Sybil resistance and combining proofs from different sources are use cases that could be built on the same infrastructure; we will not present all of them as completed features.</a:t>
            </a:r>
          </a:p>
          <a:p xmlns:a="http://schemas.openxmlformats.org/drawingml/2006/main">
            <a:r>
              <a:t/>
            </a:r>
          </a:p>
          <a:p xmlns:a="http://schemas.openxmlformats.org/drawingml/2006/main">
            <a:r>
              <a:t>Web presentation: https://trion-zkpassport-deck.pages.dev/#1</a:t>
            </a:r>
          </a:p>
          <a:p xmlns:a="http://schemas.openxmlformats.org/drawingml/2006/main">
            <a:r>
              <a:t/>
            </a:r>
          </a:p>
          <a:p xmlns:a="http://schemas.openxmlformats.org/drawingml/2006/main">
            <a:r>
              <a:t>Sources:</a:t>
            </a:r>
          </a:p>
          <a:p xmlns:a="http://schemas.openxmlformats.org/drawingml/2006/main">
            <a:r>
              <a:t>Repository README — new SEP/Outer8 vs. earlier custom vault: https://github.com/0x471/tr-mock-anchor/blob/8db2c48810a59f4c5a773edb56843bf0892a1110/README.md</a:t>
            </a:r>
          </a:p>
          <a:p xmlns:a="http://schemas.openxmlformats.org/drawingml/2006/main">
            <a:r>
              <a:t>ZKPassport — official documentation: https://docs.zkpassport.id/</a:t>
            </a:r>
          </a:p>
          <a:p xmlns:a="http://schemas.openxmlformats.org/drawingml/2006/main">
            <a:r>
              <a:t>Official Pro Hackathon Presentation Template — user-uploaded PPTX: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separate three responsibilities. The application specifies the condition it needs. ZKPassport generates the corresponding proof on the phone. The Soroban verifier checks the mathematical proof; the application policy checks the expected condition, scope, and validity.</a:t>
            </a:r>
          </a:p>
          <a:p xmlns:a="http://schemas.openxmlformats.org/drawingml/2006/main">
            <a:r>
              <a:t/>
            </a:r>
          </a:p>
          <a:p xmlns:a="http://schemas.openxmlformats.org/drawingml/2006/main">
            <a:r>
              <a:t>This is not a general-purpose engine for arbitrary conditions. Current support is limited to pinned ZKPassport profiles. Another condition may require a new circuit or verifier profile and separate acceptance tests. Access, entitlement claims, and payments are ecosystem use cases; our current financial application is the anchor integration.</a:t>
            </a:r>
          </a:p>
          <a:p xmlns:a="http://schemas.openxmlformats.org/drawingml/2006/main">
            <a:r>
              <a:t/>
            </a:r>
          </a:p>
          <a:p xmlns:a="http://schemas.openxmlformats.org/drawingml/2006/main">
            <a:r>
              <a:t>Web presentation: https://trion-zkpassport-deck.pages.dev/#2</a:t>
            </a:r>
          </a:p>
          <a:p xmlns:a="http://schemas.openxmlformats.org/drawingml/2006/main">
            <a:r>
              <a:t/>
            </a:r>
          </a:p>
          <a:p xmlns:a="http://schemas.openxmlformats.org/drawingml/2006/main">
            <a:r>
              <a:t>Sources:</a:t>
            </a:r>
          </a:p>
          <a:p xmlns:a="http://schemas.openxmlformats.org/drawingml/2006/main">
            <a:r>
              <a:t>Repository README — new SEP/Outer8 vs. earlier custom vault: https://github.com/0x471/tr-mock-anchor/blob/8db2c48810a59f4c5a773edb56843bf0892a1110/README.md</a:t>
            </a:r>
          </a:p>
          <a:p xmlns:a="http://schemas.openxmlformats.org/drawingml/2006/main">
            <a:r>
              <a:t>New SEP anchor contract: https://github.com/0x471/tr-mock-anchor/blob/8db2c48810a59f4c5a773edb56843bf0892a1110/contracts/sep-anchor/README.md</a:t>
            </a:r>
          </a:p>
          <a:p xmlns:a="http://schemas.openxmlformats.org/drawingml/2006/main">
            <a:r>
              <a:t>Stellar Docs — ZK Proofs on Stellar: https://developers.stellar.org/docs/build/apps/zk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target customers are Stellar wallet, payment, and distribution teams with user-admission or participation conditions. Consider the value of a pre-check through one example: discovering only at a later stage that an applicant does not meet a product condition. Verification spend, user effort, and unnecessary data can all increase in this situation.</a:t>
            </a:r>
          </a:p>
          <a:p xmlns:a="http://schemas.openxmlformats.org/drawingml/2006/main">
            <a:r>
              <a:t/>
            </a:r>
          </a:p>
          <a:p xmlns:a="http://schemas.openxmlformats.org/drawingml/2006/main">
            <a:r>
              <a:t>We used Self’s Pre-KYC page as a reference for this problem framing; we are not presenting its volume or savings claims as our results. In particular, it is not correct to assume every failed attempt is billed. Sumsub’s published pricing, for example, includes statements about successful verifications and monthly minimums. The spending that can actually be avoided must be measured against the customer’s contract.</a:t>
            </a:r>
          </a:p>
          <a:p xmlns:a="http://schemas.openxmlformats.org/drawingml/2006/main">
            <a:r>
              <a:t/>
            </a:r>
          </a:p>
          <a:p xmlns:a="http://schemas.openxmlformats.org/drawingml/2006/main">
            <a:r>
              <a:t>Web presentation: https://trion-zkpassport-deck.pages.dev/#3</a:t>
            </a:r>
          </a:p>
          <a:p xmlns:a="http://schemas.openxmlformats.org/drawingml/2006/main">
            <a:r>
              <a:t/>
            </a:r>
          </a:p>
          <a:p xmlns:a="http://schemas.openxmlformats.org/drawingml/2006/main">
            <a:r>
              <a:t>Sources:</a:t>
            </a:r>
          </a:p>
          <a:p xmlns:a="http://schemas.openxmlformats.org/drawingml/2006/main">
            <a:r>
              <a:t>Self Pre-KYC — inspiration for the problem framing: https://self.xyz/products/pre-kyc</a:t>
            </a:r>
          </a:p>
          <a:p xmlns:a="http://schemas.openxmlformats.org/drawingml/2006/main">
            <a:r>
              <a:t>Sumsub — published pricing and FAQ: https://sumsub.com/pricing/</a:t>
            </a:r>
          </a:p>
          <a:p xmlns:a="http://schemas.openxmlformats.org/drawingml/2006/main">
            <a:r>
              <a:t>User’s scope and design decisions: </a:t>
            </a:r>
          </a:p>
          <a:p xmlns:a="http://schemas.openxmlformats.org/drawingml/2006/main">
            <a:r>
              <a:t>User-provided Pro Hackathon 2026 Tracks &amp; Handbook: Scale Track; Judging &amp; Submission Criteria; Pitch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diagram shows the general logic. The full document does not need to be passed to every application component to verify a selected condition. However, a mathematically valid proof alone does not establish the correct user context or transaction authorization.</a:t>
            </a:r>
          </a:p>
          <a:p xmlns:a="http://schemas.openxmlformats.org/drawingml/2006/main">
            <a:r>
              <a:t/>
            </a:r>
          </a:p>
          <a:p xmlns:a="http://schemas.openxmlformats.org/drawingml/2006/main">
            <a:r>
              <a:t>In the new SEP example, the proof is bound to the account’s derived subject, domain, network, contract, and policy. SEP-10 provides a separate session boundary for wallet control. Accepted eligibility lasts at most one hour from the original proof timestamp, further limited by the fixed policy expiry. The earlier custom vault instead bound a separate proof to each order. We distinguish these two models in the sources.</a:t>
            </a:r>
          </a:p>
          <a:p xmlns:a="http://schemas.openxmlformats.org/drawingml/2006/main">
            <a:r>
              <a:t/>
            </a:r>
          </a:p>
          <a:p xmlns:a="http://schemas.openxmlformats.org/drawingml/2006/main">
            <a:r>
              <a:t>Web presentation: https://trion-zkpassport-deck.pages.dev/#4</a:t>
            </a:r>
          </a:p>
          <a:p xmlns:a="http://schemas.openxmlformats.org/drawingml/2006/main">
            <a:r>
              <a:t/>
            </a:r>
          </a:p>
          <a:p xmlns:a="http://schemas.openxmlformats.org/drawingml/2006/main">
            <a:r>
              <a:t>Sources:</a:t>
            </a:r>
          </a:p>
          <a:p xmlns:a="http://schemas.openxmlformats.org/drawingml/2006/main">
            <a:r>
              <a:t>New SEP anchor contract: https://github.com/0x471/tr-mock-anchor/blob/8db2c48810a59f4c5a773edb56843bf0892a1110/contracts/sep-anchor/README.md</a:t>
            </a:r>
          </a:p>
          <a:p xmlns:a="http://schemas.openxmlformats.org/drawingml/2006/main">
            <a:r>
              <a:t>Repository README — new SEP/Outer8 vs. earlier custom vault: https://github.com/0x471/tr-mock-anchor/blob/8db2c48810a59f4c5a773edb56843bf0892a1110/README.md</a:t>
            </a:r>
          </a:p>
          <a:p xmlns:a="http://schemas.openxmlformats.org/drawingml/2006/main">
            <a:r>
              <a:t>New public SEP/Outer8 deployment record: https://github.com/0x471/tr-mock-anchor/blob/8db2c48810a59f4c5a773edb56843bf0892a1110/docs/SEP_ANCHOR_DEPLOYMENT.md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team is Trion Labs. Names are based on the team information shared in the conversation; we have not added individual role assignments or unsupported résumé achievements. In this project, we adapted existing open-source verifier foundations to a pinned ZKPassport profile and developed the policy layer and Stellar application integration.</a:t>
            </a:r>
          </a:p>
          <a:p xmlns:a="http://schemas.openxmlformats.org/drawingml/2006/main">
            <a:r>
              <a:t/>
            </a:r>
          </a:p>
          <a:p xmlns:a="http://schemas.openxmlformats.org/drawingml/2006/main">
            <a:r>
              <a:t>We do not present ZKPassport’s proof system or the underlying TR Mock Anchor as entirely our own work. Open-source provenance is documented in the technical appendix. Our goal is to turn this integration into verification components another team can use.</a:t>
            </a:r>
          </a:p>
          <a:p xmlns:a="http://schemas.openxmlformats.org/drawingml/2006/main">
            <a:r>
              <a:t/>
            </a:r>
          </a:p>
          <a:p xmlns:a="http://schemas.openxmlformats.org/drawingml/2006/main">
            <a:r>
              <a:t>Web presentation: https://trion-zkpassport-deck.pages.dev/#5</a:t>
            </a:r>
          </a:p>
          <a:p xmlns:a="http://schemas.openxmlformats.org/drawingml/2006/main">
            <a:r>
              <a:t/>
            </a:r>
          </a:p>
          <a:p xmlns:a="http://schemas.openxmlformats.org/drawingml/2006/main">
            <a:r>
              <a:t>Sources:</a:t>
            </a:r>
          </a:p>
          <a:p xmlns:a="http://schemas.openxmlformats.org/drawingml/2006/main">
            <a:r>
              <a:t>Verifier source provenance / NOTICE: https://github.com/0x471/tr-mock-anchor/blob/8db2c48810a59f4c5a773edb56843bf0892a1110/contracts/zkpassport-verifier/NOTICE.md</a:t>
            </a:r>
          </a:p>
          <a:p xmlns:a="http://schemas.openxmlformats.org/drawingml/2006/main">
            <a:r>
              <a:t>User’s scope and design decisions: </a:t>
            </a:r>
          </a:p>
          <a:p xmlns:a="http://schemas.openxmlformats.org/drawingml/2006/main">
            <a:r>
              <a:t>Official Pro Hackathon Presentation Template — user-uploaded PPTX: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explain ZK’s concrete benefit with two examples. Checking an age threshold does not require revealing the full date of birth; checking membership in a country set does not require revealing the document’s remaining fields. The application requests proof of the answer it needs.</a:t>
            </a:r>
          </a:p>
          <a:p xmlns:a="http://schemas.openxmlformats.org/drawingml/2006/main">
            <a:r>
              <a:t/>
            </a:r>
          </a:p>
          <a:p xmlns:a="http://schemas.openxmlformats.org/drawingml/2006/main">
            <a:r>
              <a:t>This is not an anonymous payment system. The wallet, amount, and onchain invocation may be public. A public rule that accepts only one country also makes that country attribute inferable from a successful result. So we do not say “nothing is disclosed”; we say source data unnecessary for the check is not disclosed. Time limits, wallet authorization, and replay checks are application-design choices, not automatic properties of ZK.</a:t>
            </a:r>
          </a:p>
          <a:p xmlns:a="http://schemas.openxmlformats.org/drawingml/2006/main">
            <a:r>
              <a:t/>
            </a:r>
          </a:p>
          <a:p xmlns:a="http://schemas.openxmlformats.org/drawingml/2006/main">
            <a:r>
              <a:t>Web presentation: https://trion-zkpassport-deck.pages.dev/#6</a:t>
            </a:r>
          </a:p>
          <a:p xmlns:a="http://schemas.openxmlformats.org/drawingml/2006/main">
            <a:r>
              <a:t/>
            </a:r>
          </a:p>
          <a:p xmlns:a="http://schemas.openxmlformats.org/drawingml/2006/main">
            <a:r>
              <a:t>Sources:</a:t>
            </a:r>
          </a:p>
          <a:p xmlns:a="http://schemas.openxmlformats.org/drawingml/2006/main">
            <a:r>
              <a:t>Earlier gate/vault design: https://github.com/0x471/tr-mock-anchor/blob/389ed8cde516a535299e764d72277b4120338891/docs/GATE_VAULT_DESIGN.md</a:t>
            </a:r>
          </a:p>
          <a:p xmlns:a="http://schemas.openxmlformats.org/drawingml/2006/main">
            <a:r>
              <a:t>ZKPassport — official documentation: https://docs.zkpassport.id/</a:t>
            </a:r>
          </a:p>
          <a:p xmlns:a="http://schemas.openxmlformats.org/drawingml/2006/main">
            <a:r>
              <a:t>New SEP anchor contract: https://github.com/0x471/tr-mock-anchor/blob/8db2c48810a59f4c5a773edb56843bf0892a1110/contracts/sep-anchor/README.md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a campaign where the same person or document source should not claim the same reward repeatedly through different wallets. The proposed design derives a campaign-scoped nullifier from an accepted identity source and tracks used values in the campaign contract. The value on screen is illustrative, not a production algorithm.</a:t>
            </a:r>
          </a:p>
          <a:p xmlns:a="http://schemas.openxmlformats.org/drawingml/2006/main">
            <a:r>
              <a:t/>
            </a:r>
          </a:p>
          <a:p xmlns:a="http://schemas.openxmlformats.org/drawingml/2006/main">
            <a:r>
              <a:t>This is not the same feature as the current anchor’s order replay protection; the campaign module needs separate development. Distinguishing repeat use of the same document alone does not establish universal person-level uniqueness. Multiple documents, renewal, real person-to-document binding, document lending, and cross-scope correlation require additional work. Semaphore is a primary-source example of preventing reuse within a scope; this presentation does not claim we have integrated it.</a:t>
            </a:r>
          </a:p>
          <a:p xmlns:a="http://schemas.openxmlformats.org/drawingml/2006/main">
            <a:r>
              <a:t/>
            </a:r>
          </a:p>
          <a:p xmlns:a="http://schemas.openxmlformats.org/drawingml/2006/main">
            <a:r>
              <a:t>Web presentation: https://trion-zkpassport-deck.pages.dev/#7</a:t>
            </a:r>
          </a:p>
          <a:p xmlns:a="http://schemas.openxmlformats.org/drawingml/2006/main">
            <a:r>
              <a:t/>
            </a:r>
          </a:p>
          <a:p xmlns:a="http://schemas.openxmlformats.org/drawingml/2006/main">
            <a:r>
              <a:t>Sources:</a:t>
            </a:r>
          </a:p>
          <a:p xmlns:a="http://schemas.openxmlformats.org/drawingml/2006/main">
            <a:r>
              <a:t>Semaphore — membership and scoped reuse prevention: https://docs.semaphore.pse.dev/</a:t>
            </a:r>
          </a:p>
          <a:p xmlns:a="http://schemas.openxmlformats.org/drawingml/2006/main">
            <a:r>
              <a:t>ZKPassport — document support and product overview: https://zkpassport.id/</a:t>
            </a:r>
          </a:p>
          <a:p xmlns:a="http://schemas.openxmlformats.org/drawingml/2006/main">
            <a:r>
              <a:t>New SEP anchor contract: https://github.com/0x471/tr-mock-anchor/blob/8db2c48810a59f4c5a773edb56843bf0892a1110/contracts/sep-anchor/README.md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Count8 profile includes a strict private sanctions-list non-membership predicate. The onchain policy pins its root and strictness, alongside age, nationality, issuer, document roots and application scope. The fresh public Count8 phone proof is recorded at ledger 4772528 in the handoff.</a:t>
            </a:r>
          </a:p>
          <a:p xmlns:a="http://schemas.openxmlformats.org/drawingml/2006/main">
            <a:r>
              <a:t/>
            </a:r>
          </a:p>
          <a:p xmlns:a="http://schemas.openxmlformats.org/drawingml/2006/main">
            <a:r>
              <a:t>The combined US/UK/EU/Swiss snapshot is from January 2026 and uses exact normalized matching. This is not current production sanctions compliance. A matching pinned root does not establish current-list freshness.</a:t>
            </a:r>
          </a:p>
          <a:p xmlns:a="http://schemas.openxmlformats.org/drawingml/2006/main">
            <a:r>
              <a:t/>
            </a:r>
          </a:p>
          <a:p xmlns:a="http://schemas.openxmlformats.org/drawingml/2006/main">
            <a:r>
              <a:t>A separate backend precheck compares the connected wallet with officially listed digital-currency addresses. It is not ZK and does not constrain every asset transfer onchain. Neither result establishes full compliance, real identity, residence or bank ownership.</a:t>
            </a:r>
          </a:p>
          <a:p xmlns:a="http://schemas.openxmlformats.org/drawingml/2006/main">
            <a:r>
              <a:t/>
            </a:r>
          </a:p>
          <a:p xmlns:a="http://schemas.openxmlformats.org/drawingml/2006/main">
            <a:r>
              <a:t>Web presentation: https://trion-zkpassport-deck.pages.dev/#8</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public SEP/Outer8 deployment record: https://github.com/0x471/tr-mock-anchor/blob/8db2c48810a59f4c5a773edb56843bf0892a1110/docs/SEP_ANCHOR_DEPLOYMENT.md</a:t>
            </a:r>
          </a:p>
          <a:p xmlns:a="http://schemas.openxmlformats.org/drawingml/2006/main">
            <a:r>
              <a:t>OFAC FAQ 594 — exact digital-address matching: https://ofac.treasury.gov/faqs/594</a:t>
            </a:r>
          </a:p>
          <a:p xmlns:a="http://schemas.openxmlformats.org/drawingml/2006/main">
            <a:r>
              <a:t>OFAC — Sanctions List Search Tool: https://ofac.treasury.gov/sanctions-list-search-tool</a:t>
            </a:r>
          </a:p>
          <a:p xmlns:a="http://schemas.openxmlformats.org/drawingml/2006/main">
            <a:r>
              <a:t>OFAC FAQ 91 — lists and restrictions beyond listed entries: https://ofac.treasury.gov/faqs/91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use one concrete example here: a payment to a program participant. A passport condition can check age or document country. An institution-signed credential or a suitable email proof provides a separate input about entitlement to a program payment. These can be evaluated together within the same application context and user authorization.</a:t>
            </a:r>
          </a:p>
          <a:p xmlns:a="http://schemas.openxmlformats.org/drawingml/2006/main">
            <a:r>
              <a:t/>
            </a:r>
          </a:p>
          <a:p xmlns:a="http://schemas.openxmlformats.org/drawingml/2006/main">
            <a:r>
              <a:t>Verifying an email’s source does not automatically prove that the real-world event described in the message is true; the source must be trusted. Two proofs bound to the same wallet are not automatically proofs about the same real person. The required subject relationship must be established separately. This integration is not a current feature. The reusable idea is to evaluate specific proof results together instead of collecting every underlying dataset in one place.</a:t>
            </a:r>
          </a:p>
          <a:p xmlns:a="http://schemas.openxmlformats.org/drawingml/2006/main">
            <a:r>
              <a:t/>
            </a:r>
          </a:p>
          <a:p xmlns:a="http://schemas.openxmlformats.org/drawingml/2006/main">
            <a:r>
              <a:t>Web presentation: https://trion-zkpassport-deck.pages.dev/#9</a:t>
            </a:r>
          </a:p>
          <a:p xmlns:a="http://schemas.openxmlformats.org/drawingml/2006/main">
            <a:r>
              <a:t/>
            </a:r>
          </a:p>
          <a:p xmlns:a="http://schemas.openxmlformats.org/drawingml/2006/main">
            <a:r>
              <a:t>Sources:</a:t>
            </a:r>
          </a:p>
          <a:p xmlns:a="http://schemas.openxmlformats.org/drawingml/2006/main">
            <a:r>
              <a:t>ZK Email — DKIM verification architecture: https://docs.zk.email/architecture/dkim-verification</a:t>
            </a:r>
          </a:p>
          <a:p xmlns:a="http://schemas.openxmlformats.org/drawingml/2006/main">
            <a:r>
              <a:t>New SEP anchor contract: https://github.com/0x471/tr-mock-anchor/blob/8db2c48810a59f4c5a773edb56843bf0892a1110/contracts/sep-anchor/README.md</a:t>
            </a:r>
          </a:p>
          <a:p xmlns:a="http://schemas.openxmlformats.org/drawingml/2006/main">
            <a:r>
              <a:t>Earlier gate/vault design: https://github.com/0x471/tr-mock-anchor/blob/389ed8cde516a535299e764d72277b4120338891/docs/GATE_VAULT_DESIGN.md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Pre-checking is one use case for this infrastructure, not the name of the whole product. A payment application may want to verify a selected document condition before a broader verification process. We distinguish three outcomes: the condition is met, it is not met, or it could not be verified technically. An unsupported device or document does not automatically mean an ineligible customer.</a:t>
            </a:r>
          </a:p>
          <a:p xmlns:a="http://schemas.openxmlformats.org/drawingml/2006/main">
            <a:r>
              <a:t/>
            </a:r>
          </a:p>
          <a:p xmlns:a="http://schemas.openxmlformats.org/drawingml/2006/main">
            <a:r>
              <a:t>Any cost advantage can only be measured through billable checks that are actually avoided. We do not claim every failed attempt is billed, KYC is repeated for every payment, or the total cost of ZK is zero. A Sumsub integration has not been demonstrated in this prototype. Pre-checking and operational outcomes are pilot goals; we do not claim they replace full KYC.</a:t>
            </a:r>
          </a:p>
          <a:p xmlns:a="http://schemas.openxmlformats.org/drawingml/2006/main">
            <a:r>
              <a:t/>
            </a:r>
          </a:p>
          <a:p xmlns:a="http://schemas.openxmlformats.org/drawingml/2006/main">
            <a:r>
              <a:t>Web presentation: https://trion-zkpassport-deck.pages.dev/#10</a:t>
            </a:r>
          </a:p>
          <a:p xmlns:a="http://schemas.openxmlformats.org/drawingml/2006/main">
            <a:r>
              <a:t/>
            </a:r>
          </a:p>
          <a:p xmlns:a="http://schemas.openxmlformats.org/drawingml/2006/main">
            <a:r>
              <a:t>Sources:</a:t>
            </a:r>
          </a:p>
          <a:p xmlns:a="http://schemas.openxmlformats.org/drawingml/2006/main">
            <a:r>
              <a:t>Self Pre-KYC — inspiration for the problem framing: https://self.xyz/products/pre-kyc</a:t>
            </a:r>
          </a:p>
          <a:p xmlns:a="http://schemas.openxmlformats.org/drawingml/2006/main">
            <a:r>
              <a:t>Sumsub — published pricing and FAQ: https://sumsub.com/pricing/</a:t>
            </a:r>
          </a:p>
          <a:p xmlns:a="http://schemas.openxmlformats.org/drawingml/2006/main">
            <a:r>
              <a:t>ZKPassport — document support and product overview: https://zkpassport.id/</a:t>
            </a:r>
          </a:p>
          <a:p xmlns:a="http://schemas.openxmlformats.org/drawingml/2006/main">
            <a:r>
              <a:t>Repository README — new SEP/Outer8 vs. earlier custom vault: https://github.com/0x471/tr-mock-anchor/blob/8db2c48810a59f4c5a773edb56843bf0892a1110/README.md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users, the value is not sharing document data unnecessary for this check. For developers, it is not having to rebuild the same proof-format handling and verification integration in every project. Payment and wallet teams can use this for admission or transaction conditions. Distribution teams can separately develop scoped entitlement use.</a:t>
            </a:r>
          </a:p>
          <a:p xmlns:a="http://schemas.openxmlformats.org/drawingml/2006/main">
            <a:r>
              <a:t/>
            </a:r>
          </a:p>
          <a:p xmlns:a="http://schemas.openxmlformats.org/drawingml/2006/main">
            <a:r>
              <a:t>The latter two examples are product goals; we do not claim plug-and-play compatibility with every wallet or distribution project today. The concrete evidence is the working anchor integration and the code for the new SEP profile. The next success criterion should be another team actually using these verification components.</a:t>
            </a:r>
          </a:p>
          <a:p xmlns:a="http://schemas.openxmlformats.org/drawingml/2006/main">
            <a:r>
              <a:t/>
            </a:r>
          </a:p>
          <a:p xmlns:a="http://schemas.openxmlformats.org/drawingml/2006/main">
            <a:r>
              <a:t>Web presentation: https://trion-zkpassport-deck.pages.dev/#11</a:t>
            </a:r>
          </a:p>
          <a:p xmlns:a="http://schemas.openxmlformats.org/drawingml/2006/main">
            <a:r>
              <a:t/>
            </a:r>
          </a:p>
          <a:p xmlns:a="http://schemas.openxmlformats.org/drawingml/2006/main">
            <a:r>
              <a:t>Sources:</a:t>
            </a:r>
          </a:p>
          <a:p xmlns:a="http://schemas.openxmlformats.org/drawingml/2006/main">
            <a:r>
              <a:t>Repository README — new SEP/Outer8 vs. earlier custom vault: https://github.com/0x471/tr-mock-anchor/blob/8db2c48810a59f4c5a773edb56843bf0892a1110/README.md</a:t>
            </a:r>
          </a:p>
          <a:p xmlns:a="http://schemas.openxmlformats.org/drawingml/2006/main">
            <a:r>
              <a:t>New SEP anchor contract: https://github.com/0x471/tr-mock-anchor/blob/8db2c48810a59f4c5a773edb56843bf0892a1110/contracts/sep-anchor/README.md</a:t>
            </a:r>
          </a:p>
          <a:p xmlns:a="http://schemas.openxmlformats.org/drawingml/2006/main">
            <a:r>
              <a:t>Stellar Docs — ZK Proofs on Stellar: https://developers.stellar.org/docs/build/apps/zk</a:t>
            </a:r>
          </a:p>
          <a:p xmlns:a="http://schemas.openxmlformats.org/drawingml/2006/main">
            <a:r>
              <a:t>Semaphore — membership and scoped reuse prevention: https://docs.semaphore.pse.dev/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Kaan’s original mock anchor supplied SEP-1, SEP-10, SEP-6, simulated SEP-12 KYC, SEP-38, and payment observation. We added SEP-24 so the quote and ZKPassport phone-proof interaction can take place inside an authenticated anchor-hosted flow. SEP-24 is a hosted deposit/withdrawal interaction standard; it is not itself a KYC algorithm.</a:t>
            </a:r>
          </a:p>
          <a:p xmlns:a="http://schemas.openxmlformats.org/drawingml/2006/main">
            <a:r>
              <a:t/>
            </a:r>
          </a:p>
          <a:p xmlns:a="http://schemas.openxmlformats.org/drawingml/2006/main">
            <a:r>
              <a:t>The wallet does not need to generate ZK proofs itself. The hosted browser configures the phone request. The backend relays the proof, and the Soroban anchor invokes the native verifier and checks the pinned policy. This does not claim completed interoperability with every standard wallet.</a:t>
            </a:r>
          </a:p>
          <a:p xmlns:a="http://schemas.openxmlformats.org/drawingml/2006/main">
            <a:r>
              <a:t/>
            </a:r>
          </a:p>
          <a:p xmlns:a="http://schemas.openxmlformats.org/drawingml/2006/main">
            <a:r>
              <a:t>Accepted eligibility is a wallet/policy grant, reusable until the original proof timestamp plus one hour or immutable policy expiry, whichever is earlier. It is not freshly bound to each order amount. Each order fixes its own subject, quote, exact amounts, recipient and refund destination; settlement checks the subject’s eligibility. Withdrawals use an ordinary Stellar payment with memo, followed by operator-attested attribution and escrow.</a:t>
            </a:r>
          </a:p>
          <a:p xmlns:a="http://schemas.openxmlformats.org/drawingml/2006/main">
            <a:r>
              <a:t/>
            </a:r>
          </a:p>
          <a:p xmlns:a="http://schemas.openxmlformats.org/drawingml/2006/main">
            <a:r>
              <a:t>The current handoff records one fresh public Count8 proof, a first deposit and a second deposit that reused eligibility. Complete public withdrawal and unmodified third-party wallet flows remain to verify.</a:t>
            </a:r>
          </a:p>
          <a:p xmlns:a="http://schemas.openxmlformats.org/drawingml/2006/main">
            <a:r>
              <a:t/>
            </a:r>
          </a:p>
          <a:p xmlns:a="http://schemas.openxmlformats.org/drawingml/2006/main">
            <a:r>
              <a:t>Web presentation: https://trion-zkpassport-deck.pages.dev/#12</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Stellar Docs — SEP-24: Hosted Deposit and Withdrawal: https://developers.stellar.org/docs/build/apps/example-application-tutorial/anchor-integration/sep24</a:t>
            </a:r>
          </a:p>
          <a:p xmlns:a="http://schemas.openxmlformats.org/drawingml/2006/main">
            <a:r>
              <a:t>New SEP anchor contract: https://github.com/0x471/tr-mock-anchor/blob/8db2c48810a59f4c5a773edb56843bf0892a1110/contracts/sep-anchor/README.md</a:t>
            </a:r>
          </a:p>
          <a:p xmlns:a="http://schemas.openxmlformats.org/drawingml/2006/main">
            <a:r>
              <a:t>New public SEP/Outer8 deployment record: https://github.com/0x471/tr-mock-anchor/blob/8db2c48810a59f4c5a773edb56843bf0892a1110/docs/SEP_ANCHOR_DEPLOYMENT.md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by crediting the upstream foundation: Kaan supplied the mock TRY/USDC anchor, SEP-1 discovery, SEP-10 authentication, SEP-6 transfers, simulated SEP-12 KYC, SEP-38 quotes and payment observation.</a:t>
            </a:r>
          </a:p>
          <a:p xmlns:a="http://schemas.openxmlformats.org/drawingml/2006/main">
            <a:r>
              <a:t/>
            </a:r>
          </a:p>
          <a:p xmlns:a="http://schemas.openxmlformats.org/drawingml/2006/main">
            <a:r>
              <a:t>Our current additions are the supported native verifier adaptation with both pairing checks; the onchain document and sanctions policy; the settlement vault and recovery rules; SEP-24 hosted onboarding; reusable eligibility; the settlement coordinator; and the deployed demo experience. The source maps each component to its code.</a:t>
            </a:r>
          </a:p>
          <a:p xmlns:a="http://schemas.openxmlformats.org/drawingml/2006/main">
            <a:r>
              <a:t/>
            </a:r>
          </a:p>
          <a:p xmlns:a="http://schemas.openxmlformats.org/drawingml/2006/main">
            <a:r>
              <a:t>The backend OFAC digital-currency-address precheck is separate from the private list condition in the proof. We did not author ZKPassport’s Noir circuits or invent UltraHonk. The verifier started from Nethermind’s implementation and has documented modifications and references. Attribution is not endorsement or an audit.</a:t>
            </a:r>
          </a:p>
          <a:p xmlns:a="http://schemas.openxmlformats.org/drawingml/2006/main">
            <a:r>
              <a:t/>
            </a:r>
          </a:p>
          <a:p xmlns:a="http://schemas.openxmlformats.org/drawingml/2006/main">
            <a:r>
              <a:t>Web presentation: https://trion-zkpassport-deck.pages.dev/#13</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Verifier source provenance / NOTICE: https://github.com/0x471/tr-mock-anchor/blob/8db2c48810a59f4c5a773edb56843bf0892a1110/contracts/zkpassport-verifier/NOTICE.md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retain the concrete Stellar components from the earlier presentation. SEP-10 provides wallet control, SEP-38 provides quotes, BN254 provides native cryptographic operations, and SAC provides token control. These do not solve the same problem; the integration brings them together in the order the application needs.</a:t>
            </a:r>
          </a:p>
          <a:p xmlns:a="http://schemas.openxmlformats.org/drawingml/2006/main">
            <a:r>
              <a:t/>
            </a:r>
          </a:p>
          <a:p xmlns:a="http://schemas.openxmlformats.org/drawingml/2006/main">
            <a:r>
              <a:t>The reusable component for the ecosystem is the supported verifier and policy logic, not a copy of the anchor flow in every project. A distribution application, for example, may not need a quote. The new SEP profile does not claim support for every optional feature or account type. Native ZK operations are not a complete verifier by themselves, which is why the application layer we build matters.</a:t>
            </a:r>
          </a:p>
          <a:p xmlns:a="http://schemas.openxmlformats.org/drawingml/2006/main">
            <a:r>
              <a:t/>
            </a:r>
          </a:p>
          <a:p xmlns:a="http://schemas.openxmlformats.org/drawingml/2006/main">
            <a:r>
              <a:t>Web presentation: https://trion-zkpassport-deck.pages.dev/#14</a:t>
            </a:r>
          </a:p>
          <a:p xmlns:a="http://schemas.openxmlformats.org/drawingml/2006/main">
            <a:r>
              <a:t/>
            </a:r>
          </a:p>
          <a:p xmlns:a="http://schemas.openxmlformats.org/drawingml/2006/main">
            <a:r>
              <a:t>Sources:</a:t>
            </a:r>
          </a:p>
          <a:p xmlns:a="http://schemas.openxmlformats.org/drawingml/2006/main">
            <a:r>
              <a:t>Stellar Docs — ZK Proofs on Stellar: https://developers.stellar.org/docs/build/apps/zk</a:t>
            </a:r>
          </a:p>
          <a:p xmlns:a="http://schemas.openxmlformats.org/drawingml/2006/main">
            <a:r>
              <a:t>New SEP anchor contract: https://github.com/0x471/tr-mock-anchor/blob/8db2c48810a59f4c5a773edb56843bf0892a1110/contracts/sep-anchor/README.md</a:t>
            </a:r>
          </a:p>
          <a:p xmlns:a="http://schemas.openxmlformats.org/drawingml/2006/main">
            <a:r>
              <a:t>Repository README — new SEP/Outer8 vs. earlier custom vault: https://github.com/0x471/tr-mock-anchor/blob/8db2c48810a59f4c5a773edb56843bf0892a1110/README.md</a:t>
            </a:r>
          </a:p>
          <a:p xmlns:a="http://schemas.openxmlformats.org/drawingml/2006/main">
            <a:r>
              <a:t>SEP/ZKPassport interoperability profile: https://github.com/0x471/tr-mock-anchor/blob/8db2c48810a59f4c5a773edb56843bf0892a1110/docs/SEP_ZKPASSPORT_INTEROPERABILITY.md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component view is simplified from the current handoff architecture. The hosted browser and phone generate and return proof material. The authenticated backend submits the subject proof to the Soroban anchor. The anchor checks the policy and invokes the native verifier; it stores a bounded eligibility grant only on success. The verifier alone never approves a customer or releases tokens.</a:t>
            </a:r>
          </a:p>
          <a:p xmlns:a="http://schemas.openxmlformats.org/drawingml/2006/main">
            <a:r>
              <a:t/>
            </a:r>
          </a:p>
          <a:p xmlns:a="http://schemas.openxmlformats.org/drawingml/2006/main">
            <a:r>
              <a:t>The vault applies exact order terms, accepted subject eligibility, escrow, receipt and payout rules. The backend remains responsible for wallet admission, quote issuance, observation of classic payments, relaying and mock banking. Provider and notary are separate signing roles but controlled by the same demo operator.</a:t>
            </a:r>
          </a:p>
          <a:p xmlns:a="http://schemas.openxmlformats.org/drawingml/2006/main">
            <a:r>
              <a:t/>
            </a:r>
          </a:p>
          <a:p xmlns:a="http://schemas.openxmlformats.org/drawingml/2006/main">
            <a:r>
              <a:t>The full Mermaid flowchart is available from the source button. The following slide preserves all messages from the source sequence diagram.</a:t>
            </a:r>
          </a:p>
          <a:p xmlns:a="http://schemas.openxmlformats.org/drawingml/2006/main">
            <a:r>
              <a:t/>
            </a:r>
          </a:p>
          <a:p xmlns:a="http://schemas.openxmlformats.org/drawingml/2006/main">
            <a:r>
              <a:t>Web presentation: https://trion-zkpassport-deck.pages.dev/#15</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SEP anchor contract: https://github.com/0x471/tr-mock-anchor/blob/8db2c48810a59f4c5a773edb56843bf0892a1110/contracts/sep-anchor/README.md</a:t>
            </a:r>
          </a:p>
          <a:p xmlns:a="http://schemas.openxmlformats.org/drawingml/2006/main">
            <a:r>
              <a:t/>
            </a:r>
          </a:p>
          <a:p xmlns:a="http://schemas.openxmlformats.org/drawingml/2006/main">
            <a:r>
              <a:t>Mermaid architecture:</a:t>
            </a:r>
          </a:p>
          <a:p xmlns:a="http://schemas.openxmlformats.org/drawingml/2006/main">
            <a:r>
              <a:t>flowchart TD</a:t>
            </a:r>
          </a:p>
          <a:p xmlns:a="http://schemas.openxmlformats.org/drawingml/2006/main">
            <a:r>
              <a:t>    W["Customer wallet / Freighter"]</a:t>
            </a:r>
          </a:p>
          <a:p xmlns:a="http://schemas.openxmlformats.org/drawingml/2006/main">
            <a:r>
              <a:t>    U["Our browser interface / SEP-24 hosted flow"]</a:t>
            </a:r>
          </a:p>
          <a:p xmlns:a="http://schemas.openxmlformats.org/drawingml/2006/main">
            <a:r>
              <a:t>    P["ZKPassport app / synthetic document and Noir-based proof"]</a:t>
            </a:r>
          </a:p>
          <a:p xmlns:a="http://schemas.openxmlformats.org/drawingml/2006/main">
            <a:r>
              <a:t/>
            </a:r>
          </a:p>
          <a:p xmlns:a="http://schemas.openxmlformats.org/drawingml/2006/main">
            <a:r>
              <a:t>    subgraph O["Anchor operator / Railway"]</a:t>
            </a:r>
          </a:p>
          <a:p xmlns:a="http://schemas.openxmlformats.org/drawingml/2006/main">
            <a:r>
              <a:t>        A["SEP API and settlement coordinator"]</a:t>
            </a:r>
          </a:p>
          <a:p xmlns:a="http://schemas.openxmlformats.org/drawingml/2006/main">
            <a:r>
              <a:t>        D[("Persistent SQLite / orders and action journal")]</a:t>
            </a:r>
          </a:p>
          <a:p xmlns:a="http://schemas.openxmlformats.org/drawingml/2006/main">
            <a:r>
              <a:t>        N["Mock-bank notary / simulated receipts"]</a:t>
            </a:r>
          </a:p>
          <a:p xmlns:a="http://schemas.openxmlformats.org/drawingml/2006/main">
            <a:r>
              <a:t>    end</a:t>
            </a:r>
          </a:p>
          <a:p xmlns:a="http://schemas.openxmlformats.org/drawingml/2006/main">
            <a:r>
              <a:t/>
            </a:r>
          </a:p>
          <a:p xmlns:a="http://schemas.openxmlformats.org/drawingml/2006/main">
            <a:r>
              <a:t>    subgraph S["Stellar Testnet"]</a:t>
            </a:r>
          </a:p>
          <a:p xmlns:a="http://schemas.openxmlformats.org/drawingml/2006/main">
            <a:r>
              <a:t>        C["Classic provider custody account"]</a:t>
            </a:r>
          </a:p>
          <a:p xmlns:a="http://schemas.openxmlformats.org/drawingml/2006/main">
            <a:r>
              <a:t>        G["Soroban SEP anchor / eligibility and vault"]</a:t>
            </a:r>
          </a:p>
          <a:p xmlns:a="http://schemas.openxmlformats.org/drawingml/2006/main">
            <a:r>
              <a:t>        V["Native ZKPassport Count8 verifier"]</a:t>
            </a:r>
          </a:p>
          <a:p xmlns:a="http://schemas.openxmlformats.org/drawingml/2006/main">
            <a:r>
              <a:t>        T["Mock-USDC Stellar asset contract"]</a:t>
            </a:r>
          </a:p>
          <a:p xmlns:a="http://schemas.openxmlformats.org/drawingml/2006/main">
            <a:r>
              <a:t>    end</a:t>
            </a:r>
          </a:p>
          <a:p xmlns:a="http://schemas.openxmlformats.org/drawingml/2006/main">
            <a:r>
              <a:t/>
            </a:r>
          </a:p>
          <a:p xmlns:a="http://schemas.openxmlformats.org/drawingml/2006/main">
            <a:r>
              <a:t>    W --&gt;|"SEP-10 signature"| U</a:t>
            </a:r>
          </a:p>
          <a:p xmlns:a="http://schemas.openxmlformats.org/drawingml/2006/main">
            <a:r>
              <a:t>    U &lt;--&gt;|"QR request and proof"| P</a:t>
            </a:r>
          </a:p>
          <a:p xmlns:a="http://schemas.openxmlformats.org/drawingml/2006/main">
            <a:r>
              <a:t>    U &lt;--&gt;|"Quotes, proof submission and status"| A</a:t>
            </a:r>
          </a:p>
          <a:p xmlns:a="http://schemas.openxmlformats.org/drawingml/2006/main">
            <a:r>
              <a:t>    A &lt;--&gt;|"Durable intents and exact transaction hashes"| D</a:t>
            </a:r>
          </a:p>
          <a:p xmlns:a="http://schemas.openxmlformats.org/drawingml/2006/main">
            <a:r>
              <a:t>    A --&gt;|"Relay proof and order calls"| G</a:t>
            </a:r>
          </a:p>
          <a:p xmlns:a="http://schemas.openxmlformats.org/drawingml/2006/main">
            <a:r>
              <a:t>    G --&gt;|"Check proof mathematics"| V</a:t>
            </a:r>
          </a:p>
          <a:p xmlns:a="http://schemas.openxmlformats.org/drawingml/2006/main">
            <a:r>
              <a:t>    N --&gt;|"Signed receipt via relayer"| G</a:t>
            </a:r>
          </a:p>
          <a:p xmlns:a="http://schemas.openxmlformats.org/drawingml/2006/main">
            <a:r>
              <a:t>    W --&gt;|"Withdrawal payment with memo"| C</a:t>
            </a:r>
          </a:p>
          <a:p xmlns:a="http://schemas.openxmlformats.org/drawingml/2006/main">
            <a:r>
              <a:t>    C --&gt;|"Observed classic payment"| A</a:t>
            </a:r>
          </a:p>
          <a:p xmlns:a="http://schemas.openxmlformats.org/drawingml/2006/main">
            <a:r>
              <a:t>    A --&gt;|"Provider and notary authorize exact escrow funding"| G</a:t>
            </a:r>
          </a:p>
          <a:p xmlns:a="http://schemas.openxmlformats.org/drawingml/2006/main">
            <a:r>
              <a:t>    G --&gt;|"Reserve or release exact tokens"| T</a:t>
            </a:r>
          </a:p>
          <a:p xmlns:a="http://schemas.openxmlformats.org/drawingml/2006/main">
            <a:r>
              <a:t>    T &lt;--&gt;|"Provider reservation and withdrawal settlement"| C</a:t>
            </a:r>
          </a:p>
          <a:p xmlns:a="http://schemas.openxmlformats.org/drawingml/2006/main">
            <a:r>
              <a:t>    T --&gt;|"Deposit payout or permitted refund"| 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preserves the actors, messages and order in the exact Mermaid sequence Deniz supplied in ARCHITECTURE_AND_HANDOFF.md. Read left to right for responsibility and top to bottom for time.</a:t>
            </a:r>
          </a:p>
          <a:p xmlns:a="http://schemas.openxmlformats.org/drawingml/2006/main">
            <a:r>
              <a:t/>
            </a:r>
          </a:p>
          <a:p xmlns:a="http://schemas.openxmlformats.org/drawingml/2006/main">
            <a:r>
              <a:t>The hosted browser asks for the authenticated order owner’s proof policy. The backend reads pinned onchain configuration and the subject challenge. The browser creates an origin-bound QR request, receives the phone proof and public inputs, and submits them for that owner-scoped order. The backend relays submit_eligibility(subject, proof, inputs).</a:t>
            </a:r>
          </a:p>
          <a:p xmlns:a="http://schemas.openxmlformats.org/drawingml/2006/main">
            <a:r>
              <a:t/>
            </a:r>
          </a:p>
          <a:p xmlns:a="http://schemas.openxmlformats.org/drawingml/2006/main">
            <a:r>
              <a:t>The Soroban anchor checks roots, policy, binding and freshness, then calls verify(proof, public_inputs). Only successful native verification can produce a bounded eligibility grant. The backend returns confirmed ledger evidence after reconciliation—not just a phone callback.</a:t>
            </a:r>
          </a:p>
          <a:p xmlns:a="http://schemas.openxmlformats.org/drawingml/2006/main">
            <a:r>
              <a:t/>
            </a:r>
          </a:p>
          <a:p xmlns:a="http://schemas.openxmlformats.org/drawingml/2006/main">
            <a:r>
              <a:t>The HTTP request is scoped to an owned order; the grant is subject/policy-bound, not freshly amount-bound per order. It may serve multiple exact orders until its original expiry. The proof does not authorize a wallet debit. Every payment remains separately authorized and every order retains exact terms.</a:t>
            </a:r>
          </a:p>
          <a:p xmlns:a="http://schemas.openxmlformats.org/drawingml/2006/main">
            <a:r>
              <a:t/>
            </a:r>
          </a:p>
          <a:p xmlns:a="http://schemas.openxmlformats.org/drawingml/2006/main">
            <a:r>
              <a:t>Open View larger for discussion or Mermaid source to inspect/copy the original diagram. The final callback comes after reconciliation, not merely proof generation.</a:t>
            </a:r>
          </a:p>
          <a:p xmlns:a="http://schemas.openxmlformats.org/drawingml/2006/main">
            <a:r>
              <a:t/>
            </a:r>
          </a:p>
          <a:p xmlns:a="http://schemas.openxmlformats.org/drawingml/2006/main">
            <a:r>
              <a:t>Web presentation: https://trion-zkpassport-deck.pages.dev/#16</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SEP anchor contract: https://github.com/0x471/tr-mock-anchor/blob/8db2c48810a59f4c5a773edb56843bf0892a1110/contracts/sep-anchor/README.md</a:t>
            </a:r>
          </a:p>
          <a:p xmlns:a="http://schemas.openxmlformats.org/drawingml/2006/main">
            <a:r>
              <a:t/>
            </a:r>
          </a:p>
          <a:p xmlns:a="http://schemas.openxmlformats.org/drawingml/2006/main">
            <a:r>
              <a:t>Mermaid sequence:</a:t>
            </a:r>
          </a:p>
          <a:p xmlns:a="http://schemas.openxmlformats.org/drawingml/2006/main">
            <a:r>
              <a:t>sequenceDiagram</a:t>
            </a:r>
          </a:p>
          <a:p xmlns:a="http://schemas.openxmlformats.org/drawingml/2006/main">
            <a:r>
              <a:t>    participant U as Hosted browser</a:t>
            </a:r>
          </a:p>
          <a:p xmlns:a="http://schemas.openxmlformats.org/drawingml/2006/main">
            <a:r>
              <a:t>    participant P as ZKPassport phone</a:t>
            </a:r>
          </a:p>
          <a:p xmlns:a="http://schemas.openxmlformats.org/drawingml/2006/main">
            <a:r>
              <a:t>    participant A as Anchor backend</a:t>
            </a:r>
          </a:p>
          <a:p xmlns:a="http://schemas.openxmlformats.org/drawingml/2006/main">
            <a:r>
              <a:t>    participant G as Soroban anchor</a:t>
            </a:r>
          </a:p>
          <a:p xmlns:a="http://schemas.openxmlformats.org/drawingml/2006/main">
            <a:r>
              <a:t>    participant V as Native verifier</a:t>
            </a:r>
          </a:p>
          <a:p xmlns:a="http://schemas.openxmlformats.org/drawingml/2006/main">
            <a:r>
              <a:t>    U-&gt;&gt;A: Request proof policy for authenticated order owner</a:t>
            </a:r>
          </a:p>
          <a:p xmlns:a="http://schemas.openxmlformats.org/drawingml/2006/main">
            <a:r>
              <a:t>    A-&gt;&gt;G: Read pinned configuration and subject challenge</a:t>
            </a:r>
          </a:p>
          <a:p xmlns:a="http://schemas.openxmlformats.org/drawingml/2006/main">
            <a:r>
              <a:t>    A--&gt;&gt;U: Synthetic predicates and bound challenge</a:t>
            </a:r>
          </a:p>
          <a:p xmlns:a="http://schemas.openxmlformats.org/drawingml/2006/main">
            <a:r>
              <a:t>    U-&gt;&gt;P: Browser-origin QR request</a:t>
            </a:r>
          </a:p>
          <a:p xmlns:a="http://schemas.openxmlformats.org/drawingml/2006/main">
            <a:r>
              <a:t>    P--&gt;&gt;U: Proof and public inputs</a:t>
            </a:r>
          </a:p>
          <a:p xmlns:a="http://schemas.openxmlformats.org/drawingml/2006/main">
            <a:r>
              <a:t>    U-&gt;&gt;A: Submit proof for this owner-scoped order</a:t>
            </a:r>
          </a:p>
          <a:p xmlns:a="http://schemas.openxmlformats.org/drawingml/2006/main">
            <a:r>
              <a:t>    A-&gt;&gt;G: Relay submit_eligibility(subject, proof, inputs)</a:t>
            </a:r>
          </a:p>
          <a:p xmlns:a="http://schemas.openxmlformats.org/drawingml/2006/main">
            <a:r>
              <a:t>    G-&gt;&gt;G: Check roots, policy, binding and freshness</a:t>
            </a:r>
          </a:p>
          <a:p xmlns:a="http://schemas.openxmlformats.org/drawingml/2006/main">
            <a:r>
              <a:t>    G-&gt;&gt;V: verify(proof, public_inputs)</a:t>
            </a:r>
          </a:p>
          <a:p xmlns:a="http://schemas.openxmlformats.org/drawingml/2006/main">
            <a:r>
              <a:t>    V--&gt;&gt;G: Valid proof or contract error</a:t>
            </a:r>
          </a:p>
          <a:p xmlns:a="http://schemas.openxmlformats.org/drawingml/2006/main">
            <a:r>
              <a:t>    G-&gt;&gt;G: Store bounded eligibility grant only on success</a:t>
            </a:r>
          </a:p>
          <a:p xmlns:a="http://schemas.openxmlformats.org/drawingml/2006/main">
            <a:r>
              <a:t>    A--&gt;&gt;U: Confirmed ledger evidence after reconciliation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new handoff confirms a fresh public Count8 proof at ledger 4772528 and the first public deposit settlement at 4772533. A second deposit settled at 4772824 using the existing grant. Do not count this as a second fresh proof or extrapolate adoption. At application f1347f4 the handoff records 423 application tests, both typechecks, the production build, and native/compiled-Wasm CI checks.</a:t>
            </a:r>
          </a:p>
          <a:p xmlns:a="http://schemas.openxmlformats.org/drawingml/2006/main">
            <a:r>
              <a:t/>
            </a:r>
          </a:p>
          <a:p xmlns:a="http://schemas.openxmlformats.org/drawingml/2006/main">
            <a:r>
              <a:t>The public hosted withdrawal, completed exchanges in an unmodified target wallet’s own SEP interface, and separately admitted judge access remain to verify. Historical Outer7 withdrawal evidence belongs to the earlier contract.</a:t>
            </a:r>
          </a:p>
          <a:p xmlns:a="http://schemas.openxmlformats.org/drawingml/2006/main">
            <a:r>
              <a:t/>
            </a:r>
          </a:p>
          <a:p xmlns:a="http://schemas.openxmlformats.org/drawingml/2006/main">
            <a:r>
              <a:t>Continuation: improve interoperability and recovery, review verifier/policy security, then package the integration for other ecosystem projects. Sybil and multi-proof scenarios require new identity, scope and state designs. A real-provider pilot requires an agreed custody, retention and operating model. No existing partnership, grant or cost saving is claimed.</a:t>
            </a:r>
          </a:p>
          <a:p xmlns:a="http://schemas.openxmlformats.org/drawingml/2006/main">
            <a:r>
              <a:t/>
            </a:r>
          </a:p>
          <a:p xmlns:a="http://schemas.openxmlformats.org/drawingml/2006/main">
            <a:r>
              <a:t>Web presentation: https://trion-zkpassport-deck.pages.dev/#17</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public SEP/Outer8 deployment record: https://github.com/0x471/tr-mock-anchor/blob/8db2c48810a59f4c5a773edb56843bf0892a1110/docs/SEP_ANCHOR_DEPLOYMENT.md</a:t>
            </a:r>
          </a:p>
          <a:p xmlns:a="http://schemas.openxmlformats.org/drawingml/2006/main">
            <a:r>
              <a:t>User-provided Pro Hackathon 2026 Tracks &amp; Handbook: Scale Track; Judging &amp; Submission Criteria; Pitch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core idea is not to present ZKPassport as just a verification screen, but to make it a check a Stellar application can use. The anchor is the first example demonstrating that in a concrete on/off-ramp flow.</a:t>
            </a:r>
          </a:p>
          <a:p xmlns:a="http://schemas.openxmlformats.org/drawingml/2006/main">
            <a:r>
              <a:t/>
            </a:r>
          </a:p>
          <a:p xmlns:a="http://schemas.openxmlformats.org/drawingml/2006/main">
            <a:r>
              <a:t>Our expansion goal is for different teams to use supported proof components for access, program participation, and repeat entitlement-use checks. We are not saying we have completed all KYC, fully solved Sybil attacks, or achieved current sanctions compliance. Our next concrete need is a second team to use these components and provide security and integration feedback.</a:t>
            </a:r>
          </a:p>
          <a:p xmlns:a="http://schemas.openxmlformats.org/drawingml/2006/main">
            <a:r>
              <a:t/>
            </a:r>
          </a:p>
          <a:p xmlns:a="http://schemas.openxmlformats.org/drawingml/2006/main">
            <a:r>
              <a:t>Web presentation: https://trion-zkpassport-deck.pages.dev/#18</a:t>
            </a:r>
          </a:p>
          <a:p xmlns:a="http://schemas.openxmlformats.org/drawingml/2006/main">
            <a:r>
              <a:t/>
            </a:r>
          </a:p>
          <a:p xmlns:a="http://schemas.openxmlformats.org/drawingml/2006/main">
            <a:r>
              <a:t>Sources:</a:t>
            </a:r>
          </a:p>
          <a:p xmlns:a="http://schemas.openxmlformats.org/drawingml/2006/main">
            <a:r>
              <a:t>Repository README — new SEP/Outer8 vs. earlier custom vault: https://github.com/0x471/tr-mock-anchor/blob/8db2c48810a59f4c5a773edb56843bf0892a1110/README.md</a:t>
            </a:r>
          </a:p>
          <a:p xmlns:a="http://schemas.openxmlformats.org/drawingml/2006/main">
            <a:r>
              <a:t>New SEP anchor contract: https://github.com/0x471/tr-mock-anchor/blob/8db2c48810a59f4c5a773edb56843bf0892a1110/contracts/sep-anchor/README.md</a:t>
            </a:r>
          </a:p>
          <a:p xmlns:a="http://schemas.openxmlformats.org/drawingml/2006/main">
            <a:r>
              <a:t>User’s scope and design decisions: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Click a question to open its detailed answer and sources. All technical answers distinguish the new SEP/Outer8 model from the earlier custom Outer7 vault. Earlier statements such as “no refunds” and “every proof is order-specific” are not generalized to the new version. State the limits of acceptance evidence for Sybil resistance, sanctions checks, costs, and standard-wallet compatibility.</a:t>
            </a:r>
          </a:p>
          <a:p xmlns:a="http://schemas.openxmlformats.org/drawingml/2006/main">
            <a:r>
              <a:t/>
            </a:r>
          </a:p>
          <a:p xmlns:a="http://schemas.openxmlformats.org/drawingml/2006/main">
            <a:r>
              <a:t>Web presentation: https://trion-zkpassport-deck.pages.dev/#19</a:t>
            </a:r>
          </a:p>
          <a:p xmlns:a="http://schemas.openxmlformats.org/drawingml/2006/main">
            <a:r>
              <a:t/>
            </a:r>
          </a:p>
          <a:p xmlns:a="http://schemas.openxmlformats.org/drawingml/2006/main">
            <a:r>
              <a:t>Sources:</a:t>
            </a:r>
          </a:p>
          <a:p xmlns:a="http://schemas.openxmlformats.org/drawingml/2006/main">
            <a:r>
              <a:t>Repository README — new SEP/Outer8 vs. earlier custom vault: https://github.com/0x471/tr-mock-anchor/blob/8db2c48810a59f4c5a773edb56843bf0892a1110/README.md</a:t>
            </a:r>
          </a:p>
          <a:p xmlns:a="http://schemas.openxmlformats.org/drawingml/2006/main">
            <a:r>
              <a:t>New SEP anchor contract: https://github.com/0x471/tr-mock-anchor/blob/8db2c48810a59f4c5a773edb56843bf0892a1110/contracts/sep-anchor/README.md</a:t>
            </a:r>
          </a:p>
          <a:p xmlns:a="http://schemas.openxmlformats.org/drawingml/2006/main">
            <a:r>
              <a:t>New public SEP/Outer8 deployment record: https://github.com/0x471/tr-mock-anchor/blob/8db2c48810a59f4c5a773edb56843bf0892a1110/docs/SEP_ANCHOR_DEPLOYMENT.md</a:t>
            </a:r>
          </a:p>
          <a:p xmlns:a="http://schemas.openxmlformats.org/drawingml/2006/main">
            <a:r>
              <a:t>Semaphore — membership and scoped reuse prevention: https://docs.semaphore.pse.dev/</a:t>
            </a:r>
          </a:p>
          <a:p xmlns:a="http://schemas.openxmlformats.org/drawingml/2006/main">
            <a:r>
              <a:t>OFAC FAQ 594 — exact digital-address matching: https://ofac.treasury.gov/faqs/594</a:t>
            </a:r>
          </a:p>
          <a:p xmlns:a="http://schemas.openxmlformats.org/drawingml/2006/main">
            <a:r>
              <a:t>Sumsub — published pricing and FAQ: https://sumsub.com/pricing/</a:t>
            </a:r>
          </a:p>
          <a:p xmlns:a="http://schemas.openxmlformats.org/drawingml/2006/main">
            <a:r>
              <a:t/>
            </a:r>
          </a:p>
          <a:p xmlns:a="http://schemas.openxmlformats.org/drawingml/2006/main">
            <a:r>
              <a:t>Is this the lightest KYC?</a:t>
            </a:r>
          </a:p>
          <a:p xmlns:a="http://schemas.openxmlformats.org/drawingml/2006/main">
            <a:r>
              <a:t>No. This integration verifies selected document conditions through proofs. We do not claim it covers all KYC, person-to-document matching, risk review, or sanctions obligations. Pre-checking is one use case; the ecosystem goal is for different applications to use the verification components.</a:t>
            </a:r>
          </a:p>
          <a:p xmlns:a="http://schemas.openxmlformats.org/drawingml/2006/main">
            <a:r>
              <a:t/>
            </a:r>
          </a:p>
          <a:p xmlns:a="http://schemas.openxmlformats.org/drawingml/2006/main">
            <a:r>
              <a:t>What do you add beyond ZKPassport or Self?</a:t>
            </a:r>
          </a:p>
          <a:p xmlns:a="http://schemas.openxmlformats.org/drawingml/2006/main">
            <a:r>
              <a:t>We are not inventing ZKPassport’s document-proof generation. We are working on Soroban verification of pinned proof profiles, shared policy checks, and their integration into Stellar application flows. Self Pre-KYC was reviewed for the problem framing; its features, customers, and savings results are not ours. Open-source provenance is recorded in NOTICE.</a:t>
            </a:r>
          </a:p>
          <a:p xmlns:a="http://schemas.openxmlformats.org/drawingml/2006/main">
            <a:r>
              <a:t/>
            </a:r>
          </a:p>
          <a:p xmlns:a="http://schemas.openxmlformats.org/drawingml/2006/main">
            <a:r>
              <a:t>Does the Sybil check work today?</a:t>
            </a:r>
          </a:p>
          <a:p xmlns:a="http://schemas.openxmlformats.org/drawingml/2006/main">
            <a:r>
              <a:t>The campaign example is a design scenario. Order replay protection or wallet-bound eligibility is not person-level uniqueness. Campaign-scoped nullifier generation and a used-value registry need separate implementation. Without rules for multiple documents, renewal, person-to-document binding, and an attack model, we cannot promise “one person, one account.”</a:t>
            </a:r>
          </a:p>
          <a:p xmlns:a="http://schemas.openxmlformats.org/drawingml/2006/main">
            <a:r>
              <a:t/>
            </a:r>
          </a:p>
          <a:p xmlns:a="http://schemas.openxmlformats.org/drawingml/2006/main">
            <a:r>
              <a:t>What exactly does the OFAC check do?</a:t>
            </a:r>
          </a:p>
          <a:p xmlns:a="http://schemas.openxmlformats.org/drawingml/2006/main">
            <a:r>
              <a:t>There are two distinct checks. The current Count8 proof includes strict private non-membership against a pinned January 2026 sanctions snapshot using exact normalized matching. A fresh public proof is recorded, but this is not current production sanctions compliance. Separately, the backend compares the connected wallet with officially listed digital-currency addresses. That address check is not ZK and does not constrain every asset transfer onchain.</a:t>
            </a:r>
          </a:p>
          <a:p xmlns:a="http://schemas.openxmlformats.org/drawingml/2006/main">
            <a:r>
              <a:t/>
            </a:r>
          </a:p>
          <a:p xmlns:a="http://schemas.openxmlformats.org/drawingml/2006/main">
            <a:r>
              <a:t>What if the list changes or the proof expires?</a:t>
            </a:r>
          </a:p>
          <a:p xmlns:a="http://schemas.openxmlformats.org/drawingml/2006/main">
            <a:r>
              <a:t>A grant expires at the earlier of its original proof timestamp plus one hour and the fixed policy expiry. An older proof cannot extend a newer grant. New policy or domain configuration requires a reviewed deployment; a server restart does not renew it. Proof validity does not make a January list current. In the current SEP contract, limited recovery depends on order state: withdrawal escrow can be refunded before payout authorization; an already authorized payout must reconcile its existing obligation.</a:t>
            </a:r>
          </a:p>
          <a:p xmlns:a="http://schemas.openxmlformats.org/drawingml/2006/main">
            <a:r>
              <a:t/>
            </a:r>
          </a:p>
          <a:p xmlns:a="http://schemas.openxmlformats.org/drawingml/2006/main">
            <a:r>
              <a:t>Why onchain ZK rather than a backend signature?</a:t>
            </a:r>
          </a:p>
          <a:p xmlns:a="http://schemas.openxmlformats.org/drawingml/2006/main">
            <a:r>
              <a:t>A backend signature is a different design and may be sufficient for some applications. It requires trust in the signer’s decision. Here, the mathematical proof of a supported document condition and the policy are checked directly in the contract. Onchain verification is not required for a purely offchain pre-check. We use the chain to make the result enforceable by a token or application contract.</a:t>
            </a:r>
          </a:p>
          <a:p xmlns:a="http://schemas.openxmlformats.org/drawingml/2006/main">
            <a:r>
              <a:t/>
            </a:r>
          </a:p>
          <a:p xmlns:a="http://schemas.openxmlformats.org/drawingml/2006/main">
            <a:r>
              <a:t>Which data remains public?</a:t>
            </a:r>
          </a:p>
          <a:p xmlns:a="http://schemas.openxmlformats.org/drawingml/2006/main">
            <a:r>
              <a:t>Raw passport witnesses are not collected as passport fields by the anchor UI. Wallet, selected policy, amounts, order identifiers, proof transaction and public inputs are not secret. The backend and RPC receive proof material; signed proof-bearing envelopes may be retained in recovery journals. A one-country policy also makes the successful country condition inferable. This is neither unlinkable payment transport nor a claim that no sensitive proof material is stored.</a:t>
            </a:r>
          </a:p>
          <a:p xmlns:a="http://schemas.openxmlformats.org/drawingml/2006/main">
            <a:r>
              <a:t/>
            </a:r>
          </a:p>
          <a:p xmlns:a="http://schemas.openxmlformats.org/drawingml/2006/main">
            <a:r>
              <a:t>Can a standard Stellar wallet use this?</a:t>
            </a:r>
          </a:p>
          <a:p xmlns:a="http://schemas.openxmlformats.org/drawingml/2006/main">
            <a:r>
              <a:t>SEP-24 provides the hosted quote/phone-proof interaction after SEP-10 authentication. Withdrawals use ordinary Stellar payments with a memo rather than a custom vault ABI call. The current demo supports admitted, self-custodial classic G accounts; muxed, omnibus and contract wallets are outside its profile. Public proof/deposit results exist in our hosted flow, but completed exchanges through an unmodified third-party wallet’s own SEP interface remain unverified.</a:t>
            </a:r>
          </a:p>
          <a:p xmlns:a="http://schemas.openxmlformats.org/drawingml/2006/main">
            <a:r>
              <a:t/>
            </a:r>
          </a:p>
          <a:p xmlns:a="http://schemas.openxmlformats.org/drawingml/2006/main">
            <a:r>
              <a:t>How do you link the user to the document holder?</a:t>
            </a:r>
          </a:p>
          <a:p xmlns:a="http://schemas.openxmlformats.org/drawingml/2006/main">
            <a:r>
              <a:t>Proof scope and wallet control are different questions. In the new SEP model, eligibility is bound to an account subject, domain, network, contract, and policy; SEP-10 is the session boundary. The current demo uses synthetic documents and is not a biometric acceptance test proving that a real person is the document holder. Binding two proofs to one wallet does not automatically establish that they concern the same real person.</a:t>
            </a:r>
          </a:p>
          <a:p xmlns:a="http://schemas.openxmlformats.org/drawingml/2006/main">
            <a:r>
              <a:t/>
            </a:r>
          </a:p>
          <a:p xmlns:a="http://schemas.openxmlformats.org/drawingml/2006/main">
            <a:r>
              <a:t>How much does it reduce KYC costs?</a:t>
            </a:r>
          </a:p>
          <a:p xmlns:a="http://schemas.openxmlformats.org/drawingml/2006/main">
            <a:r>
              <a:t>No savings have been measured yet. Additional ZK, infrastructure, support, and integration costs must be deducted from avoided billable checks; user drop-off must also be tracked. Sumsub’s published pricing includes successful verifications and monthly minimums. Treating every failed application as a cost, or saying “30 checks instead of 100 = 70% savings,” would be incorrect.</a:t>
            </a:r>
          </a:p>
          <a:p xmlns:a="http://schemas.openxmlformats.org/drawingml/2006/main">
            <a:r>
              <a:t/>
            </a:r>
          </a:p>
          <a:p xmlns:a="http://schemas.openxmlformats.org/drawingml/2006/main">
            <a:r>
              <a:t>Did funds actually move in the anchor?</a:t>
            </a:r>
          </a:p>
          <a:p xmlns:a="http://schemas.openxmlformats.org/drawingml/2006/main">
            <a:r>
              <a:t>Yes, within synthetic Testnet scope. The current handoff records a fresh public Count8 eligibility transaction and a deposit settlement for exactly 100.00 simulated TRY to 2.0947892 mock USDC. It also records a second deposit reusing eligibility. Complete public withdrawal remains to verify; older two-way Outer7 records belong to the earlier vault. None is real fiat or redeemable Circle USDC.</a:t>
            </a:r>
          </a:p>
          <a:p xmlns:a="http://schemas.openxmlformats.org/drawingml/2006/main">
            <a:r>
              <a:t/>
            </a:r>
          </a:p>
          <a:p xmlns:a="http://schemas.openxmlformats.org/drawingml/2006/main">
            <a:r>
              <a:t>What can another project reuse today?</a:t>
            </a:r>
          </a:p>
          <a:p xmlns:a="http://schemas.openxmlformats.org/drawingml/2006/main">
            <a:r>
              <a:t>The supported verifier and shared policy components in the source code can be reviewed and adapted; we do not claim a ready-made general-purpose SDK or universal compatibility. The infrastructure is reusable, not the same proof without limits. The earlier vault uses order-specific proofs; the new SEP example uses a time-limited account/policy-bound grant. Campaign and email modules are future developments.</a:t>
            </a:r>
          </a:p>
          <a:p xmlns:a="http://schemas.openxmlformats.org/drawingml/2006/main">
            <a:r>
              <a:t/>
            </a:r>
          </a:p>
          <a:p xmlns:a="http://schemas.openxmlformats.org/drawingml/2006/main">
            <a:r>
              <a:t>What about unsupported documents or devices?</a:t>
            </a:r>
          </a:p>
          <a:p xmlns:a="http://schemas.openxmlformats.org/drawingml/2006/main">
            <a:r>
              <a:t>Technical inability to verify and a condition not being met must be separate outcomes. NFC document/device support and the user flow need to be measured, and an alternative verification path designed. Privacy benefits do not automatically eliminate proof-generation time, app switching, or user drop-off.</a:t>
            </a:r>
          </a:p>
          <a:p xmlns:a="http://schemas.openxmlformats.org/drawingml/2006/main">
            <a:r>
              <a:t/>
            </a:r>
          </a:p>
          <a:p xmlns:a="http://schemas.openxmlformats.org/drawingml/2006/main">
            <a:r>
              <a:t>Are refunds supported, and has the system been audited?</a:t>
            </a:r>
          </a:p>
          <a:p xmlns:a="http://schemas.openxmlformats.org/drawingml/2006/main">
            <a:r>
              <a:t>No independent security audit has been completed. With dual-role authorization, the new SEP contract permits withdrawal-escrow refunds before payout authorization and deposit cancellation before a bank receipt. This does not resolve all fiat refunds. The earlier custom vault lacks these paths. Open recovery cases remain, such as a deposit with a bank receipt and an expired policy.</a:t>
            </a:r>
          </a:p>
          <a:p xmlns:a="http://schemas.openxmlformats.org/drawingml/2006/main">
            <a:r>
              <a:t/>
            </a:r>
          </a:p>
          <a:p xmlns:a="http://schemas.openxmlformats.org/drawingml/2006/main">
            <a:r>
              <a:t>Is SEP-24 itself a KYC standard or a proof verifier?</a:t>
            </a:r>
          </a:p>
          <a:p xmlns:a="http://schemas.openxmlformats.org/drawingml/2006/main">
            <a:r>
              <a:t>SEP-24 standardizes the hosted deposit/withdrawal interaction: the wallet authenticates, requests an interactive URL, opens the anchor-hosted flow and tracks the transaction. It can host customer-information checks but does not define ZK verification or complete KYC. Our addition places the quote and ZKPassport QR experience inside that interaction. The Soroban anchor and native verifier—not SEP-24 or a browser callback—evaluate the proof and policy.</a:t>
            </a:r>
          </a:p>
          <a:p xmlns:a="http://schemas.openxmlformats.org/drawingml/2006/main">
            <a:r>
              <a:t/>
            </a:r>
          </a:p>
          <a:p xmlns:a="http://schemas.openxmlformats.org/drawingml/2006/main">
            <a:r>
              <a:t>Does each order need a new phone proof?</a:t>
            </a:r>
          </a:p>
          <a:p xmlns:a="http://schemas.openxmlformats.org/drawingml/2006/main">
            <a:r>
              <a:t>Not in the current SEP profile. The confirmed grant is bound to the wallet-derived subject, network, contract and policy, and is reused within its original validity period. It is not freshly bound to every order amount. Each order separately fixes subject, recipient/refund destination, direction, quote, amounts, nonce and deadline. Settlement checks that subject’s current eligibility. The source records a second public deposit using an existing grant. Proof relay does not authorize a wallet debit.</a:t>
            </a:r>
          </a:p>
          <a:p xmlns:a="http://schemas.openxmlformats.org/drawingml/2006/main">
            <a:r>
              <a:t/>
            </a:r>
          </a:p>
          <a:p xmlns:a="http://schemas.openxmlformats.org/drawingml/2006/main">
            <a:r>
              <a:t>What did Trion Labs add to Kaan’s anchor?</a:t>
            </a:r>
          </a:p>
          <a:p xmlns:a="http://schemas.openxmlformats.org/drawingml/2006/main">
            <a:r>
              <a:t>Kaan supplied mock TRY/USDC rails, SEP-1/10/6/12/38 and payment observation. The additions are the native BB5 verifier adaptation, onchain policy, settlement vault, SEP-24 hosted interaction, reusable eligibility, a settlement coordinator with durable transaction recovery, and the deployed demo experience. A separate backend OFAC address precheck is distinct from the private list predicate. We did not author ZKPassport’s Noir circuits or invent UltraHonk.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these rows as separate capability statements. The new handoff adds fresh public Count8 proof and deposit evidence, including one second deposit that reused eligibility. That updates the former pending label for proof/deposit, but not public withdrawal or third-party wallet acceptance. The private list remains an old pinned snapshot. Campaign uniqueness and multi-proof composition are future modules, not implemented features.</a:t>
            </a:r>
          </a:p>
          <a:p xmlns:a="http://schemas.openxmlformats.org/drawingml/2006/main">
            <a:r>
              <a:t/>
            </a:r>
          </a:p>
          <a:p xmlns:a="http://schemas.openxmlformats.org/drawingml/2006/main">
            <a:r>
              <a:t>Web presentation: https://trion-zkpassport-deck.pages.dev/#20</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SEP anchor contract: https://github.com/0x471/tr-mock-anchor/blob/8db2c48810a59f4c5a773edb56843bf0892a1110/contracts/sep-anchor/README.md</a:t>
            </a:r>
          </a:p>
          <a:p xmlns:a="http://schemas.openxmlformats.org/drawingml/2006/main">
            <a:r>
              <a:t>New public SEP/Outer8 deployment record: https://github.com/0x471/tr-mock-anchor/blob/8db2c48810a59f4c5a773edb56843bf0892a1110/docs/SEP_ANCHOR_DEPLOYMENT.md</a:t>
            </a:r>
          </a:p>
          <a:p xmlns:a="http://schemas.openxmlformats.org/drawingml/2006/main">
            <a:r>
              <a:t>Semaphore — membership and scoped reuse prevention: https://docs.semaphore.pse.dev/</a:t>
            </a:r>
          </a:p>
          <a:p xmlns:a="http://schemas.openxmlformats.org/drawingml/2006/main">
            <a:r>
              <a:t>ZK Email — DKIM verification architecture: https://docs.zk.email/architecture/dkim-verification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nullifier should be understood as a way to detect repeated use of a defined entitlement within a defined scope, not as an unrestricted label for everyone’s identity. Document verification, person-level uniqueness, and campaign-level uniqueness are different guarantees. Technical review must assess each separately. These four topics are design and acceptance-test goals, not completed security guarantees.</a:t>
            </a:r>
          </a:p>
          <a:p xmlns:a="http://schemas.openxmlformats.org/drawingml/2006/main">
            <a:r>
              <a:t/>
            </a:r>
          </a:p>
          <a:p xmlns:a="http://schemas.openxmlformats.org/drawingml/2006/main">
            <a:r>
              <a:t>Web presentation: https://trion-zkpassport-deck.pages.dev/#21</a:t>
            </a:r>
          </a:p>
          <a:p xmlns:a="http://schemas.openxmlformats.org/drawingml/2006/main">
            <a:r>
              <a:t/>
            </a:r>
          </a:p>
          <a:p xmlns:a="http://schemas.openxmlformats.org/drawingml/2006/main">
            <a:r>
              <a:t>Sources:</a:t>
            </a:r>
          </a:p>
          <a:p xmlns:a="http://schemas.openxmlformats.org/drawingml/2006/main">
            <a:r>
              <a:t>Semaphore — membership and scoped reuse prevention: https://docs.semaphore.pse.dev/</a:t>
            </a:r>
          </a:p>
          <a:p xmlns:a="http://schemas.openxmlformats.org/drawingml/2006/main">
            <a:r>
              <a:t>ZKPassport — document support and product overview: https://zkpassport.id/</a:t>
            </a:r>
          </a:p>
          <a:p xmlns:a="http://schemas.openxmlformats.org/drawingml/2006/main">
            <a:r>
              <a:t>New SEP anchor contract: https://github.com/0x471/tr-mock-anchor/blob/8db2c48810a59f4c5a773edb56843bf0892a1110/contracts/sep-anchor/README.md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new public policy includes a 25 January 2026 snapshot and strict normalized matching. OFAC address screening is a separate backend check. Official OFAC guidance distinguishes approximate matching for names from exact matching for digital addresses. Some restrictions can also apply beyond directly listed entries. Do not present a technical non-match as a broad legal conclusion. Updates, dataset coverage, and match assessment need separate production design.</a:t>
            </a:r>
          </a:p>
          <a:p xmlns:a="http://schemas.openxmlformats.org/drawingml/2006/main">
            <a:r>
              <a:t/>
            </a:r>
          </a:p>
          <a:p xmlns:a="http://schemas.openxmlformats.org/drawingml/2006/main">
            <a:r>
              <a:t>Web presentation: https://trion-zkpassport-deck.pages.dev/#22</a:t>
            </a:r>
          </a:p>
          <a:p xmlns:a="http://schemas.openxmlformats.org/drawingml/2006/main">
            <a:r>
              <a:t/>
            </a:r>
          </a:p>
          <a:p xmlns:a="http://schemas.openxmlformats.org/drawingml/2006/main">
            <a:r>
              <a:t>Sources:</a:t>
            </a:r>
          </a:p>
          <a:p xmlns:a="http://schemas.openxmlformats.org/drawingml/2006/main">
            <a:r>
              <a:t>New public SEP/Outer8 deployment record: https://github.com/0x471/tr-mock-anchor/blob/8db2c48810a59f4c5a773edb56843bf0892a1110/docs/SEP_ANCHOR_DEPLOYMENT.md</a:t>
            </a:r>
          </a:p>
          <a:p xmlns:a="http://schemas.openxmlformats.org/drawingml/2006/main">
            <a:r>
              <a:t>OFAC FAQ 594 — exact digital-address matching: https://ofac.treasury.gov/faqs/594</a:t>
            </a:r>
          </a:p>
          <a:p xmlns:a="http://schemas.openxmlformats.org/drawingml/2006/main">
            <a:r>
              <a:t>OFAC — Sanctions List Search Tool: https://ofac.treasury.gov/sanctions-list-search-tool</a:t>
            </a:r>
          </a:p>
          <a:p xmlns:a="http://schemas.openxmlformats.org/drawingml/2006/main">
            <a:r>
              <a:t>OFAC FAQ 91 — lists and restrictions beyond listed entries: https://ofac.treasury.gov/faqs/91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old vault bound the proof to a particular order and required the recipient-authorized prove_order call, which escrowed withdrawal tokens. The public SEP model instead binds eligibility to a subject, network, contract and policy, including the pinned domain/scope, and reuses it until expiry. Each order separately fixes exact terms. Anyone can relay a valid proof; that does not prove wallet ownership or authorize spending.</a:t>
            </a:r>
          </a:p>
          <a:p xmlns:a="http://schemas.openxmlformats.org/drawingml/2006/main">
            <a:r>
              <a:t/>
            </a:r>
          </a:p>
          <a:p xmlns:a="http://schemas.openxmlformats.org/drawingml/2006/main">
            <a:r>
              <a:t>A standard withdrawal sends an ordinary Stellar payment into provider custody. Provider and notary attest attribution and fund the exact escrow. The contract verifies that provider-to-vault movement, not historical Horizon payment events. Both roles are controlled by the demo operator.</a:t>
            </a:r>
          </a:p>
          <a:p xmlns:a="http://schemas.openxmlformats.org/drawingml/2006/main">
            <a:r>
              <a:t/>
            </a:r>
          </a:p>
          <a:p xmlns:a="http://schemas.openxmlformats.org/drawingml/2006/main">
            <a:r>
              <a:t>The current source records a fresh public Count8 proof and two public deposits. A full public withdrawal remains to verify. Earlier Outer7 withdrawal receipts cannot be used as evidence of new SEP withdrawal acceptance. Limited refunds/cancellation are available under the newer contract’s precise conditions, not as a general promise of recovery.</a:t>
            </a:r>
          </a:p>
          <a:p xmlns:a="http://schemas.openxmlformats.org/drawingml/2006/main">
            <a:r>
              <a:t/>
            </a:r>
          </a:p>
          <a:p xmlns:a="http://schemas.openxmlformats.org/drawingml/2006/main">
            <a:r>
              <a:t>Web presentation: https://trion-zkpassport-deck.pages.dev/#23</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SEP anchor contract: https://github.com/0x471/tr-mock-anchor/blob/8db2c48810a59f4c5a773edb56843bf0892a1110/contracts/sep-anchor/README.md</a:t>
            </a:r>
          </a:p>
          <a:p xmlns:a="http://schemas.openxmlformats.org/drawingml/2006/main">
            <a:r>
              <a:t>Earlier gate/vault design: https://github.com/0x471/tr-mock-anchor/blob/389ed8cde516a535299e764d72277b4120338891/docs/GATE_VAULT_DESIGN.md</a:t>
            </a:r>
          </a:p>
          <a:p xmlns:a="http://schemas.openxmlformats.org/drawingml/2006/main">
            <a:r>
              <a:t>Earlier custom vault: acceptance and settlement record: https://github.com/0x471/tr-mock-anchor/blob/389ed8cde516a535299e764d72277b4120338891/docs/TESTNET_GATE_DEPLOYMENT.md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Sumsub pricing page accessed on 20 September 2026 lists Basic at $1.35 with a $149 monthly minimum, and Compliance at $1.85 with a $299 monthly minimum. Its FAQ says only successful verifications are billed. For example, in a month containing only 100 Compliance verifications, reducing the number to 30 does not automatically reduce the bill because of the minimum.</a:t>
            </a:r>
          </a:p>
          <a:p xmlns:a="http://schemas.openxmlformats.org/drawingml/2006/main">
            <a:r>
              <a:t/>
            </a:r>
          </a:p>
          <a:p xmlns:a="http://schemas.openxmlformats.org/drawingml/2006/main">
            <a:r>
              <a:t>ZKPassport states that it does not charge for basic verification; that does not make our integration’s server, RPC, transaction, maintenance, or support costs zero. Compare the same service scope and an actual user cohort. Do not use Self’s savings rates as our product’s results.</a:t>
            </a:r>
          </a:p>
          <a:p xmlns:a="http://schemas.openxmlformats.org/drawingml/2006/main">
            <a:r>
              <a:t/>
            </a:r>
          </a:p>
          <a:p xmlns:a="http://schemas.openxmlformats.org/drawingml/2006/main">
            <a:r>
              <a:t>Web presentation: https://trion-zkpassport-deck.pages.dev/#24</a:t>
            </a:r>
          </a:p>
          <a:p xmlns:a="http://schemas.openxmlformats.org/drawingml/2006/main">
            <a:r>
              <a:t/>
            </a:r>
          </a:p>
          <a:p xmlns:a="http://schemas.openxmlformats.org/drawingml/2006/main">
            <a:r>
              <a:t>Sources:</a:t>
            </a:r>
          </a:p>
          <a:p xmlns:a="http://schemas.openxmlformats.org/drawingml/2006/main">
            <a:r>
              <a:t>Sumsub — published pricing and FAQ: https://sumsub.com/pricing/</a:t>
            </a:r>
          </a:p>
          <a:p xmlns:a="http://schemas.openxmlformats.org/drawingml/2006/main">
            <a:r>
              <a:t>Self Pre-KYC — inspiration for the problem framing: https://self.xyz/products/pre-kyc</a:t>
            </a:r>
          </a:p>
          <a:p xmlns:a="http://schemas.openxmlformats.org/drawingml/2006/main">
            <a:r>
              <a:t>ZKPassport — document support and product overview: https://zkpassport.id/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handoff records these five separate public transactions. The first transaction accepted a fresh Count8 phone proof at ledger 4772528. The first deposit then settled at ledger 4772533 for exactly 100.00 simulated TRY to 2.0947892 mock USDC; the document reports matching token events and a balance increase.</a:t>
            </a:r>
          </a:p>
          <a:p xmlns:a="http://schemas.openxmlformats.org/drawingml/2006/main">
            <a:r>
              <a:t/>
            </a:r>
          </a:p>
          <a:p xmlns:a="http://schemas.openxmlformats.org/drawingml/2006/main">
            <a:r>
              <a:t>The second deposit’s creation, bank receipt and settlement are recorded at ledgers 4772819, 4772823 and 4772824. They used the existing grant. This is evidence for reusing eligibility, not a second new phone proof.</a:t>
            </a:r>
          </a:p>
          <a:p xmlns:a="http://schemas.openxmlformats.org/drawingml/2006/main">
            <a:r>
              <a:t/>
            </a:r>
          </a:p>
          <a:p xmlns:a="http://schemas.openxmlformats.org/drawingml/2006/main">
            <a:r>
              <a:t>Complete public withdrawal, the unmodified wallet SEP path and separately admitted judge access remain to verify. These are source-documented results, not live checks independently run for the presentation. The next appendix retains the earlier Outer7 records under their own label.</a:t>
            </a:r>
          </a:p>
          <a:p xmlns:a="http://schemas.openxmlformats.org/drawingml/2006/main">
            <a:r>
              <a:t/>
            </a:r>
          </a:p>
          <a:p xmlns:a="http://schemas.openxmlformats.org/drawingml/2006/main">
            <a:r>
              <a:t>Web presentation: https://trion-zkpassport-deck.pages.dev/#25</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New public SEP/Outer8 deployment record: https://github.com/0x471/tr-mock-anchor/blob/8db2c48810a59f4c5a773edb56843bf0892a1110/docs/SEP_ANCHOR_DEPLOYMENT.md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table contains transaction hashes from the earlier custom Outer7 vault. Each shows a distinct action: proof-based eligibility, receipt, settlement, and payout authorization for withdrawals. These cannot be presented as fresh positive acceptance for the new Outer8 SEP contract. The amounts are mock Testnet assets, not real TRY, Circle USDC, or mainnet funds. In this revision, we did not independently recheck the onchain receipts through RPC; we cite the deployment record.</a:t>
            </a:r>
          </a:p>
          <a:p xmlns:a="http://schemas.openxmlformats.org/drawingml/2006/main">
            <a:r>
              <a:t/>
            </a:r>
          </a:p>
          <a:p xmlns:a="http://schemas.openxmlformats.org/drawingml/2006/main">
            <a:r>
              <a:t>Web presentation: https://trion-zkpassport-deck.pages.dev/#26</a:t>
            </a:r>
          </a:p>
          <a:p xmlns:a="http://schemas.openxmlformats.org/drawingml/2006/main">
            <a:r>
              <a:t/>
            </a:r>
          </a:p>
          <a:p xmlns:a="http://schemas.openxmlformats.org/drawingml/2006/main">
            <a:r>
              <a:t>Sources:</a:t>
            </a:r>
          </a:p>
          <a:p xmlns:a="http://schemas.openxmlformats.org/drawingml/2006/main">
            <a:r>
              <a:t>Earlier custom vault: acceptance and settlement record: https://github.com/0x471/tr-mock-anchor/blob/389ed8cde516a535299e764d72277b4120338891/docs/TESTNET_GATE_DEPLOYMENT.md</a:t>
            </a:r>
          </a:p>
          <a:p xmlns:a="http://schemas.openxmlformats.org/drawingml/2006/main">
            <a:r>
              <a:t>New public SEP/Outer8 deployment record: https://github.com/0x471/tr-mock-anchor/blob/8db2c48810a59f4c5a773edb56843bf0892a1110/docs/SEP_ANCHOR_DEPLOYMENT.md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handoff distinguishes Kaan’s mock-anchor foundation from the added native verifier, onchain policy and vault, SEP-24 interaction, reusable eligibility, settlement coordinator and public demo operations. We did not create the ZKPassport Noir circuits or invent UltraHonk. The Rust verifier is adapted from Nethermind and references the published ZKPassport BB5 format, including both pairing obligations.</a:t>
            </a:r>
          </a:p>
          <a:p xmlns:a="http://schemas.openxmlformats.org/drawingml/2006/main">
            <a:r>
              <a:t/>
            </a:r>
          </a:p>
          <a:p xmlns:a="http://schemas.openxmlformats.org/drawingml/2006/main">
            <a:r>
              <a:t>The current proof sequence is taken directly from ARCHITECTURE_AND_HANDOFF.md at 8db2c48. The earlier custom-vault records remain pinned separately. Self is only a reference for the problem framing; no competitor’s numbers are our own results.</a:t>
            </a:r>
          </a:p>
          <a:p xmlns:a="http://schemas.openxmlformats.org/drawingml/2006/main">
            <a:r>
              <a:t/>
            </a:r>
          </a:p>
          <a:p xmlns:a="http://schemas.openxmlformats.org/drawingml/2006/main">
            <a:r>
              <a:t>Web presentation: https://trion-zkpassport-deck.pages.dev/#27</a:t>
            </a:r>
          </a:p>
          <a:p xmlns:a="http://schemas.openxmlformats.org/drawingml/2006/main">
            <a:r>
              <a:t/>
            </a:r>
          </a:p>
          <a:p xmlns:a="http://schemas.openxmlformats.org/drawingml/2006/main">
            <a:r>
              <a:t>Sources:</a:t>
            </a:r>
          </a:p>
          <a:p xmlns:a="http://schemas.openxmlformats.org/drawingml/2006/main">
            <a:r>
              <a:t>Architecture and co-hacker handoff — current SEP/Count8 flow: https://github.com/0x471/tr-mock-anchor/blob/8db2c48810a59f4c5a773edb56843bf0892a1110/docs/ARCHITECTURE_AND_HANDOFF.md</a:t>
            </a:r>
          </a:p>
          <a:p xmlns:a="http://schemas.openxmlformats.org/drawingml/2006/main">
            <a:r>
              <a:t>Verifier source provenance / NOTICE: https://github.com/0x471/tr-mock-anchor/blob/8db2c48810a59f4c5a773edb56843bf0892a1110/contracts/zkpassport-verifier/NOTICE.md</a:t>
            </a:r>
          </a:p>
          <a:p xmlns:a="http://schemas.openxmlformats.org/drawingml/2006/main">
            <a:r>
              <a:t>Earlier custom vault: acceptance and settlement record: https://github.com/0x471/tr-mock-anchor/blob/389ed8cde516a535299e764d72277b4120338891/docs/TESTNET_GATE_DEPLOYMENT.md</a:t>
            </a:r>
          </a:p>
          <a:p xmlns:a="http://schemas.openxmlformats.org/drawingml/2006/main">
            <a:r>
              <a:t>Stellar Docs — SEP-24: Hosted Deposit and Withdrawal: https://developers.stellar.org/docs/build/apps/example-application-tutorial/anchor-integration/sep24</a:t>
            </a:r>
          </a:p>
          <a:p xmlns:a="http://schemas.openxmlformats.org/drawingml/2006/main">
            <a:r>
              <a:t>Self Pre-KYC — inspiration for the problem framing: https://self.xyz/products/pre-kyc</a:t>
            </a:r>
          </a:p>
          <a:p xmlns:a="http://schemas.openxmlformats.org/drawingml/2006/main">
            <a:r>
              <a:t>Official Pro Hackathon Presentation Template — user-uploaded PPTX: </a:t>
            </a:r>
          </a:p>
          <a:p xmlns:a="http://schemas.openxmlformats.org/drawingml/2006/main">
            <a:r>
              <a:t/>
            </a:r>
          </a:p>
          <a:p xmlns:a="http://schemas.openxmlformats.org/drawingml/2006/main">
            <a:r>
              <a:t>Mermaid architecture:</a:t>
            </a:r>
          </a:p>
          <a:p xmlns:a="http://schemas.openxmlformats.org/drawingml/2006/main">
            <a:r>
              <a:t>flowchart TD</a:t>
            </a:r>
          </a:p>
          <a:p xmlns:a="http://schemas.openxmlformats.org/drawingml/2006/main">
            <a:r>
              <a:t>    W["Customer wallet / Freighter"]</a:t>
            </a:r>
          </a:p>
          <a:p xmlns:a="http://schemas.openxmlformats.org/drawingml/2006/main">
            <a:r>
              <a:t>    U["Our browser interface / SEP-24 hosted flow"]</a:t>
            </a:r>
          </a:p>
          <a:p xmlns:a="http://schemas.openxmlformats.org/drawingml/2006/main">
            <a:r>
              <a:t>    P["ZKPassport app / synthetic document and Noir-based proof"]</a:t>
            </a:r>
          </a:p>
          <a:p xmlns:a="http://schemas.openxmlformats.org/drawingml/2006/main">
            <a:r>
              <a:t/>
            </a:r>
          </a:p>
          <a:p xmlns:a="http://schemas.openxmlformats.org/drawingml/2006/main">
            <a:r>
              <a:t>    subgraph O["Anchor operator / Railway"]</a:t>
            </a:r>
          </a:p>
          <a:p xmlns:a="http://schemas.openxmlformats.org/drawingml/2006/main">
            <a:r>
              <a:t>        A["SEP API and settlement coordinator"]</a:t>
            </a:r>
          </a:p>
          <a:p xmlns:a="http://schemas.openxmlformats.org/drawingml/2006/main">
            <a:r>
              <a:t>        D[("Persistent SQLite / orders and action journal")]</a:t>
            </a:r>
          </a:p>
          <a:p xmlns:a="http://schemas.openxmlformats.org/drawingml/2006/main">
            <a:r>
              <a:t>        N["Mock-bank notary / simulated receipts"]</a:t>
            </a:r>
          </a:p>
          <a:p xmlns:a="http://schemas.openxmlformats.org/drawingml/2006/main">
            <a:r>
              <a:t>    end</a:t>
            </a:r>
          </a:p>
          <a:p xmlns:a="http://schemas.openxmlformats.org/drawingml/2006/main">
            <a:r>
              <a:t/>
            </a:r>
          </a:p>
          <a:p xmlns:a="http://schemas.openxmlformats.org/drawingml/2006/main">
            <a:r>
              <a:t>    subgraph S["Stellar Testnet"]</a:t>
            </a:r>
          </a:p>
          <a:p xmlns:a="http://schemas.openxmlformats.org/drawingml/2006/main">
            <a:r>
              <a:t>        C["Classic provider custody account"]</a:t>
            </a:r>
          </a:p>
          <a:p xmlns:a="http://schemas.openxmlformats.org/drawingml/2006/main">
            <a:r>
              <a:t>        G["Soroban SEP anchor / eligibility and vault"]</a:t>
            </a:r>
          </a:p>
          <a:p xmlns:a="http://schemas.openxmlformats.org/drawingml/2006/main">
            <a:r>
              <a:t>        V["Native ZKPassport Count8 verifier"]</a:t>
            </a:r>
          </a:p>
          <a:p xmlns:a="http://schemas.openxmlformats.org/drawingml/2006/main">
            <a:r>
              <a:t>        T["Mock-USDC Stellar asset contract"]</a:t>
            </a:r>
          </a:p>
          <a:p xmlns:a="http://schemas.openxmlformats.org/drawingml/2006/main">
            <a:r>
              <a:t>    end</a:t>
            </a:r>
          </a:p>
          <a:p xmlns:a="http://schemas.openxmlformats.org/drawingml/2006/main">
            <a:r>
              <a:t/>
            </a:r>
          </a:p>
          <a:p xmlns:a="http://schemas.openxmlformats.org/drawingml/2006/main">
            <a:r>
              <a:t>    W --&gt;|"SEP-10 signature"| U</a:t>
            </a:r>
          </a:p>
          <a:p xmlns:a="http://schemas.openxmlformats.org/drawingml/2006/main">
            <a:r>
              <a:t>    U &lt;--&gt;|"QR request and proof"| P</a:t>
            </a:r>
          </a:p>
          <a:p xmlns:a="http://schemas.openxmlformats.org/drawingml/2006/main">
            <a:r>
              <a:t>    U &lt;--&gt;|"Quotes, proof submission and status"| A</a:t>
            </a:r>
          </a:p>
          <a:p xmlns:a="http://schemas.openxmlformats.org/drawingml/2006/main">
            <a:r>
              <a:t>    A &lt;--&gt;|"Durable intents and exact transaction hashes"| D</a:t>
            </a:r>
          </a:p>
          <a:p xmlns:a="http://schemas.openxmlformats.org/drawingml/2006/main">
            <a:r>
              <a:t>    A --&gt;|"Relay proof and order calls"| G</a:t>
            </a:r>
          </a:p>
          <a:p xmlns:a="http://schemas.openxmlformats.org/drawingml/2006/main">
            <a:r>
              <a:t>    G --&gt;|"Check proof mathematics"| V</a:t>
            </a:r>
          </a:p>
          <a:p xmlns:a="http://schemas.openxmlformats.org/drawingml/2006/main">
            <a:r>
              <a:t>    N --&gt;|"Signed receipt via relayer"| G</a:t>
            </a:r>
          </a:p>
          <a:p xmlns:a="http://schemas.openxmlformats.org/drawingml/2006/main">
            <a:r>
              <a:t>    W --&gt;|"Withdrawal payment with memo"| C</a:t>
            </a:r>
          </a:p>
          <a:p xmlns:a="http://schemas.openxmlformats.org/drawingml/2006/main">
            <a:r>
              <a:t>    C --&gt;|"Observed classic payment"| A</a:t>
            </a:r>
          </a:p>
          <a:p xmlns:a="http://schemas.openxmlformats.org/drawingml/2006/main">
            <a:r>
              <a:t>    A --&gt;|"Provider and notary authorize exact escrow funding"| G</a:t>
            </a:r>
          </a:p>
          <a:p xmlns:a="http://schemas.openxmlformats.org/drawingml/2006/main">
            <a:r>
              <a:t>    G --&gt;|"Reserve or release exact tokens"| T</a:t>
            </a:r>
          </a:p>
          <a:p xmlns:a="http://schemas.openxmlformats.org/drawingml/2006/main">
            <a:r>
              <a:t>    T &lt;--&gt;|"Provider reservation and withdrawal settlement"| C</a:t>
            </a:r>
          </a:p>
          <a:p xmlns:a="http://schemas.openxmlformats.org/drawingml/2006/main">
            <a:r>
              <a:t>    T --&gt;|"Deposit payout or permitted refund"| 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5009c0871004c4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13d7d080e344c94" /><Relationship Type="http://schemas.openxmlformats.org/officeDocument/2006/relationships/slideLayout" Target="/ppt/slideLayouts/slideLayout1.xml" Id="R2b84794f1770460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84794f1770460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124de71623d4a69" /><Relationship Type="http://schemas.openxmlformats.org/officeDocument/2006/relationships/image" Target="/ppt/media/image.png" Id="R46acea6af05c48ec" /><Relationship Type="http://schemas.openxmlformats.org/officeDocument/2006/relationships/hyperlink" Target="https://trionlabs.dev/" TargetMode="External" Id="R46b2f99e28924e01" /><Relationship Type="http://schemas.openxmlformats.org/officeDocument/2006/relationships/hyperlink" Target="https://trionlabs.dev/" TargetMode="External" Id="Rbe9bc7cb68084899" /><Relationship Type="http://schemas.openxmlformats.org/officeDocument/2006/relationships/image" Target="/ppt/media/image2.png" Id="Rd5811adb0faf4f58" /><Relationship Type="http://schemas.openxmlformats.org/officeDocument/2006/relationships/image" Target="/ppt/media/image3.png" Id="R1e292a42929e4d96" /><Relationship Type="http://schemas.openxmlformats.org/officeDocument/2006/relationships/image" Target="/ppt/media/image4.png" Id="R1726d0de47e6417b" /><Relationship Type="http://schemas.openxmlformats.org/officeDocument/2006/relationships/image" Target="/ppt/media/image5.png" Id="Rbf1ef068d6fb4044" /><Relationship Type="http://schemas.openxmlformats.org/officeDocument/2006/relationships/image" Target="/ppt/media/image6.png" Id="R386cc348293545a4" /><Relationship Type="http://schemas.openxmlformats.org/officeDocument/2006/relationships/notesSlide" Target="/ppt/notesSlides/notesSlide1.xml" Id="R1c9686271422407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835f34e2db64d48" /><Relationship Type="http://schemas.openxmlformats.org/officeDocument/2006/relationships/hyperlink" Target="https://trionlabs.dev/" TargetMode="External" Id="R9eb2f730981b4f4c" /><Relationship Type="http://schemas.openxmlformats.org/officeDocument/2006/relationships/hyperlink" Target="https://trionlabs.dev/" TargetMode="External" Id="R270cf41afb444394" /><Relationship Type="http://schemas.openxmlformats.org/officeDocument/2006/relationships/image" Target="/ppt/media/image7.png" Id="R0417d4621c074df2" /><Relationship Type="http://schemas.openxmlformats.org/officeDocument/2006/relationships/image" Target="/ppt/media/image8.png" Id="R7a21cd46935b46cc" /><Relationship Type="http://schemas.openxmlformats.org/officeDocument/2006/relationships/image" Target="/ppt/media/image9.png" Id="Ra77a8a8844ea4010" /><Relationship Type="http://schemas.openxmlformats.org/officeDocument/2006/relationships/notesSlide" Target="/ppt/notesSlides/notesSlide2.xml" Id="R33b37e4a27f147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1a7a5e68a064347" /><Relationship Type="http://schemas.openxmlformats.org/officeDocument/2006/relationships/hyperlink" Target="https://trionlabs.dev/" TargetMode="External" Id="R0d2b45bd697d49dd" /><Relationship Type="http://schemas.openxmlformats.org/officeDocument/2006/relationships/hyperlink" Target="https://trionlabs.dev/" TargetMode="External" Id="R79d49432ee24433a" /><Relationship Type="http://schemas.openxmlformats.org/officeDocument/2006/relationships/image" Target="/ppt/media/image10.png" Id="Rd90cdbab24274f49" /><Relationship Type="http://schemas.openxmlformats.org/officeDocument/2006/relationships/image" Target="/ppt/media/image11.png" Id="Rcea3e4fa1466491d" /><Relationship Type="http://schemas.openxmlformats.org/officeDocument/2006/relationships/image" Target="/ppt/media/image12.png" Id="R426d934a45e3414b" /><Relationship Type="http://schemas.openxmlformats.org/officeDocument/2006/relationships/notesSlide" Target="/ppt/notesSlides/notesSlide3.xml" Id="Re11bb249928844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69e316fd754888" /><Relationship Type="http://schemas.openxmlformats.org/officeDocument/2006/relationships/hyperlink" Target="https://trionlabs.dev/" TargetMode="External" Id="Rc31823fbfe994cd7" /><Relationship Type="http://schemas.openxmlformats.org/officeDocument/2006/relationships/hyperlink" Target="https://trionlabs.dev/" TargetMode="External" Id="R7b220582feb142ae" /><Relationship Type="http://schemas.openxmlformats.org/officeDocument/2006/relationships/image" Target="/ppt/media/image13.png" Id="R8a9f6d8e74dd4d2e" /><Relationship Type="http://schemas.openxmlformats.org/officeDocument/2006/relationships/image" Target="/ppt/media/image14.png" Id="Rd2942ba033044838" /><Relationship Type="http://schemas.openxmlformats.org/officeDocument/2006/relationships/image" Target="/ppt/media/image15.png" Id="Rc6694217cc254d0b" /><Relationship Type="http://schemas.openxmlformats.org/officeDocument/2006/relationships/image" Target="/ppt/media/image16.png" Id="R6f609c2786e84fda" /><Relationship Type="http://schemas.openxmlformats.org/officeDocument/2006/relationships/notesSlide" Target="/ppt/notesSlides/notesSlide4.xml" Id="Re59aaae16a454f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b4a3fee989d4a62" /><Relationship Type="http://schemas.openxmlformats.org/officeDocument/2006/relationships/hyperlink" Target="https://trionlabs.dev/" TargetMode="External" Id="R8c3ca41ad5fe45db" /><Relationship Type="http://schemas.openxmlformats.org/officeDocument/2006/relationships/hyperlink" Target="https://trionlabs.dev/" TargetMode="External" Id="R99ede402320b4101" /><Relationship Type="http://schemas.openxmlformats.org/officeDocument/2006/relationships/hyperlink" Target="https://trionlabs.dev/" TargetMode="External" Id="Re3490b411b8f4d59" /><Relationship Type="http://schemas.openxmlformats.org/officeDocument/2006/relationships/hyperlink" Target="https://github.com/trionlabs" TargetMode="External" Id="R1df041754add49c0" /><Relationship Type="http://schemas.openxmlformats.org/officeDocument/2006/relationships/notesSlide" Target="/ppt/notesSlides/notesSlide5.xml" Id="R2fd0059f78ff429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9ff117555a0486e" /><Relationship Type="http://schemas.openxmlformats.org/officeDocument/2006/relationships/hyperlink" Target="https://trionlabs.dev/" TargetMode="External" Id="Rb1755accc5b7488e" /><Relationship Type="http://schemas.openxmlformats.org/officeDocument/2006/relationships/hyperlink" Target="https://trionlabs.dev/" TargetMode="External" Id="R6e713710d4724795" /><Relationship Type="http://schemas.openxmlformats.org/officeDocument/2006/relationships/image" Target="/ppt/media/image17.png" Id="R5e7c4da9f48d4bc1" /><Relationship Type="http://schemas.openxmlformats.org/officeDocument/2006/relationships/image" Target="/ppt/media/image18.png" Id="Rd6fe15e6cf0346c1" /><Relationship Type="http://schemas.openxmlformats.org/officeDocument/2006/relationships/image" Target="/ppt/media/image19.png" Id="Rfd1f00fdf190433d" /><Relationship Type="http://schemas.openxmlformats.org/officeDocument/2006/relationships/image" Target="/ppt/media/image20.png" Id="Rea570eb8f7d94850" /><Relationship Type="http://schemas.openxmlformats.org/officeDocument/2006/relationships/notesSlide" Target="/ppt/notesSlides/notesSlide6.xml" Id="R3bfa483ad21541a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5b090febd874c77" /><Relationship Type="http://schemas.openxmlformats.org/officeDocument/2006/relationships/hyperlink" Target="https://trionlabs.dev/" TargetMode="External" Id="R99adf31e34b24145" /><Relationship Type="http://schemas.openxmlformats.org/officeDocument/2006/relationships/hyperlink" Target="https://trionlabs.dev/" TargetMode="External" Id="Raa3fce98c3ae45d2" /><Relationship Type="http://schemas.openxmlformats.org/officeDocument/2006/relationships/image" Target="/ppt/media/image21.png" Id="R94100c887d9a45b6" /><Relationship Type="http://schemas.openxmlformats.org/officeDocument/2006/relationships/image" Target="/ppt/media/image22.png" Id="R27c1fbe2567e47fb" /><Relationship Type="http://schemas.openxmlformats.org/officeDocument/2006/relationships/image" Target="/ppt/media/image23.png" Id="R3493d0fa1cbd4ad6" /><Relationship Type="http://schemas.openxmlformats.org/officeDocument/2006/relationships/image" Target="/ppt/media/image24.png" Id="Rb85bd624c1e94d3b" /><Relationship Type="http://schemas.openxmlformats.org/officeDocument/2006/relationships/image" Target="/ppt/media/image25.png" Id="R5e2f5401371f4bd2" /><Relationship Type="http://schemas.openxmlformats.org/officeDocument/2006/relationships/image" Target="/ppt/media/image26.png" Id="Rb8804d2b4e3644f9" /><Relationship Type="http://schemas.openxmlformats.org/officeDocument/2006/relationships/image" Target="/ppt/media/image27.png" Id="R3a54ca97adef4591" /><Relationship Type="http://schemas.openxmlformats.org/officeDocument/2006/relationships/image" Target="/ppt/media/image28.png" Id="Rf60a55473fd34e4a" /><Relationship Type="http://schemas.openxmlformats.org/officeDocument/2006/relationships/notesSlide" Target="/ppt/notesSlides/notesSlide7.xml" Id="R80400df8719d415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7dc9362a9664365" /><Relationship Type="http://schemas.openxmlformats.org/officeDocument/2006/relationships/hyperlink" Target="https://trionlabs.dev/" TargetMode="External" Id="Rab9a2063c1fb446a" /><Relationship Type="http://schemas.openxmlformats.org/officeDocument/2006/relationships/hyperlink" Target="https://trionlabs.dev/" TargetMode="External" Id="Rb98d9cbad76f4325" /><Relationship Type="http://schemas.openxmlformats.org/officeDocument/2006/relationships/image" Target="/ppt/media/image29.png" Id="R202d40d358624a4d" /><Relationship Type="http://schemas.openxmlformats.org/officeDocument/2006/relationships/image" Target="/ppt/media/image30.png" Id="R3147164bbe1f4353" /><Relationship Type="http://schemas.openxmlformats.org/officeDocument/2006/relationships/notesSlide" Target="/ppt/notesSlides/notesSlide8.xml" Id="R49a17b08514f47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09a611340fe4ead" /><Relationship Type="http://schemas.openxmlformats.org/officeDocument/2006/relationships/hyperlink" Target="https://trionlabs.dev/" TargetMode="External" Id="R9d7c528481114569" /><Relationship Type="http://schemas.openxmlformats.org/officeDocument/2006/relationships/hyperlink" Target="https://trionlabs.dev/" TargetMode="External" Id="Ra13e0ed2245b4950" /><Relationship Type="http://schemas.openxmlformats.org/officeDocument/2006/relationships/image" Target="/ppt/media/image31.png" Id="R0419c2a225504ac5" /><Relationship Type="http://schemas.openxmlformats.org/officeDocument/2006/relationships/image" Target="/ppt/media/image32.png" Id="R4a1cd6df75694174" /><Relationship Type="http://schemas.openxmlformats.org/officeDocument/2006/relationships/notesSlide" Target="/ppt/notesSlides/notesSlide9.xml" Id="R7f02a7a291de42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99c38671c244428" /><Relationship Type="http://schemas.openxmlformats.org/officeDocument/2006/relationships/hyperlink" Target="https://trionlabs.dev/" TargetMode="External" Id="Rebc3a1efb070434d" /><Relationship Type="http://schemas.openxmlformats.org/officeDocument/2006/relationships/hyperlink" Target="https://trionlabs.dev/" TargetMode="External" Id="R82da6dc40e5f416c" /><Relationship Type="http://schemas.openxmlformats.org/officeDocument/2006/relationships/image" Target="/ppt/media/image33.png" Id="R407dc2a91afd4510" /><Relationship Type="http://schemas.openxmlformats.org/officeDocument/2006/relationships/image" Target="/ppt/media/image34.png" Id="R39aab6c799654ffb" /><Relationship Type="http://schemas.openxmlformats.org/officeDocument/2006/relationships/image" Target="/ppt/media/image35.png" Id="R6e9be8124df945b7" /><Relationship Type="http://schemas.openxmlformats.org/officeDocument/2006/relationships/image" Target="/ppt/media/image36.png" Id="R6e3f35ed0145437d" /><Relationship Type="http://schemas.openxmlformats.org/officeDocument/2006/relationships/notesSlide" Target="/ppt/notesSlides/notesSlide10.xml" Id="R34724540799a46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53ed2065f0646ec" /><Relationship Type="http://schemas.openxmlformats.org/officeDocument/2006/relationships/hyperlink" Target="https://trionlabs.dev/" TargetMode="External" Id="R75c921678a2040b3" /><Relationship Type="http://schemas.openxmlformats.org/officeDocument/2006/relationships/hyperlink" Target="https://trionlabs.dev/" TargetMode="External" Id="Rd456b33f224e461e" /><Relationship Type="http://schemas.openxmlformats.org/officeDocument/2006/relationships/image" Target="/ppt/media/image37.png" Id="R9e13957ccc6d4671" /><Relationship Type="http://schemas.openxmlformats.org/officeDocument/2006/relationships/image" Target="/ppt/media/image38.png" Id="R087c1824dbb54099" /><Relationship Type="http://schemas.openxmlformats.org/officeDocument/2006/relationships/image" Target="/ppt/media/image39.png" Id="Raa404d2ba1e84091" /><Relationship Type="http://schemas.openxmlformats.org/officeDocument/2006/relationships/image" Target="/ppt/media/image40.png" Id="R1e7ab3a9ba2e4004" /><Relationship Type="http://schemas.openxmlformats.org/officeDocument/2006/relationships/notesSlide" Target="/ppt/notesSlides/notesSlide11.xml" Id="R3f133b487b034cd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34a5a18ec874ac9" /><Relationship Type="http://schemas.openxmlformats.org/officeDocument/2006/relationships/hyperlink" Target="https://trionlabs.dev/" TargetMode="External" Id="Rb064646d1bb24fe1" /><Relationship Type="http://schemas.openxmlformats.org/officeDocument/2006/relationships/hyperlink" Target="https://trionlabs.dev/" TargetMode="External" Id="R8a767312daa948a4" /><Relationship Type="http://schemas.openxmlformats.org/officeDocument/2006/relationships/hyperlink" Target="https://tr-anchor-zkpassport.up.railway.app/anchor" TargetMode="External" Id="Rba338189a45e43e7" /><Relationship Type="http://schemas.openxmlformats.org/officeDocument/2006/relationships/image" Target="/ppt/media/image41.png" Id="Ra54d22f9976140f1" /><Relationship Type="http://schemas.openxmlformats.org/officeDocument/2006/relationships/image" Target="/ppt/media/image42.png" Id="R3a075d90c3b64419" /><Relationship Type="http://schemas.openxmlformats.org/officeDocument/2006/relationships/image" Target="/ppt/media/image43.png" Id="R6e08d6c34ffd41e2" /><Relationship Type="http://schemas.openxmlformats.org/officeDocument/2006/relationships/image" Target="/ppt/media/image44.png" Id="Rf58c4d4254e74609" /><Relationship Type="http://schemas.openxmlformats.org/officeDocument/2006/relationships/image" Target="/ppt/media/image45.png" Id="R59d41e3f4e3b4dce" /><Relationship Type="http://schemas.openxmlformats.org/officeDocument/2006/relationships/image" Target="/ppt/media/image46.png" Id="R2f7d46dab6e54882" /><Relationship Type="http://schemas.openxmlformats.org/officeDocument/2006/relationships/image" Target="/ppt/media/image47.png" Id="R80ad6bd198644888" /><Relationship Type="http://schemas.openxmlformats.org/officeDocument/2006/relationships/notesSlide" Target="/ppt/notesSlides/notesSlide12.xml" Id="R6cb6871c95c243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84ade25935b4e00" /><Relationship Type="http://schemas.openxmlformats.org/officeDocument/2006/relationships/hyperlink" Target="https://trionlabs.dev/" TargetMode="External" Id="Rb2aa982d0ec44d5d" /><Relationship Type="http://schemas.openxmlformats.org/officeDocument/2006/relationships/hyperlink" Target="https://trionlabs.dev/" TargetMode="External" Id="Rbde9e6cfb5994902" /><Relationship Type="http://schemas.openxmlformats.org/officeDocument/2006/relationships/notesSlide" Target="/ppt/notesSlides/notesSlide13.xml" Id="Re4f87ca6c84647e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c1526bfa2b046cf" /><Relationship Type="http://schemas.openxmlformats.org/officeDocument/2006/relationships/hyperlink" Target="https://trionlabs.dev/" TargetMode="External" Id="R4ca25d14071b419c" /><Relationship Type="http://schemas.openxmlformats.org/officeDocument/2006/relationships/hyperlink" Target="https://trionlabs.dev/" TargetMode="External" Id="R165b2c055f1b41dc" /><Relationship Type="http://schemas.openxmlformats.org/officeDocument/2006/relationships/image" Target="/ppt/media/image48.png" Id="Ra7ca7436ef764d62" /><Relationship Type="http://schemas.openxmlformats.org/officeDocument/2006/relationships/image" Target="/ppt/media/image49.png" Id="R17b6a2c1b54f46d3" /><Relationship Type="http://schemas.openxmlformats.org/officeDocument/2006/relationships/image" Target="/ppt/media/image50.png" Id="R81214d14abe5418b" /><Relationship Type="http://schemas.openxmlformats.org/officeDocument/2006/relationships/image" Target="/ppt/media/image51.png" Id="R7913136f1dbc4cf2" /><Relationship Type="http://schemas.openxmlformats.org/officeDocument/2006/relationships/image" Target="/ppt/media/image52.png" Id="R427f3bc802c6459a" /><Relationship Type="http://schemas.openxmlformats.org/officeDocument/2006/relationships/image" Target="/ppt/media/image53.png" Id="R34f6ec8ad1fb4dd0" /><Relationship Type="http://schemas.openxmlformats.org/officeDocument/2006/relationships/notesSlide" Target="/ppt/notesSlides/notesSlide14.xml" Id="R874026550ad546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90f362098cf41dd" /><Relationship Type="http://schemas.openxmlformats.org/officeDocument/2006/relationships/hyperlink" Target="https://trionlabs.dev/" TargetMode="External" Id="R11be7db9d48e40c8" /><Relationship Type="http://schemas.openxmlformats.org/officeDocument/2006/relationships/hyperlink" Target="https://trionlabs.dev/" TargetMode="External" Id="R1cbf845dec6f4233" /><Relationship Type="http://schemas.openxmlformats.org/officeDocument/2006/relationships/notesSlide" Target="/ppt/notesSlides/notesSlide15.xml" Id="R79425cfb91ad413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f4c11f052724475" /><Relationship Type="http://schemas.openxmlformats.org/officeDocument/2006/relationships/hyperlink" Target="https://trionlabs.dev/" TargetMode="External" Id="R7d33248f302e410b" /><Relationship Type="http://schemas.openxmlformats.org/officeDocument/2006/relationships/hyperlink" Target="https://trionlabs.dev/" TargetMode="External" Id="R026fcbcec8c8460b" /><Relationship Type="http://schemas.openxmlformats.org/officeDocument/2006/relationships/notesSlide" Target="/ppt/notesSlides/notesSlide16.xml" Id="Re2aa90c6d8054f8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dd8fbece19f4c42" /><Relationship Type="http://schemas.openxmlformats.org/officeDocument/2006/relationships/hyperlink" Target="https://trionlabs.dev/" TargetMode="External" Id="Redd345d1019e4b21" /><Relationship Type="http://schemas.openxmlformats.org/officeDocument/2006/relationships/hyperlink" Target="https://trionlabs.dev/" TargetMode="External" Id="R44246c13ca9840aa" /><Relationship Type="http://schemas.openxmlformats.org/officeDocument/2006/relationships/notesSlide" Target="/ppt/notesSlides/notesSlide17.xml" Id="R479630f063d942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f7f6eda3702434f" /><Relationship Type="http://schemas.openxmlformats.org/officeDocument/2006/relationships/hyperlink" Target="https://trionlabs.dev/" TargetMode="External" Id="R944d16b8213a41ae" /><Relationship Type="http://schemas.openxmlformats.org/officeDocument/2006/relationships/hyperlink" Target="https://trionlabs.dev/" TargetMode="External" Id="R024fac6072fb4a9b" /><Relationship Type="http://schemas.openxmlformats.org/officeDocument/2006/relationships/hyperlink" Target="https://trionlabs.dev/" TargetMode="External" Id="Rc440ae94b1b04fec" /><Relationship Type="http://schemas.openxmlformats.org/officeDocument/2006/relationships/hyperlink" Target="https://github.com/0x471/tr-mock-anchor/tree/feat/zkpassport-anchor" TargetMode="External" Id="R5f95e706398e4cc7" /><Relationship Type="http://schemas.openxmlformats.org/officeDocument/2006/relationships/notesSlide" Target="/ppt/notesSlides/notesSlide18.xml" Id="R00212e7c675043d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c17a2409dec470a" /><Relationship Type="http://schemas.openxmlformats.org/officeDocument/2006/relationships/hyperlink" Target="https://trionlabs.dev/" TargetMode="External" Id="Red5f38e92f2b4ff8" /><Relationship Type="http://schemas.openxmlformats.org/officeDocument/2006/relationships/hyperlink" Target="https://trionlabs.dev/" TargetMode="External" Id="R310dc95a6c3f4ff3" /><Relationship Type="http://schemas.openxmlformats.org/officeDocument/2006/relationships/notesSlide" Target="/ppt/notesSlides/notesSlide19.xml" Id="Re3f76cba468442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439450cf802461f" /><Relationship Type="http://schemas.openxmlformats.org/officeDocument/2006/relationships/hyperlink" Target="https://trionlabs.dev/" TargetMode="External" Id="R2674eff78db449c3" /><Relationship Type="http://schemas.openxmlformats.org/officeDocument/2006/relationships/hyperlink" Target="https://trionlabs.dev/" TargetMode="External" Id="R5ab7526592a94d65" /><Relationship Type="http://schemas.openxmlformats.org/officeDocument/2006/relationships/notesSlide" Target="/ppt/notesSlides/notesSlide20.xml" Id="R4ae20f6a5de84b8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5182f3e5d2d430c" /><Relationship Type="http://schemas.openxmlformats.org/officeDocument/2006/relationships/hyperlink" Target="https://trionlabs.dev/" TargetMode="External" Id="Rbd67fc3335844920" /><Relationship Type="http://schemas.openxmlformats.org/officeDocument/2006/relationships/hyperlink" Target="https://trionlabs.dev/" TargetMode="External" Id="R48a8cd8cc15e4f30" /><Relationship Type="http://schemas.openxmlformats.org/officeDocument/2006/relationships/image" Target="/ppt/media/image54.png" Id="R466d3c4b27dc409f" /><Relationship Type="http://schemas.openxmlformats.org/officeDocument/2006/relationships/image" Target="/ppt/media/image55.png" Id="R7494eeae7ff64343" /><Relationship Type="http://schemas.openxmlformats.org/officeDocument/2006/relationships/image" Target="/ppt/media/image56.png" Id="Ra2f61303ce304aff" /><Relationship Type="http://schemas.openxmlformats.org/officeDocument/2006/relationships/image" Target="/ppt/media/image57.png" Id="R2341606947234b15" /><Relationship Type="http://schemas.openxmlformats.org/officeDocument/2006/relationships/notesSlide" Target="/ppt/notesSlides/notesSlide21.xml" Id="R86e96ed748c044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ae05a2ad136460b" /><Relationship Type="http://schemas.openxmlformats.org/officeDocument/2006/relationships/hyperlink" Target="https://trionlabs.dev/" TargetMode="External" Id="R16cfdd538c5a4623" /><Relationship Type="http://schemas.openxmlformats.org/officeDocument/2006/relationships/hyperlink" Target="https://trionlabs.dev/" TargetMode="External" Id="R5a19bcf3040a484e" /><Relationship Type="http://schemas.openxmlformats.org/officeDocument/2006/relationships/image" Target="/ppt/media/image58.png" Id="Re2b11e8def704f50" /><Relationship Type="http://schemas.openxmlformats.org/officeDocument/2006/relationships/image" Target="/ppt/media/image59.png" Id="R14dc2a66edd24e8f" /><Relationship Type="http://schemas.openxmlformats.org/officeDocument/2006/relationships/image" Target="/ppt/media/image60.png" Id="R9ff5489632d5403b" /><Relationship Type="http://schemas.openxmlformats.org/officeDocument/2006/relationships/notesSlide" Target="/ppt/notesSlides/notesSlide22.xml" Id="R39a2b707d63d4a3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ccfe85be292407c" /><Relationship Type="http://schemas.openxmlformats.org/officeDocument/2006/relationships/hyperlink" Target="https://trionlabs.dev/" TargetMode="External" Id="Rad63b2a1e09f409c" /><Relationship Type="http://schemas.openxmlformats.org/officeDocument/2006/relationships/hyperlink" Target="https://trionlabs.dev/" TargetMode="External" Id="R208f96d84b4549a5" /><Relationship Type="http://schemas.openxmlformats.org/officeDocument/2006/relationships/notesSlide" Target="/ppt/notesSlides/notesSlide23.xml" Id="Ra9386f59b9094f7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fb19f1d0a454012" /><Relationship Type="http://schemas.openxmlformats.org/officeDocument/2006/relationships/hyperlink" Target="https://trionlabs.dev/" TargetMode="External" Id="R67a4d41f2fcc4c76" /><Relationship Type="http://schemas.openxmlformats.org/officeDocument/2006/relationships/hyperlink" Target="https://trionlabs.dev/" TargetMode="External" Id="Rfd92c58c104440e3" /><Relationship Type="http://schemas.openxmlformats.org/officeDocument/2006/relationships/image" Target="/ppt/media/image61.png" Id="R7e4edb02fec34657" /><Relationship Type="http://schemas.openxmlformats.org/officeDocument/2006/relationships/image" Target="/ppt/media/image62.png" Id="R3e8de659e18242e1" /><Relationship Type="http://schemas.openxmlformats.org/officeDocument/2006/relationships/image" Target="/ppt/media/image63.png" Id="R588590c1ad934f11" /><Relationship Type="http://schemas.openxmlformats.org/officeDocument/2006/relationships/notesSlide" Target="/ppt/notesSlides/notesSlide24.xml" Id="R519932b085044a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cb04da3cb4d4267" /><Relationship Type="http://schemas.openxmlformats.org/officeDocument/2006/relationships/hyperlink" Target="https://trionlabs.dev/" TargetMode="External" Id="Reb91263720434a56" /><Relationship Type="http://schemas.openxmlformats.org/officeDocument/2006/relationships/hyperlink" Target="https://trionlabs.dev/" TargetMode="External" Id="R7dc0599818024677" /><Relationship Type="http://schemas.openxmlformats.org/officeDocument/2006/relationships/notesSlide" Target="/ppt/notesSlides/notesSlide25.xml" Id="R9c50e7eb83d1496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72fa0124a8444ff" /><Relationship Type="http://schemas.openxmlformats.org/officeDocument/2006/relationships/hyperlink" Target="https://trionlabs.dev/" TargetMode="External" Id="R589cec4fc5eb44f1" /><Relationship Type="http://schemas.openxmlformats.org/officeDocument/2006/relationships/hyperlink" Target="https://trionlabs.dev/" TargetMode="External" Id="R515fcb25659c4448" /><Relationship Type="http://schemas.openxmlformats.org/officeDocument/2006/relationships/notesSlide" Target="/ppt/notesSlides/notesSlide26.xml" Id="R0833fd2a13d7446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4d9e402e1934b6f" /><Relationship Type="http://schemas.openxmlformats.org/officeDocument/2006/relationships/hyperlink" Target="https://trionlabs.dev/" TargetMode="External" Id="R06d1b3ed0920433b" /><Relationship Type="http://schemas.openxmlformats.org/officeDocument/2006/relationships/hyperlink" Target="https://trionlabs.dev/" TargetMode="External" Id="Ra301d4ed97bc41e0" /><Relationship Type="http://schemas.openxmlformats.org/officeDocument/2006/relationships/image" Target="/ppt/media/image64.png" Id="Rcd326e975db4452a" /><Relationship Type="http://schemas.openxmlformats.org/officeDocument/2006/relationships/image" Target="/ppt/media/image65.png" Id="R98b964b927784e2e" /><Relationship Type="http://schemas.openxmlformats.org/officeDocument/2006/relationships/image" Target="/ppt/media/image66.png" Id="R88430cea6d4240b9" /><Relationship Type="http://schemas.openxmlformats.org/officeDocument/2006/relationships/notesSlide" Target="/ppt/notesSlides/notesSlide27.xml" Id="R8a76001891114ed6" /></Relationships>
</file>

<file path=ppt/slides/slide1.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6D4A3632-3259-4AA7-B8DF-56BACEE3D33D}"/>
              </a:ext>
            </a:extLst>
          </p:cNvPr>
          <p:cNvSpPr>
            <a:spLocks xmlns:a="http://schemas.openxmlformats.org/drawingml/2006/main" noGrp="1"/>
          </p:cNvSpPr>
          <p:nvPr/>
        </p:nvSpPr>
        <p:spPr>
          <a:xfrm xmlns:a="http://schemas.openxmlformats.org/drawingml/2006/main">
            <a:off x="838200" y="6286500"/>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4A4233"/>
            </a:solid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6acea6af05c48ec"/>
          <a:stretch xmlns:a="http://schemas.openxmlformats.org/drawingml/2006/main"/>
        </p:blipFill>
        <p:spPr>
          <a:xfrm xmlns:a="http://schemas.openxmlformats.org/drawingml/2006/main">
            <a:off x="838597" y="7206258"/>
            <a:ext cx="1742281" cy="261342"/>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6D8C0427-1F1F-4814-B173-A1CD02256EAF}"/>
              </a:ext>
            </a:extLst>
          </p:cNvPr>
          <p:cNvSpPr>
            <a:spLocks xmlns:a="http://schemas.openxmlformats.org/drawingml/2006/main" noGrp="1"/>
          </p:cNvSpPr>
          <p:nvPr/>
        </p:nvSpPr>
        <p:spPr>
          <a:xfrm xmlns:a="http://schemas.openxmlformats.org/drawingml/2006/main">
            <a:off x="838200" y="495300"/>
            <a:ext cx="43681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1" i="0">
                <a:solidFill>
                  <a:srgbClr val="F8E6B3"/>
                </a:solidFill>
                <a:latin typeface="Helvetica Neue"/>
                <a:ea typeface="Helvetica Neue"/>
                <a:cs typeface="Helvetica Neue"/>
              </a:defRPr>
            </a:pPr>
            <a:r>
              <a:rPr sz="1425" b="1" i="0">
                <a:solidFill>
                  <a:srgbClr val="F8E6B3"/>
                </a:solidFill>
                <a:latin typeface="Helvetica Neue"/>
                <a:ea typeface="Helvetica Neue"/>
                <a:cs typeface="Helvetica Neue"/>
                <a:hlinkClick xmlns:r="http://schemas.openxmlformats.org/officeDocument/2006/relationships" r:id="R46b2f99e28924e01"/>
              </a:rPr>
              <a:t>trion</a:t>
            </a:r>
          </a:p>
        </p:txBody>
      </p:sp>
      <p:sp>
        <p:nvSpPr>
          <p:cNvPr id="4" name="text-3">
            <a:extLst xmlns:a="http://schemas.openxmlformats.org/drawingml/2006/main">
              <a:ext uri="{FF2B5EF4-FFF2-40B4-BE49-F238E27FC236}">
                <a16:creationId xmlns:a16="http://schemas.microsoft.com/office/drawing/2014/main" id="{6752564C-A55D-4B94-9C00-89F15A192830}"/>
              </a:ext>
            </a:extLst>
          </p:cNvPr>
          <p:cNvSpPr>
            <a:spLocks xmlns:a="http://schemas.openxmlformats.org/drawingml/2006/main" noGrp="1"/>
          </p:cNvSpPr>
          <p:nvPr/>
        </p:nvSpPr>
        <p:spPr>
          <a:xfrm xmlns:a="http://schemas.openxmlformats.org/drawingml/2006/main">
            <a:off x="1198811" y="504825"/>
            <a:ext cx="381000"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F8E6B3"/>
                </a:solidFill>
                <a:latin typeface="Helvetica Neue"/>
                <a:ea typeface="Helvetica Neue"/>
                <a:cs typeface="Helvetica Neue"/>
              </a:defRPr>
            </a:pPr>
            <a:r>
              <a:rPr sz="1425" b="0" i="0">
                <a:solidFill>
                  <a:srgbClr val="F8E6B3"/>
                </a:solidFill>
                <a:latin typeface="Helvetica Neue"/>
                <a:ea typeface="Helvetica Neue"/>
                <a:cs typeface="Helvetica Neue"/>
                <a:hlinkClick xmlns:r="http://schemas.openxmlformats.org/officeDocument/2006/relationships" r:id="Rbe9bc7cb68084899"/>
              </a:rPr>
              <a:t>labs</a:t>
            </a:r>
          </a:p>
        </p:txBody>
      </p:sp>
      <p:sp>
        <p:nvSpPr>
          <p:cNvPr id="5" name="text-4">
            <a:extLst xmlns:a="http://schemas.openxmlformats.org/drawingml/2006/main">
              <a:ext uri="{FF2B5EF4-FFF2-40B4-BE49-F238E27FC236}">
                <a16:creationId xmlns:a16="http://schemas.microsoft.com/office/drawing/2014/main" id="{A5D2A462-C286-44F8-9519-0D72F458909D}"/>
              </a:ext>
            </a:extLst>
          </p:cNvPr>
          <p:cNvSpPr>
            <a:spLocks xmlns:a="http://schemas.openxmlformats.org/drawingml/2006/main" noGrp="1"/>
          </p:cNvSpPr>
          <p:nvPr/>
        </p:nvSpPr>
        <p:spPr>
          <a:xfrm xmlns:a="http://schemas.openxmlformats.org/drawingml/2006/main">
            <a:off x="11337280" y="626269"/>
            <a:ext cx="1616720"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PRO HACKATHON · SCALE</a:t>
            </a:r>
          </a:p>
        </p:txBody>
      </p:sp>
      <p:sp>
        <p:nvSpPr>
          <p:cNvPr id="6" name="text-5">
            <a:extLst xmlns:a="http://schemas.openxmlformats.org/drawingml/2006/main">
              <a:ext uri="{FF2B5EF4-FFF2-40B4-BE49-F238E27FC236}">
                <a16:creationId xmlns:a16="http://schemas.microsoft.com/office/drawing/2014/main" id="{08D1E86B-B88A-4227-B54C-C14981FE416A}"/>
              </a:ext>
            </a:extLst>
          </p:cNvPr>
          <p:cNvSpPr>
            <a:spLocks xmlns:a="http://schemas.openxmlformats.org/drawingml/2006/main" noGrp="1"/>
          </p:cNvSpPr>
          <p:nvPr/>
        </p:nvSpPr>
        <p:spPr>
          <a:xfrm xmlns:a="http://schemas.openxmlformats.org/drawingml/2006/main">
            <a:off x="838200" y="1485900"/>
            <a:ext cx="962174"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ui-monospace"/>
                <a:ea typeface="ui-monospace"/>
                <a:cs typeface="ui-monospace"/>
              </a:defRPr>
            </a:pPr>
            <a:r>
              <a:rPr sz="1050" b="0" i="0">
                <a:solidFill>
                  <a:srgbClr val="C9C0A9"/>
                </a:solidFill>
                <a:latin typeface="ui-monospace"/>
                <a:ea typeface="ui-monospace"/>
                <a:cs typeface="ui-monospace"/>
              </a:rPr>
              <a:t>TRION LABS</a:t>
            </a:r>
          </a:p>
        </p:txBody>
      </p:sp>
      <p:sp>
        <p:nvSpPr>
          <p:cNvPr id="7" name="text-6">
            <a:extLst xmlns:a="http://schemas.openxmlformats.org/drawingml/2006/main">
              <a:ext uri="{FF2B5EF4-FFF2-40B4-BE49-F238E27FC236}">
                <a16:creationId xmlns:a16="http://schemas.microsoft.com/office/drawing/2014/main" id="{99BB8E55-2632-4848-9F6B-7E139B730650}"/>
              </a:ext>
            </a:extLst>
          </p:cNvPr>
          <p:cNvSpPr>
            <a:spLocks xmlns:a="http://schemas.openxmlformats.org/drawingml/2006/main" noGrp="1"/>
          </p:cNvSpPr>
          <p:nvPr/>
        </p:nvSpPr>
        <p:spPr>
          <a:xfrm xmlns:a="http://schemas.openxmlformats.org/drawingml/2006/main">
            <a:off x="838200" y="1892498"/>
            <a:ext cx="4596110" cy="11504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425" b="0" i="0">
                <a:solidFill>
                  <a:srgbClr val="F8E6B3"/>
                </a:solidFill>
                <a:latin typeface="Helvetica Neue"/>
                <a:ea typeface="Helvetica Neue"/>
                <a:cs typeface="Helvetica Neue"/>
              </a:defRPr>
            </a:pPr>
            <a:r>
              <a:rPr sz="7425" b="0" i="0">
                <a:solidFill>
                  <a:srgbClr val="F8E6B3"/>
                </a:solidFill>
                <a:latin typeface="Helvetica Neue"/>
                <a:ea typeface="Helvetica Neue"/>
                <a:cs typeface="Helvetica Neue"/>
              </a:rPr>
              <a:t>ZKPassport</a:t>
            </a:r>
          </a:p>
        </p:txBody>
      </p:sp>
      <p:sp>
        <p:nvSpPr>
          <p:cNvPr id="8" name="text-7">
            <a:extLst xmlns:a="http://schemas.openxmlformats.org/drawingml/2006/main">
              <a:ext uri="{FF2B5EF4-FFF2-40B4-BE49-F238E27FC236}">
                <a16:creationId xmlns:a16="http://schemas.microsoft.com/office/drawing/2014/main" id="{E41EA4DF-E9FE-4377-A69A-F32AE3AFCEA7}"/>
              </a:ext>
            </a:extLst>
          </p:cNvPr>
          <p:cNvSpPr>
            <a:spLocks xmlns:a="http://schemas.openxmlformats.org/drawingml/2006/main" noGrp="1"/>
          </p:cNvSpPr>
          <p:nvPr/>
        </p:nvSpPr>
        <p:spPr>
          <a:xfrm xmlns:a="http://schemas.openxmlformats.org/drawingml/2006/main">
            <a:off x="838200" y="2863751"/>
            <a:ext cx="3623370" cy="11504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425" b="0" i="0">
                <a:solidFill>
                  <a:srgbClr val="F8E6B3"/>
                </a:solidFill>
                <a:latin typeface="Helvetica Neue"/>
                <a:ea typeface="Helvetica Neue"/>
                <a:cs typeface="Helvetica Neue"/>
              </a:defRPr>
            </a:pPr>
            <a:r>
              <a:rPr sz="7425" b="0" i="0">
                <a:solidFill>
                  <a:srgbClr val="F8E6B3"/>
                </a:solidFill>
                <a:latin typeface="Helvetica Neue"/>
                <a:ea typeface="Helvetica Neue"/>
                <a:cs typeface="Helvetica Neue"/>
              </a:rPr>
              <a:t>for Stellar</a:t>
            </a:r>
          </a:p>
        </p:txBody>
      </p:sp>
      <p:sp>
        <p:nvSpPr>
          <p:cNvPr id="9" name="text-8">
            <a:extLst xmlns:a="http://schemas.openxmlformats.org/drawingml/2006/main">
              <a:ext uri="{FF2B5EF4-FFF2-40B4-BE49-F238E27FC236}">
                <a16:creationId xmlns:a16="http://schemas.microsoft.com/office/drawing/2014/main" id="{5D94E22C-77D3-4D7D-94EB-3D7A45A8F027}"/>
              </a:ext>
            </a:extLst>
          </p:cNvPr>
          <p:cNvSpPr>
            <a:spLocks xmlns:a="http://schemas.openxmlformats.org/drawingml/2006/main" noGrp="1"/>
          </p:cNvSpPr>
          <p:nvPr/>
        </p:nvSpPr>
        <p:spPr>
          <a:xfrm xmlns:a="http://schemas.openxmlformats.org/drawingml/2006/main">
            <a:off x="838200" y="4225528"/>
            <a:ext cx="8120955"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E2D7BA"/>
                </a:solidFill>
                <a:latin typeface="Helvetica Neue"/>
                <a:ea typeface="Helvetica Neue"/>
                <a:cs typeface="Helvetica Neue"/>
              </a:defRPr>
            </a:pPr>
            <a:r>
              <a:rPr sz="2250" b="0" i="0">
                <a:solidFill>
                  <a:srgbClr val="E2D7BA"/>
                </a:solidFill>
                <a:latin typeface="Helvetica Neue"/>
                <a:ea typeface="Helvetica Neue"/>
                <a:cs typeface="Helvetica Neue"/>
              </a:rPr>
              <a:t>A Soroban integration that verifies document conditions without</a:t>
            </a:r>
          </a:p>
        </p:txBody>
      </p:sp>
      <p:sp>
        <p:nvSpPr>
          <p:cNvPr id="10" name="text-9">
            <a:extLst xmlns:a="http://schemas.openxmlformats.org/drawingml/2006/main">
              <a:ext uri="{FF2B5EF4-FFF2-40B4-BE49-F238E27FC236}">
                <a16:creationId xmlns:a16="http://schemas.microsoft.com/office/drawing/2014/main" id="{4836787B-0F2B-45A6-B7E6-3A5D1C1CFC53}"/>
              </a:ext>
            </a:extLst>
          </p:cNvPr>
          <p:cNvSpPr>
            <a:spLocks xmlns:a="http://schemas.openxmlformats.org/drawingml/2006/main" noGrp="1"/>
          </p:cNvSpPr>
          <p:nvPr/>
        </p:nvSpPr>
        <p:spPr>
          <a:xfrm xmlns:a="http://schemas.openxmlformats.org/drawingml/2006/main">
            <a:off x="838200" y="4639866"/>
            <a:ext cx="3741093"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E2D7BA"/>
                </a:solidFill>
                <a:latin typeface="Helvetica Neue"/>
                <a:ea typeface="Helvetica Neue"/>
                <a:cs typeface="Helvetica Neue"/>
              </a:defRPr>
            </a:pPr>
            <a:r>
              <a:rPr sz="2250" b="0" i="0">
                <a:solidFill>
                  <a:srgbClr val="E2D7BA"/>
                </a:solidFill>
                <a:latin typeface="Helvetica Neue"/>
                <a:ea typeface="Helvetica Neue"/>
                <a:cs typeface="Helvetica Neue"/>
              </a:rPr>
              <a:t>disclosing unnecessary data.</a:t>
            </a:r>
          </a:p>
        </p:txBody>
      </p:sp>
      <p:sp>
        <p:nvSpPr>
          <p:cNvPr id="11" name="text-10">
            <a:extLst xmlns:a="http://schemas.openxmlformats.org/drawingml/2006/main">
              <a:ext uri="{FF2B5EF4-FFF2-40B4-BE49-F238E27FC236}">
                <a16:creationId xmlns:a16="http://schemas.microsoft.com/office/drawing/2014/main" id="{945CC877-9E09-4EF1-8031-18B69EFFFEBB}"/>
              </a:ext>
            </a:extLst>
          </p:cNvPr>
          <p:cNvSpPr>
            <a:spLocks xmlns:a="http://schemas.openxmlformats.org/drawingml/2006/main" noGrp="1"/>
          </p:cNvSpPr>
          <p:nvPr/>
        </p:nvSpPr>
        <p:spPr>
          <a:xfrm xmlns:a="http://schemas.openxmlformats.org/drawingml/2006/main">
            <a:off x="1190625" y="6519863"/>
            <a:ext cx="180201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Document condition</a:t>
            </a:r>
          </a:p>
        </p:txBody>
      </p:sp>
      <p:sp>
        <p:nvSpPr>
          <p:cNvPr id="12" name="text-11">
            <a:extLst xmlns:a="http://schemas.openxmlformats.org/drawingml/2006/main">
              <a:ext uri="{FF2B5EF4-FFF2-40B4-BE49-F238E27FC236}">
                <a16:creationId xmlns:a16="http://schemas.microsoft.com/office/drawing/2014/main" id="{A115A1CE-3554-4C41-A7C6-70F7A1B5C4DF}"/>
              </a:ext>
            </a:extLst>
          </p:cNvPr>
          <p:cNvSpPr>
            <a:spLocks xmlns:a="http://schemas.openxmlformats.org/drawingml/2006/main" noGrp="1"/>
          </p:cNvSpPr>
          <p:nvPr/>
        </p:nvSpPr>
        <p:spPr>
          <a:xfrm xmlns:a="http://schemas.openxmlformats.org/drawingml/2006/main">
            <a:off x="4573786" y="6519863"/>
            <a:ext cx="820787"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ZK proof</a:t>
            </a:r>
          </a:p>
        </p:txBody>
      </p:sp>
      <p:sp>
        <p:nvSpPr>
          <p:cNvPr id="13" name="text-12">
            <a:extLst xmlns:a="http://schemas.openxmlformats.org/drawingml/2006/main">
              <a:ext uri="{FF2B5EF4-FFF2-40B4-BE49-F238E27FC236}">
                <a16:creationId xmlns:a16="http://schemas.microsoft.com/office/drawing/2014/main" id="{9E43F196-ED11-4ABF-A684-707269E76F58}"/>
              </a:ext>
            </a:extLst>
          </p:cNvPr>
          <p:cNvSpPr>
            <a:spLocks xmlns:a="http://schemas.openxmlformats.org/drawingml/2006/main" noGrp="1"/>
          </p:cNvSpPr>
          <p:nvPr/>
        </p:nvSpPr>
        <p:spPr>
          <a:xfrm xmlns:a="http://schemas.openxmlformats.org/drawingml/2006/main">
            <a:off x="6975723" y="6519863"/>
            <a:ext cx="1797993"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Application decision</a:t>
            </a:r>
          </a:p>
        </p:txBody>
      </p:sp>
      <p:sp>
        <p:nvSpPr>
          <p:cNvPr id="14" name="text-13">
            <a:extLst xmlns:a="http://schemas.openxmlformats.org/drawingml/2006/main">
              <a:ext uri="{FF2B5EF4-FFF2-40B4-BE49-F238E27FC236}">
                <a16:creationId xmlns:a16="http://schemas.microsoft.com/office/drawing/2014/main" id="{B66AA18F-BEA3-4D26-809F-13866DE63019}"/>
              </a:ext>
            </a:extLst>
          </p:cNvPr>
          <p:cNvSpPr>
            <a:spLocks xmlns:a="http://schemas.openxmlformats.org/drawingml/2006/main" noGrp="1"/>
          </p:cNvSpPr>
          <p:nvPr/>
        </p:nvSpPr>
        <p:spPr>
          <a:xfrm xmlns:a="http://schemas.openxmlformats.org/drawingml/2006/main">
            <a:off x="2867025" y="7279779"/>
            <a:ext cx="93359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STELLAR / SCALE</a:t>
            </a:r>
          </a:p>
        </p:txBody>
      </p:sp>
      <p:sp>
        <p:nvSpPr>
          <p:cNvPr id="15" name="text-14">
            <a:extLst xmlns:a="http://schemas.openxmlformats.org/drawingml/2006/main">
              <a:ext uri="{FF2B5EF4-FFF2-40B4-BE49-F238E27FC236}">
                <a16:creationId xmlns:a16="http://schemas.microsoft.com/office/drawing/2014/main" id="{9D78A06D-408E-4EDB-8330-AF4B70CA1C9B}"/>
              </a:ext>
            </a:extLst>
          </p:cNvPr>
          <p:cNvSpPr>
            <a:spLocks xmlns:a="http://schemas.openxmlformats.org/drawingml/2006/main" noGrp="1"/>
          </p:cNvSpPr>
          <p:nvPr/>
        </p:nvSpPr>
        <p:spPr>
          <a:xfrm xmlns:a="http://schemas.openxmlformats.org/drawingml/2006/main">
            <a:off x="3848249" y="7279779"/>
            <a:ext cx="590848"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Sources ↗</a:t>
            </a:r>
          </a:p>
        </p:txBody>
      </p:sp>
      <p:sp>
        <p:nvSpPr>
          <p:cNvPr id="16" name="text-15">
            <a:extLst xmlns:a="http://schemas.openxmlformats.org/drawingml/2006/main">
              <a:ext uri="{FF2B5EF4-FFF2-40B4-BE49-F238E27FC236}">
                <a16:creationId xmlns:a16="http://schemas.microsoft.com/office/drawing/2014/main" id="{2C209DBF-7BE5-4F40-B1C6-63049DD7B444}"/>
              </a:ext>
            </a:extLst>
          </p:cNvPr>
          <p:cNvSpPr>
            <a:spLocks xmlns:a="http://schemas.openxmlformats.org/drawingml/2006/main" noGrp="1"/>
          </p:cNvSpPr>
          <p:nvPr/>
        </p:nvSpPr>
        <p:spPr>
          <a:xfrm xmlns:a="http://schemas.openxmlformats.org/drawingml/2006/main">
            <a:off x="12410926" y="7275016"/>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01 / 18</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d5811adb0faf4f58"/>
          <a:stretch xmlns:a="http://schemas.openxmlformats.org/drawingml/2006/main"/>
        </p:blipFill>
        <p:spPr>
          <a:xfrm xmlns:a="http://schemas.openxmlformats.org/drawingml/2006/main">
            <a:off x="838200" y="6515100"/>
            <a:ext cx="238125" cy="238125"/>
          </a:xfrm>
          <a:prstGeom xmlns:a="http://schemas.openxmlformats.org/drawingml/2006/main" prst="rect">
            <a:avLst/>
          </a:prstGeom>
        </p:spPr>
      </p:pic>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1e292a42929e4d96"/>
          <a:stretch xmlns:a="http://schemas.openxmlformats.org/drawingml/2006/main"/>
        </p:blipFill>
        <p:spPr>
          <a:xfrm xmlns:a="http://schemas.openxmlformats.org/drawingml/2006/main">
            <a:off x="3178827" y="6538913"/>
            <a:ext cx="780143" cy="190500"/>
          </a:xfrm>
          <a:prstGeom xmlns:a="http://schemas.openxmlformats.org/drawingml/2006/main" prst="rect">
            <a:avLst/>
          </a:prstGeom>
        </p:spPr>
      </p:pic>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1726d0de47e6417b"/>
          <a:stretch xmlns:a="http://schemas.openxmlformats.org/drawingml/2006/main"/>
        </p:blipFill>
        <p:spPr>
          <a:xfrm xmlns:a="http://schemas.openxmlformats.org/drawingml/2006/main">
            <a:off x="4221361" y="6519679"/>
            <a:ext cx="238125" cy="228966"/>
          </a:xfrm>
          <a:prstGeom xmlns:a="http://schemas.openxmlformats.org/drawingml/2006/main" prst="rect">
            <a:avLst/>
          </a:prstGeom>
        </p:spPr>
      </p:pic>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bf1ef068d6fb4044"/>
          <a:stretch xmlns:a="http://schemas.openxmlformats.org/drawingml/2006/main"/>
        </p:blipFill>
        <p:spPr>
          <a:xfrm xmlns:a="http://schemas.openxmlformats.org/drawingml/2006/main">
            <a:off x="5580764" y="6538913"/>
            <a:ext cx="780143" cy="190500"/>
          </a:xfrm>
          <a:prstGeom xmlns:a="http://schemas.openxmlformats.org/drawingml/2006/main" prst="rect">
            <a:avLst/>
          </a:prstGeom>
        </p:spPr>
      </p:pic>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386cc348293545a4"/>
          <a:stretch xmlns:a="http://schemas.openxmlformats.org/drawingml/2006/main"/>
        </p:blipFill>
        <p:spPr>
          <a:xfrm xmlns:a="http://schemas.openxmlformats.org/drawingml/2006/main">
            <a:off x="6623298" y="6519679"/>
            <a:ext cx="238125" cy="228966"/>
          </a:xfrm>
          <a:prstGeom xmlns:a="http://schemas.openxmlformats.org/drawingml/2006/main" prst="rect">
            <a:avLst/>
          </a:prstGeom>
        </p:spPr>
      </p:pic>
    </p:spTree>
    <p:extLst>
      <p:ext uri="{BB962C8B-B14F-4D97-AF65-F5344CB8AC3E}">
        <p14:creationId xmlns:p14="http://schemas.microsoft.com/office/powerpoint/2010/main" val="1859709120"/>
      </p:ext>
    </p:extLst>
  </p:cSld>
</p:sld>
</file>

<file path=ppt/slides/slide2.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7B5D452A-EE7D-49AB-8390-227AD20D0A07}"/>
              </a:ext>
            </a:extLst>
          </p:cNvPr>
          <p:cNvSpPr>
            <a:spLocks xmlns:a="http://schemas.openxmlformats.org/drawingml/2006/main" noGrp="1"/>
          </p:cNvSpPr>
          <p:nvPr/>
        </p:nvSpPr>
        <p:spPr>
          <a:xfrm xmlns:a="http://schemas.openxmlformats.org/drawingml/2006/main">
            <a:off x="838200" y="3082230"/>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E53D2B6C-97F3-45B7-B0B4-610029EDF259}"/>
              </a:ext>
            </a:extLst>
          </p:cNvPr>
          <p:cNvSpPr>
            <a:spLocks xmlns:a="http://schemas.openxmlformats.org/drawingml/2006/main" noGrp="1"/>
          </p:cNvSpPr>
          <p:nvPr/>
        </p:nvSpPr>
        <p:spPr>
          <a:xfrm xmlns:a="http://schemas.openxmlformats.org/drawingml/2006/main">
            <a:off x="4987826" y="3082230"/>
            <a:ext cx="3740200" cy="95"/>
          </a:xfrm>
          <a:custGeom xmlns:a="http://schemas.openxmlformats.org/drawingml/2006/main">
            <a:pathLst>
              <a:path w="3740200" h="95">
                <a:moveTo>
                  <a:pt x="0" y="0"/>
                </a:moveTo>
                <a:lnTo>
                  <a:pt x="3740200"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DB4B8D94-6958-47AD-AAA8-A6B723204978}"/>
              </a:ext>
            </a:extLst>
          </p:cNvPr>
          <p:cNvSpPr>
            <a:spLocks xmlns:a="http://schemas.openxmlformats.org/drawingml/2006/main" noGrp="1"/>
          </p:cNvSpPr>
          <p:nvPr/>
        </p:nvSpPr>
        <p:spPr>
          <a:xfrm xmlns:a="http://schemas.openxmlformats.org/drawingml/2006/main">
            <a:off x="9137600" y="3082230"/>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4A4233"/>
            </a:solidFill>
          </a:ln>
        </p:spPr>
      </p:sp>
      <p:sp>
        <p:nvSpPr>
          <p:cNvPr id="4" name="text-3">
            <a:extLst xmlns:a="http://schemas.openxmlformats.org/drawingml/2006/main">
              <a:ext uri="{FF2B5EF4-FFF2-40B4-BE49-F238E27FC236}">
                <a16:creationId xmlns:a16="http://schemas.microsoft.com/office/drawing/2014/main" id="{1729563E-A0E1-4C34-B069-06232070DA32}"/>
              </a:ext>
            </a:extLst>
          </p:cNvPr>
          <p:cNvSpPr>
            <a:spLocks xmlns:a="http://schemas.openxmlformats.org/drawingml/2006/main" noGrp="1"/>
          </p:cNvSpPr>
          <p:nvPr/>
        </p:nvSpPr>
        <p:spPr>
          <a:xfrm xmlns:a="http://schemas.openxmlformats.org/drawingml/2006/main">
            <a:off x="838200" y="454372"/>
            <a:ext cx="3216920"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1" i="0">
                <a:solidFill>
                  <a:srgbClr val="F8E6B3"/>
                </a:solidFill>
                <a:latin typeface="Georgia"/>
                <a:ea typeface="Georgia"/>
                <a:cs typeface="Georgia"/>
              </a:defRPr>
            </a:pPr>
            <a:r>
              <a:rPr sz="3900" b="1" i="0">
                <a:solidFill>
                  <a:srgbClr val="F8E6B3"/>
                </a:solidFill>
                <a:latin typeface="Georgia"/>
                <a:ea typeface="Georgia"/>
                <a:cs typeface="Georgia"/>
              </a:rPr>
              <a:t>The Solution</a:t>
            </a:r>
          </a:p>
        </p:txBody>
      </p:sp>
      <p:sp>
        <p:nvSpPr>
          <p:cNvPr id="5" name="text-4">
            <a:extLst xmlns:a="http://schemas.openxmlformats.org/drawingml/2006/main">
              <a:ext uri="{FF2B5EF4-FFF2-40B4-BE49-F238E27FC236}">
                <a16:creationId xmlns:a16="http://schemas.microsoft.com/office/drawing/2014/main" id="{81CF312A-772C-4157-9476-0C5A40433D22}"/>
              </a:ext>
            </a:extLst>
          </p:cNvPr>
          <p:cNvSpPr>
            <a:spLocks xmlns:a="http://schemas.openxmlformats.org/drawingml/2006/main" noGrp="1"/>
          </p:cNvSpPr>
          <p:nvPr/>
        </p:nvSpPr>
        <p:spPr>
          <a:xfrm xmlns:a="http://schemas.openxmlformats.org/drawingml/2006/main">
            <a:off x="12212389" y="542925"/>
            <a:ext cx="43681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1" i="0">
                <a:solidFill>
                  <a:srgbClr val="F8E6B3"/>
                </a:solidFill>
                <a:latin typeface="Helvetica Neue"/>
                <a:ea typeface="Helvetica Neue"/>
                <a:cs typeface="Helvetica Neue"/>
              </a:defRPr>
            </a:pPr>
            <a:r>
              <a:rPr sz="1425" b="1" i="0">
                <a:solidFill>
                  <a:srgbClr val="F8E6B3"/>
                </a:solidFill>
                <a:latin typeface="Helvetica Neue"/>
                <a:ea typeface="Helvetica Neue"/>
                <a:cs typeface="Helvetica Neue"/>
                <a:hlinkClick xmlns:r="http://schemas.openxmlformats.org/officeDocument/2006/relationships" r:id="R9eb2f730981b4f4c"/>
              </a:rPr>
              <a:t>trion</a:t>
            </a:r>
          </a:p>
        </p:txBody>
      </p:sp>
      <p:sp>
        <p:nvSpPr>
          <p:cNvPr id="6" name="text-5">
            <a:extLst xmlns:a="http://schemas.openxmlformats.org/drawingml/2006/main">
              <a:ext uri="{FF2B5EF4-FFF2-40B4-BE49-F238E27FC236}">
                <a16:creationId xmlns:a16="http://schemas.microsoft.com/office/drawing/2014/main" id="{9CCBF7D4-1A7F-45F2-81AE-BF1F396FC24B}"/>
              </a:ext>
            </a:extLst>
          </p:cNvPr>
          <p:cNvSpPr>
            <a:spLocks xmlns:a="http://schemas.openxmlformats.org/drawingml/2006/main" noGrp="1"/>
          </p:cNvSpPr>
          <p:nvPr/>
        </p:nvSpPr>
        <p:spPr>
          <a:xfrm xmlns:a="http://schemas.openxmlformats.org/drawingml/2006/main">
            <a:off x="12573000" y="552450"/>
            <a:ext cx="381000"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F8E6B3"/>
                </a:solidFill>
                <a:latin typeface="Helvetica Neue"/>
                <a:ea typeface="Helvetica Neue"/>
                <a:cs typeface="Helvetica Neue"/>
              </a:defRPr>
            </a:pPr>
            <a:r>
              <a:rPr sz="1425" b="0" i="0">
                <a:solidFill>
                  <a:srgbClr val="F8E6B3"/>
                </a:solidFill>
                <a:latin typeface="Helvetica Neue"/>
                <a:ea typeface="Helvetica Neue"/>
                <a:cs typeface="Helvetica Neue"/>
                <a:hlinkClick xmlns:r="http://schemas.openxmlformats.org/officeDocument/2006/relationships" r:id="R270cf41afb444394"/>
              </a:rPr>
              <a:t>labs</a:t>
            </a:r>
          </a:p>
        </p:txBody>
      </p:sp>
      <p:sp>
        <p:nvSpPr>
          <p:cNvPr id="7" name="text-6">
            <a:extLst xmlns:a="http://schemas.openxmlformats.org/drawingml/2006/main">
              <a:ext uri="{FF2B5EF4-FFF2-40B4-BE49-F238E27FC236}">
                <a16:creationId xmlns:a16="http://schemas.microsoft.com/office/drawing/2014/main" id="{B241EA7E-379F-4620-86BC-E521ACB5ADE4}"/>
              </a:ext>
            </a:extLst>
          </p:cNvPr>
          <p:cNvSpPr>
            <a:spLocks xmlns:a="http://schemas.openxmlformats.org/drawingml/2006/main" noGrp="1"/>
          </p:cNvSpPr>
          <p:nvPr/>
        </p:nvSpPr>
        <p:spPr>
          <a:xfrm xmlns:a="http://schemas.openxmlformats.org/drawingml/2006/main">
            <a:off x="838200" y="1495425"/>
            <a:ext cx="6338292"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Document conditions become</a:t>
            </a:r>
          </a:p>
        </p:txBody>
      </p:sp>
      <p:sp>
        <p:nvSpPr>
          <p:cNvPr id="8" name="text-7">
            <a:extLst xmlns:a="http://schemas.openxmlformats.org/drawingml/2006/main">
              <a:ext uri="{FF2B5EF4-FFF2-40B4-BE49-F238E27FC236}">
                <a16:creationId xmlns:a16="http://schemas.microsoft.com/office/drawing/2014/main" id="{A3FBF5CC-B158-4D4E-BF3A-7C4E592BE57D}"/>
              </a:ext>
            </a:extLst>
          </p:cNvPr>
          <p:cNvSpPr>
            <a:spLocks xmlns:a="http://schemas.openxmlformats.org/drawingml/2006/main" noGrp="1"/>
          </p:cNvSpPr>
          <p:nvPr/>
        </p:nvSpPr>
        <p:spPr>
          <a:xfrm xmlns:a="http://schemas.openxmlformats.org/drawingml/2006/main">
            <a:off x="838200" y="2064990"/>
            <a:ext cx="5874544"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proofs applications can use.</a:t>
            </a:r>
          </a:p>
        </p:txBody>
      </p:sp>
      <p:sp>
        <p:nvSpPr>
          <p:cNvPr id="9" name="text-8">
            <a:extLst xmlns:a="http://schemas.openxmlformats.org/drawingml/2006/main">
              <a:ext uri="{FF2B5EF4-FFF2-40B4-BE49-F238E27FC236}">
                <a16:creationId xmlns:a16="http://schemas.microsoft.com/office/drawing/2014/main" id="{9FDB4A19-0452-42DB-B979-0572C574DEBE}"/>
              </a:ext>
            </a:extLst>
          </p:cNvPr>
          <p:cNvSpPr>
            <a:spLocks xmlns:a="http://schemas.openxmlformats.org/drawingml/2006/main" noGrp="1"/>
          </p:cNvSpPr>
          <p:nvPr/>
        </p:nvSpPr>
        <p:spPr>
          <a:xfrm xmlns:a="http://schemas.openxmlformats.org/drawingml/2006/main">
            <a:off x="838200" y="3920430"/>
            <a:ext cx="2039392"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F8E6B3"/>
                </a:solidFill>
                <a:latin typeface="Helvetica Neue"/>
                <a:ea typeface="Helvetica Neue"/>
                <a:cs typeface="Helvetica Neue"/>
              </a:defRPr>
            </a:pPr>
            <a:r>
              <a:rPr sz="2325" b="0" i="0">
                <a:solidFill>
                  <a:srgbClr val="F8E6B3"/>
                </a:solidFill>
                <a:latin typeface="Helvetica Neue"/>
                <a:ea typeface="Helvetica Neue"/>
                <a:cs typeface="Helvetica Neue"/>
              </a:rPr>
              <a:t>Define the rule.</a:t>
            </a:r>
          </a:p>
        </p:txBody>
      </p:sp>
      <p:sp>
        <p:nvSpPr>
          <p:cNvPr id="10" name="text-9">
            <a:extLst xmlns:a="http://schemas.openxmlformats.org/drawingml/2006/main">
              <a:ext uri="{FF2B5EF4-FFF2-40B4-BE49-F238E27FC236}">
                <a16:creationId xmlns:a16="http://schemas.microsoft.com/office/drawing/2014/main" id="{A78CDEE5-0D95-4AA9-B4DA-C67663439501}"/>
              </a:ext>
            </a:extLst>
          </p:cNvPr>
          <p:cNvSpPr>
            <a:spLocks xmlns:a="http://schemas.openxmlformats.org/drawingml/2006/main" noGrp="1"/>
          </p:cNvSpPr>
          <p:nvPr/>
        </p:nvSpPr>
        <p:spPr>
          <a:xfrm xmlns:a="http://schemas.openxmlformats.org/drawingml/2006/main">
            <a:off x="838200" y="4465141"/>
            <a:ext cx="2872383"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An age threshold, an allowed</a:t>
            </a:r>
          </a:p>
        </p:txBody>
      </p:sp>
      <p:sp>
        <p:nvSpPr>
          <p:cNvPr id="11" name="text-10">
            <a:extLst xmlns:a="http://schemas.openxmlformats.org/drawingml/2006/main">
              <a:ext uri="{FF2B5EF4-FFF2-40B4-BE49-F238E27FC236}">
                <a16:creationId xmlns:a16="http://schemas.microsoft.com/office/drawing/2014/main" id="{1D3090E6-DED1-46B9-9FB5-AA8BB146E967}"/>
              </a:ext>
            </a:extLst>
          </p:cNvPr>
          <p:cNvSpPr>
            <a:spLocks xmlns:a="http://schemas.openxmlformats.org/drawingml/2006/main" noGrp="1"/>
          </p:cNvSpPr>
          <p:nvPr/>
        </p:nvSpPr>
        <p:spPr>
          <a:xfrm xmlns:a="http://schemas.openxmlformats.org/drawingml/2006/main">
            <a:off x="838200" y="4784973"/>
            <a:ext cx="370016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document country, or a supported list</a:t>
            </a:r>
          </a:p>
        </p:txBody>
      </p:sp>
      <p:sp>
        <p:nvSpPr>
          <p:cNvPr id="12" name="text-11">
            <a:extLst xmlns:a="http://schemas.openxmlformats.org/drawingml/2006/main">
              <a:ext uri="{FF2B5EF4-FFF2-40B4-BE49-F238E27FC236}">
                <a16:creationId xmlns:a16="http://schemas.microsoft.com/office/drawing/2014/main" id="{B5EDCCB7-214D-4D36-AB7D-E79A91832CC7}"/>
              </a:ext>
            </a:extLst>
          </p:cNvPr>
          <p:cNvSpPr>
            <a:spLocks xmlns:a="http://schemas.openxmlformats.org/drawingml/2006/main" noGrp="1"/>
          </p:cNvSpPr>
          <p:nvPr/>
        </p:nvSpPr>
        <p:spPr>
          <a:xfrm xmlns:a="http://schemas.openxmlformats.org/drawingml/2006/main">
            <a:off x="838200" y="5104805"/>
            <a:ext cx="717054"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check.</a:t>
            </a:r>
          </a:p>
        </p:txBody>
      </p:sp>
      <p:sp>
        <p:nvSpPr>
          <p:cNvPr id="13" name="text-12">
            <a:extLst xmlns:a="http://schemas.openxmlformats.org/drawingml/2006/main">
              <a:ext uri="{FF2B5EF4-FFF2-40B4-BE49-F238E27FC236}">
                <a16:creationId xmlns:a16="http://schemas.microsoft.com/office/drawing/2014/main" id="{D33CDF51-1007-4B4F-8705-AA19042F31B9}"/>
              </a:ext>
            </a:extLst>
          </p:cNvPr>
          <p:cNvSpPr>
            <a:spLocks xmlns:a="http://schemas.openxmlformats.org/drawingml/2006/main" noGrp="1"/>
          </p:cNvSpPr>
          <p:nvPr/>
        </p:nvSpPr>
        <p:spPr>
          <a:xfrm xmlns:a="http://schemas.openxmlformats.org/drawingml/2006/main">
            <a:off x="4987826" y="3920430"/>
            <a:ext cx="2121247"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F8E6B3"/>
                </a:solidFill>
                <a:latin typeface="Helvetica Neue"/>
                <a:ea typeface="Helvetica Neue"/>
                <a:cs typeface="Helvetica Neue"/>
              </a:defRPr>
            </a:pPr>
            <a:r>
              <a:rPr sz="2325" b="0" i="0">
                <a:solidFill>
                  <a:srgbClr val="F8E6B3"/>
                </a:solidFill>
                <a:latin typeface="Helvetica Neue"/>
                <a:ea typeface="Helvetica Neue"/>
                <a:cs typeface="Helvetica Neue"/>
              </a:rPr>
              <a:t>Verify the proof.</a:t>
            </a:r>
          </a:p>
        </p:txBody>
      </p:sp>
      <p:sp>
        <p:nvSpPr>
          <p:cNvPr id="14" name="text-13">
            <a:extLst xmlns:a="http://schemas.openxmlformats.org/drawingml/2006/main">
              <a:ext uri="{FF2B5EF4-FFF2-40B4-BE49-F238E27FC236}">
                <a16:creationId xmlns:a16="http://schemas.microsoft.com/office/drawing/2014/main" id="{4E367761-8761-4AB3-B516-9DAA370574D7}"/>
              </a:ext>
            </a:extLst>
          </p:cNvPr>
          <p:cNvSpPr>
            <a:spLocks xmlns:a="http://schemas.openxmlformats.org/drawingml/2006/main" noGrp="1"/>
          </p:cNvSpPr>
          <p:nvPr/>
        </p:nvSpPr>
        <p:spPr>
          <a:xfrm xmlns:a="http://schemas.openxmlformats.org/drawingml/2006/main">
            <a:off x="4987826" y="4465141"/>
            <a:ext cx="363215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A pinned Soroban verifier checks the</a:t>
            </a:r>
          </a:p>
        </p:txBody>
      </p:sp>
      <p:sp>
        <p:nvSpPr>
          <p:cNvPr id="15" name="text-14">
            <a:extLst xmlns:a="http://schemas.openxmlformats.org/drawingml/2006/main">
              <a:ext uri="{FF2B5EF4-FFF2-40B4-BE49-F238E27FC236}">
                <a16:creationId xmlns:a16="http://schemas.microsoft.com/office/drawing/2014/main" id="{D42724E6-5CB9-4BC0-B763-C33FF454C093}"/>
              </a:ext>
            </a:extLst>
          </p:cNvPr>
          <p:cNvSpPr>
            <a:spLocks xmlns:a="http://schemas.openxmlformats.org/drawingml/2006/main" noGrp="1"/>
          </p:cNvSpPr>
          <p:nvPr/>
        </p:nvSpPr>
        <p:spPr>
          <a:xfrm xmlns:a="http://schemas.openxmlformats.org/drawingml/2006/main">
            <a:off x="4987826" y="4784973"/>
            <a:ext cx="184532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ZKPassport proof.</a:t>
            </a:r>
          </a:p>
        </p:txBody>
      </p:sp>
      <p:sp>
        <p:nvSpPr>
          <p:cNvPr id="16" name="text-15">
            <a:extLst xmlns:a="http://schemas.openxmlformats.org/drawingml/2006/main">
              <a:ext uri="{FF2B5EF4-FFF2-40B4-BE49-F238E27FC236}">
                <a16:creationId xmlns:a16="http://schemas.microsoft.com/office/drawing/2014/main" id="{8D3AE83F-B937-4822-A8C7-47E2A1694356}"/>
              </a:ext>
            </a:extLst>
          </p:cNvPr>
          <p:cNvSpPr>
            <a:spLocks xmlns:a="http://schemas.openxmlformats.org/drawingml/2006/main" noGrp="1"/>
          </p:cNvSpPr>
          <p:nvPr/>
        </p:nvSpPr>
        <p:spPr>
          <a:xfrm xmlns:a="http://schemas.openxmlformats.org/drawingml/2006/main">
            <a:off x="9137600" y="3920430"/>
            <a:ext cx="1947267"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F8E6B3"/>
                </a:solidFill>
                <a:latin typeface="Helvetica Neue"/>
                <a:ea typeface="Helvetica Neue"/>
                <a:cs typeface="Helvetica Neue"/>
              </a:defRPr>
            </a:pPr>
            <a:r>
              <a:rPr sz="2325" b="0" i="0">
                <a:solidFill>
                  <a:srgbClr val="F8E6B3"/>
                </a:solidFill>
                <a:latin typeface="Helvetica Neue"/>
                <a:ea typeface="Helvetica Neue"/>
                <a:cs typeface="Helvetica Neue"/>
              </a:rPr>
              <a:t>Use the result.</a:t>
            </a:r>
          </a:p>
        </p:txBody>
      </p:sp>
      <p:sp>
        <p:nvSpPr>
          <p:cNvPr id="17" name="text-16">
            <a:extLst xmlns:a="http://schemas.openxmlformats.org/drawingml/2006/main">
              <a:ext uri="{FF2B5EF4-FFF2-40B4-BE49-F238E27FC236}">
                <a16:creationId xmlns:a16="http://schemas.microsoft.com/office/drawing/2014/main" id="{127DCB07-298B-428A-9086-CE8162206F34}"/>
              </a:ext>
            </a:extLst>
          </p:cNvPr>
          <p:cNvSpPr>
            <a:spLocks xmlns:a="http://schemas.openxmlformats.org/drawingml/2006/main" noGrp="1"/>
          </p:cNvSpPr>
          <p:nvPr/>
        </p:nvSpPr>
        <p:spPr>
          <a:xfrm xmlns:a="http://schemas.openxmlformats.org/drawingml/2006/main">
            <a:off x="9137600" y="4465141"/>
            <a:ext cx="3397151"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The application uses the accepted</a:t>
            </a:r>
          </a:p>
        </p:txBody>
      </p:sp>
      <p:sp>
        <p:nvSpPr>
          <p:cNvPr id="18" name="text-17">
            <a:extLst xmlns:a="http://schemas.openxmlformats.org/drawingml/2006/main">
              <a:ext uri="{FF2B5EF4-FFF2-40B4-BE49-F238E27FC236}">
                <a16:creationId xmlns:a16="http://schemas.microsoft.com/office/drawing/2014/main" id="{8BD09669-1A4B-4A2E-B133-A33EC6AB5018}"/>
              </a:ext>
            </a:extLst>
          </p:cNvPr>
          <p:cNvSpPr>
            <a:spLocks xmlns:a="http://schemas.openxmlformats.org/drawingml/2006/main" noGrp="1"/>
          </p:cNvSpPr>
          <p:nvPr/>
        </p:nvSpPr>
        <p:spPr>
          <a:xfrm xmlns:a="http://schemas.openxmlformats.org/drawingml/2006/main">
            <a:off x="9137600" y="4784973"/>
            <a:ext cx="3612803"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condition in its access or transaction</a:t>
            </a:r>
          </a:p>
        </p:txBody>
      </p:sp>
      <p:sp>
        <p:nvSpPr>
          <p:cNvPr id="19" name="text-18">
            <a:extLst xmlns:a="http://schemas.openxmlformats.org/drawingml/2006/main">
              <a:ext uri="{FF2B5EF4-FFF2-40B4-BE49-F238E27FC236}">
                <a16:creationId xmlns:a16="http://schemas.microsoft.com/office/drawing/2014/main" id="{D7E43F59-9B3A-4D8E-9CFA-7FE0240156C4}"/>
              </a:ext>
            </a:extLst>
          </p:cNvPr>
          <p:cNvSpPr>
            <a:spLocks xmlns:a="http://schemas.openxmlformats.org/drawingml/2006/main" noGrp="1"/>
          </p:cNvSpPr>
          <p:nvPr/>
        </p:nvSpPr>
        <p:spPr>
          <a:xfrm xmlns:a="http://schemas.openxmlformats.org/drawingml/2006/main">
            <a:off x="9137600" y="5104805"/>
            <a:ext cx="599182"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rules.</a:t>
            </a:r>
          </a:p>
        </p:txBody>
      </p:sp>
      <p:sp>
        <p:nvSpPr>
          <p:cNvPr id="20" name="text-19">
            <a:extLst xmlns:a="http://schemas.openxmlformats.org/drawingml/2006/main">
              <a:ext uri="{FF2B5EF4-FFF2-40B4-BE49-F238E27FC236}">
                <a16:creationId xmlns:a16="http://schemas.microsoft.com/office/drawing/2014/main" id="{69C8C1D0-6BB0-4AAC-933B-79C186D83B16}"/>
              </a:ext>
            </a:extLst>
          </p:cNvPr>
          <p:cNvSpPr>
            <a:spLocks xmlns:a="http://schemas.openxmlformats.org/drawingml/2006/main" noGrp="1"/>
          </p:cNvSpPr>
          <p:nvPr/>
        </p:nvSpPr>
        <p:spPr>
          <a:xfrm xmlns:a="http://schemas.openxmlformats.org/drawingml/2006/main">
            <a:off x="838200" y="6842820"/>
            <a:ext cx="5774085"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Current application: a Testnet anchor. Sybil and multi-proof scenarios require further development.</a:t>
            </a:r>
          </a:p>
        </p:txBody>
      </p:sp>
      <p:sp>
        <p:nvSpPr>
          <p:cNvPr id="21" name="text-20">
            <a:extLst xmlns:a="http://schemas.openxmlformats.org/drawingml/2006/main">
              <a:ext uri="{FF2B5EF4-FFF2-40B4-BE49-F238E27FC236}">
                <a16:creationId xmlns:a16="http://schemas.microsoft.com/office/drawing/2014/main" id="{264972DD-264C-4375-9A58-F5F46A0F5F8B}"/>
              </a:ext>
            </a:extLst>
          </p:cNvPr>
          <p:cNvSpPr>
            <a:spLocks xmlns:a="http://schemas.openxmlformats.org/drawingml/2006/main" noGrp="1"/>
          </p:cNvSpPr>
          <p:nvPr/>
        </p:nvSpPr>
        <p:spPr>
          <a:xfrm xmlns:a="http://schemas.openxmlformats.org/drawingml/2006/main">
            <a:off x="838200" y="7296150"/>
            <a:ext cx="93359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STELLAR / SCALE</a:t>
            </a:r>
          </a:p>
        </p:txBody>
      </p:sp>
      <p:sp>
        <p:nvSpPr>
          <p:cNvPr id="22" name="text-21">
            <a:extLst xmlns:a="http://schemas.openxmlformats.org/drawingml/2006/main">
              <a:ext uri="{FF2B5EF4-FFF2-40B4-BE49-F238E27FC236}">
                <a16:creationId xmlns:a16="http://schemas.microsoft.com/office/drawing/2014/main" id="{51D3C1F9-9FF7-4CDD-BDC5-AE3089F123B9}"/>
              </a:ext>
            </a:extLst>
          </p:cNvPr>
          <p:cNvSpPr>
            <a:spLocks xmlns:a="http://schemas.openxmlformats.org/drawingml/2006/main" noGrp="1"/>
          </p:cNvSpPr>
          <p:nvPr/>
        </p:nvSpPr>
        <p:spPr>
          <a:xfrm xmlns:a="http://schemas.openxmlformats.org/drawingml/2006/main">
            <a:off x="1819424" y="7296150"/>
            <a:ext cx="590848"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Sources ↗</a:t>
            </a:r>
          </a:p>
        </p:txBody>
      </p:sp>
      <p:sp>
        <p:nvSpPr>
          <p:cNvPr id="23" name="text-22">
            <a:extLst xmlns:a="http://schemas.openxmlformats.org/drawingml/2006/main">
              <a:ext uri="{FF2B5EF4-FFF2-40B4-BE49-F238E27FC236}">
                <a16:creationId xmlns:a16="http://schemas.microsoft.com/office/drawing/2014/main" id="{80A66134-4CC1-47E7-A424-D8CB57161A53}"/>
              </a:ext>
            </a:extLst>
          </p:cNvPr>
          <p:cNvSpPr>
            <a:spLocks xmlns:a="http://schemas.openxmlformats.org/drawingml/2006/main" noGrp="1"/>
          </p:cNvSpPr>
          <p:nvPr/>
        </p:nvSpPr>
        <p:spPr>
          <a:xfrm xmlns:a="http://schemas.openxmlformats.org/drawingml/2006/main">
            <a:off x="12410926" y="7291388"/>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02 / 18</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0417d4621c074df2"/>
          <a:stretch xmlns:a="http://schemas.openxmlformats.org/drawingml/2006/main"/>
        </p:blipFill>
        <p:spPr>
          <a:xfrm xmlns:a="http://schemas.openxmlformats.org/drawingml/2006/main">
            <a:off x="842840" y="3320355"/>
            <a:ext cx="352669" cy="361950"/>
          </a:xfrm>
          <a:prstGeom xmlns:a="http://schemas.openxmlformats.org/drawingml/2006/main" prst="rect">
            <a:avLst/>
          </a:prstGeom>
        </p:spPr>
      </p:pic>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7a21cd46935b46cc"/>
          <a:stretch xmlns:a="http://schemas.openxmlformats.org/drawingml/2006/main"/>
        </p:blipFill>
        <p:spPr>
          <a:xfrm xmlns:a="http://schemas.openxmlformats.org/drawingml/2006/main">
            <a:off x="4987826" y="3320355"/>
            <a:ext cx="361950" cy="361950"/>
          </a:xfrm>
          <a:prstGeom xmlns:a="http://schemas.openxmlformats.org/drawingml/2006/main" prst="rect">
            <a:avLst/>
          </a:prstGeom>
        </p:spPr>
      </p:pic>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a77a8a8844ea4010"/>
          <a:stretch xmlns:a="http://schemas.openxmlformats.org/drawingml/2006/main"/>
        </p:blipFill>
        <p:spPr>
          <a:xfrm xmlns:a="http://schemas.openxmlformats.org/drawingml/2006/main">
            <a:off x="9137600" y="3320355"/>
            <a:ext cx="361950" cy="361950"/>
          </a:xfrm>
          <a:prstGeom xmlns:a="http://schemas.openxmlformats.org/drawingml/2006/main" prst="rect">
            <a:avLst/>
          </a:prstGeom>
        </p:spPr>
      </p:pic>
    </p:spTree>
    <p:extLst>
      <p:ext uri="{BB962C8B-B14F-4D97-AF65-F5344CB8AC3E}">
        <p14:creationId xmlns:p14="http://schemas.microsoft.com/office/powerpoint/2010/main" val="1773228212"/>
      </p:ext>
    </p:extLst>
  </p:cSld>
</p:sld>
</file>

<file path=ppt/slides/slide3.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2B389A71-BA8B-42D9-8CA0-46B98F36B981}"/>
              </a:ext>
            </a:extLst>
          </p:cNvPr>
          <p:cNvSpPr>
            <a:spLocks xmlns:a="http://schemas.openxmlformats.org/drawingml/2006/main" noGrp="1"/>
          </p:cNvSpPr>
          <p:nvPr/>
        </p:nvSpPr>
        <p:spPr>
          <a:xfrm xmlns:a="http://schemas.openxmlformats.org/drawingml/2006/main">
            <a:off x="838200" y="3553718"/>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16D1C87D-DF77-491D-AE12-D60C5C11700B}"/>
              </a:ext>
            </a:extLst>
          </p:cNvPr>
          <p:cNvSpPr>
            <a:spLocks xmlns:a="http://schemas.openxmlformats.org/drawingml/2006/main" noGrp="1"/>
          </p:cNvSpPr>
          <p:nvPr/>
        </p:nvSpPr>
        <p:spPr>
          <a:xfrm xmlns:a="http://schemas.openxmlformats.org/drawingml/2006/main">
            <a:off x="4987826" y="3553718"/>
            <a:ext cx="3740200" cy="95"/>
          </a:xfrm>
          <a:custGeom xmlns:a="http://schemas.openxmlformats.org/drawingml/2006/main">
            <a:pathLst>
              <a:path w="3740200" h="95">
                <a:moveTo>
                  <a:pt x="0" y="0"/>
                </a:moveTo>
                <a:lnTo>
                  <a:pt x="3740200"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7CCFD721-9AC3-49AA-8239-529D117F6ADC}"/>
              </a:ext>
            </a:extLst>
          </p:cNvPr>
          <p:cNvSpPr>
            <a:spLocks xmlns:a="http://schemas.openxmlformats.org/drawingml/2006/main" noGrp="1"/>
          </p:cNvSpPr>
          <p:nvPr/>
        </p:nvSpPr>
        <p:spPr>
          <a:xfrm xmlns:a="http://schemas.openxmlformats.org/drawingml/2006/main">
            <a:off x="9137600" y="3553718"/>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4A4233"/>
            </a:solidFill>
          </a:ln>
        </p:spPr>
      </p:sp>
      <p:sp>
        <p:nvSpPr>
          <p:cNvPr id="4" name="text-3">
            <a:extLst xmlns:a="http://schemas.openxmlformats.org/drawingml/2006/main">
              <a:ext uri="{FF2B5EF4-FFF2-40B4-BE49-F238E27FC236}">
                <a16:creationId xmlns:a16="http://schemas.microsoft.com/office/drawing/2014/main" id="{3981D7AB-E341-42AD-A24C-473DC1D6EAFA}"/>
              </a:ext>
            </a:extLst>
          </p:cNvPr>
          <p:cNvSpPr>
            <a:spLocks xmlns:a="http://schemas.openxmlformats.org/drawingml/2006/main" noGrp="1"/>
          </p:cNvSpPr>
          <p:nvPr/>
        </p:nvSpPr>
        <p:spPr>
          <a:xfrm xmlns:a="http://schemas.openxmlformats.org/drawingml/2006/main">
            <a:off x="838200" y="454372"/>
            <a:ext cx="1234380"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1" i="0">
                <a:solidFill>
                  <a:srgbClr val="F8E6B3"/>
                </a:solidFill>
                <a:latin typeface="Georgia"/>
                <a:ea typeface="Georgia"/>
                <a:cs typeface="Georgia"/>
              </a:defRPr>
            </a:pPr>
            <a:r>
              <a:rPr sz="3900" b="1" i="0">
                <a:solidFill>
                  <a:srgbClr val="F8E6B3"/>
                </a:solidFill>
                <a:latin typeface="Georgia"/>
                <a:ea typeface="Georgia"/>
                <a:cs typeface="Georgia"/>
              </a:rPr>
              <a:t>PMF</a:t>
            </a:r>
          </a:p>
        </p:txBody>
      </p:sp>
      <p:sp>
        <p:nvSpPr>
          <p:cNvPr id="5" name="text-4">
            <a:extLst xmlns:a="http://schemas.openxmlformats.org/drawingml/2006/main">
              <a:ext uri="{FF2B5EF4-FFF2-40B4-BE49-F238E27FC236}">
                <a16:creationId xmlns:a16="http://schemas.microsoft.com/office/drawing/2014/main" id="{D875E928-0B13-429E-B865-625B0660DECE}"/>
              </a:ext>
            </a:extLst>
          </p:cNvPr>
          <p:cNvSpPr>
            <a:spLocks xmlns:a="http://schemas.openxmlformats.org/drawingml/2006/main" noGrp="1"/>
          </p:cNvSpPr>
          <p:nvPr/>
        </p:nvSpPr>
        <p:spPr>
          <a:xfrm xmlns:a="http://schemas.openxmlformats.org/drawingml/2006/main">
            <a:off x="12212389" y="542925"/>
            <a:ext cx="43681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1" i="0">
                <a:solidFill>
                  <a:srgbClr val="F8E6B3"/>
                </a:solidFill>
                <a:latin typeface="Helvetica Neue"/>
                <a:ea typeface="Helvetica Neue"/>
                <a:cs typeface="Helvetica Neue"/>
              </a:defRPr>
            </a:pPr>
            <a:r>
              <a:rPr sz="1425" b="1" i="0">
                <a:solidFill>
                  <a:srgbClr val="F8E6B3"/>
                </a:solidFill>
                <a:latin typeface="Helvetica Neue"/>
                <a:ea typeface="Helvetica Neue"/>
                <a:cs typeface="Helvetica Neue"/>
                <a:hlinkClick xmlns:r="http://schemas.openxmlformats.org/officeDocument/2006/relationships" r:id="R0d2b45bd697d49dd"/>
              </a:rPr>
              <a:t>trion</a:t>
            </a:r>
          </a:p>
        </p:txBody>
      </p:sp>
      <p:sp>
        <p:nvSpPr>
          <p:cNvPr id="6" name="text-5">
            <a:extLst xmlns:a="http://schemas.openxmlformats.org/drawingml/2006/main">
              <a:ext uri="{FF2B5EF4-FFF2-40B4-BE49-F238E27FC236}">
                <a16:creationId xmlns:a16="http://schemas.microsoft.com/office/drawing/2014/main" id="{95127AE3-EF87-4E30-A859-4B251A0626B5}"/>
              </a:ext>
            </a:extLst>
          </p:cNvPr>
          <p:cNvSpPr>
            <a:spLocks xmlns:a="http://schemas.openxmlformats.org/drawingml/2006/main" noGrp="1"/>
          </p:cNvSpPr>
          <p:nvPr/>
        </p:nvSpPr>
        <p:spPr>
          <a:xfrm xmlns:a="http://schemas.openxmlformats.org/drawingml/2006/main">
            <a:off x="12573000" y="552450"/>
            <a:ext cx="381000"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F8E6B3"/>
                </a:solidFill>
                <a:latin typeface="Helvetica Neue"/>
                <a:ea typeface="Helvetica Neue"/>
                <a:cs typeface="Helvetica Neue"/>
              </a:defRPr>
            </a:pPr>
            <a:r>
              <a:rPr sz="1425" b="0" i="0">
                <a:solidFill>
                  <a:srgbClr val="F8E6B3"/>
                </a:solidFill>
                <a:latin typeface="Helvetica Neue"/>
                <a:ea typeface="Helvetica Neue"/>
                <a:cs typeface="Helvetica Neue"/>
                <a:hlinkClick xmlns:r="http://schemas.openxmlformats.org/officeDocument/2006/relationships" r:id="R79d49432ee24433a"/>
              </a:rPr>
              <a:t>labs</a:t>
            </a:r>
          </a:p>
        </p:txBody>
      </p:sp>
      <p:sp>
        <p:nvSpPr>
          <p:cNvPr id="7" name="text-6">
            <a:extLst xmlns:a="http://schemas.openxmlformats.org/drawingml/2006/main">
              <a:ext uri="{FF2B5EF4-FFF2-40B4-BE49-F238E27FC236}">
                <a16:creationId xmlns:a16="http://schemas.microsoft.com/office/drawing/2014/main" id="{51E0D463-0C69-47BE-B3CB-A05308D7F67F}"/>
              </a:ext>
            </a:extLst>
          </p:cNvPr>
          <p:cNvSpPr>
            <a:spLocks xmlns:a="http://schemas.openxmlformats.org/drawingml/2006/main" noGrp="1"/>
          </p:cNvSpPr>
          <p:nvPr/>
        </p:nvSpPr>
        <p:spPr>
          <a:xfrm xmlns:a="http://schemas.openxmlformats.org/drawingml/2006/main">
            <a:off x="838200" y="1495425"/>
            <a:ext cx="4958804"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Finding out too late that</a:t>
            </a:r>
          </a:p>
        </p:txBody>
      </p:sp>
      <p:sp>
        <p:nvSpPr>
          <p:cNvPr id="8" name="text-7">
            <a:extLst xmlns:a="http://schemas.openxmlformats.org/drawingml/2006/main">
              <a:ext uri="{FF2B5EF4-FFF2-40B4-BE49-F238E27FC236}">
                <a16:creationId xmlns:a16="http://schemas.microsoft.com/office/drawing/2014/main" id="{7A66817A-54CC-48B0-B128-A32A71757D01}"/>
              </a:ext>
            </a:extLst>
          </p:cNvPr>
          <p:cNvSpPr>
            <a:spLocks xmlns:a="http://schemas.openxmlformats.org/drawingml/2006/main" noGrp="1"/>
          </p:cNvSpPr>
          <p:nvPr/>
        </p:nvSpPr>
        <p:spPr>
          <a:xfrm xmlns:a="http://schemas.openxmlformats.org/drawingml/2006/main">
            <a:off x="838200" y="2064990"/>
            <a:ext cx="7506444"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an applicant is ineligible costs more.</a:t>
            </a:r>
          </a:p>
        </p:txBody>
      </p:sp>
      <p:sp>
        <p:nvSpPr>
          <p:cNvPr id="9" name="text-8">
            <a:extLst xmlns:a="http://schemas.openxmlformats.org/drawingml/2006/main">
              <a:ext uri="{FF2B5EF4-FFF2-40B4-BE49-F238E27FC236}">
                <a16:creationId xmlns:a16="http://schemas.microsoft.com/office/drawing/2014/main" id="{E6534684-F4C6-4F89-B32F-4F8A76E9ABB6}"/>
              </a:ext>
            </a:extLst>
          </p:cNvPr>
          <p:cNvSpPr>
            <a:spLocks xmlns:a="http://schemas.openxmlformats.org/drawingml/2006/main" noGrp="1"/>
          </p:cNvSpPr>
          <p:nvPr/>
        </p:nvSpPr>
        <p:spPr>
          <a:xfrm xmlns:a="http://schemas.openxmlformats.org/drawingml/2006/main">
            <a:off x="838200" y="2891730"/>
            <a:ext cx="7511058"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Example: rejecting an underage applicant only after a lengthy document flow.</a:t>
            </a:r>
          </a:p>
        </p:txBody>
      </p:sp>
      <p:sp>
        <p:nvSpPr>
          <p:cNvPr id="10" name="text-9">
            <a:extLst xmlns:a="http://schemas.openxmlformats.org/drawingml/2006/main">
              <a:ext uri="{FF2B5EF4-FFF2-40B4-BE49-F238E27FC236}">
                <a16:creationId xmlns:a16="http://schemas.microsoft.com/office/drawing/2014/main" id="{C89F468D-B486-492D-B6FD-D425C7C292A4}"/>
              </a:ext>
            </a:extLst>
          </p:cNvPr>
          <p:cNvSpPr>
            <a:spLocks xmlns:a="http://schemas.openxmlformats.org/drawingml/2006/main" noGrp="1"/>
          </p:cNvSpPr>
          <p:nvPr/>
        </p:nvSpPr>
        <p:spPr>
          <a:xfrm xmlns:a="http://schemas.openxmlformats.org/drawingml/2006/main">
            <a:off x="838200" y="4344293"/>
            <a:ext cx="2326035"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Verification spend</a:t>
            </a:r>
          </a:p>
        </p:txBody>
      </p:sp>
      <p:sp>
        <p:nvSpPr>
          <p:cNvPr id="11" name="text-10">
            <a:extLst xmlns:a="http://schemas.openxmlformats.org/drawingml/2006/main">
              <a:ext uri="{FF2B5EF4-FFF2-40B4-BE49-F238E27FC236}">
                <a16:creationId xmlns:a16="http://schemas.microsoft.com/office/drawing/2014/main" id="{9109EAC6-A0E7-4895-8B53-10C2661A7ADB}"/>
              </a:ext>
            </a:extLst>
          </p:cNvPr>
          <p:cNvSpPr>
            <a:spLocks xmlns:a="http://schemas.openxmlformats.org/drawingml/2006/main" noGrp="1"/>
          </p:cNvSpPr>
          <p:nvPr/>
        </p:nvSpPr>
        <p:spPr>
          <a:xfrm xmlns:a="http://schemas.openxmlformats.org/drawingml/2006/main">
            <a:off x="838200" y="4877693"/>
            <a:ext cx="3537793"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Unnecessary billable verifications can</a:t>
            </a:r>
          </a:p>
        </p:txBody>
      </p:sp>
      <p:sp>
        <p:nvSpPr>
          <p:cNvPr id="12" name="text-11">
            <a:extLst xmlns:a="http://schemas.openxmlformats.org/drawingml/2006/main">
              <a:ext uri="{FF2B5EF4-FFF2-40B4-BE49-F238E27FC236}">
                <a16:creationId xmlns:a16="http://schemas.microsoft.com/office/drawing/2014/main" id="{03FC325D-BD48-47B8-8674-5CB792DA103A}"/>
              </a:ext>
            </a:extLst>
          </p:cNvPr>
          <p:cNvSpPr>
            <a:spLocks xmlns:a="http://schemas.openxmlformats.org/drawingml/2006/main" noGrp="1"/>
          </p:cNvSpPr>
          <p:nvPr/>
        </p:nvSpPr>
        <p:spPr>
          <a:xfrm xmlns:a="http://schemas.openxmlformats.org/drawingml/2006/main">
            <a:off x="838200" y="5183535"/>
            <a:ext cx="2977307"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consume the operating budget.</a:t>
            </a:r>
          </a:p>
        </p:txBody>
      </p:sp>
      <p:sp>
        <p:nvSpPr>
          <p:cNvPr id="13" name="text-12">
            <a:extLst xmlns:a="http://schemas.openxmlformats.org/drawingml/2006/main">
              <a:ext uri="{FF2B5EF4-FFF2-40B4-BE49-F238E27FC236}">
                <a16:creationId xmlns:a16="http://schemas.microsoft.com/office/drawing/2014/main" id="{CA17CBBB-AB21-4AFA-A95E-119D33137998}"/>
              </a:ext>
            </a:extLst>
          </p:cNvPr>
          <p:cNvSpPr>
            <a:spLocks xmlns:a="http://schemas.openxmlformats.org/drawingml/2006/main" noGrp="1"/>
          </p:cNvSpPr>
          <p:nvPr/>
        </p:nvSpPr>
        <p:spPr>
          <a:xfrm xmlns:a="http://schemas.openxmlformats.org/drawingml/2006/main">
            <a:off x="4987826" y="4344293"/>
            <a:ext cx="1400621"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User effort</a:t>
            </a:r>
          </a:p>
        </p:txBody>
      </p:sp>
      <p:sp>
        <p:nvSpPr>
          <p:cNvPr id="14" name="text-13">
            <a:extLst xmlns:a="http://schemas.openxmlformats.org/drawingml/2006/main">
              <a:ext uri="{FF2B5EF4-FFF2-40B4-BE49-F238E27FC236}">
                <a16:creationId xmlns:a16="http://schemas.microsoft.com/office/drawing/2014/main" id="{8625AA7F-510B-41F7-8CE9-407FFD20FDA6}"/>
              </a:ext>
            </a:extLst>
          </p:cNvPr>
          <p:cNvSpPr>
            <a:spLocks xmlns:a="http://schemas.openxmlformats.org/drawingml/2006/main" noGrp="1"/>
          </p:cNvSpPr>
          <p:nvPr/>
        </p:nvSpPr>
        <p:spPr>
          <a:xfrm xmlns:a="http://schemas.openxmlformats.org/drawingml/2006/main">
            <a:off x="4987826" y="4877693"/>
            <a:ext cx="372561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Users upload documents and complete</a:t>
            </a:r>
          </a:p>
        </p:txBody>
      </p:sp>
      <p:sp>
        <p:nvSpPr>
          <p:cNvPr id="15" name="text-14">
            <a:extLst xmlns:a="http://schemas.openxmlformats.org/drawingml/2006/main">
              <a:ext uri="{FF2B5EF4-FFF2-40B4-BE49-F238E27FC236}">
                <a16:creationId xmlns:a16="http://schemas.microsoft.com/office/drawing/2014/main" id="{9972A7F0-C302-4716-AD62-DAEB49F3ECBD}"/>
              </a:ext>
            </a:extLst>
          </p:cNvPr>
          <p:cNvSpPr>
            <a:spLocks xmlns:a="http://schemas.openxmlformats.org/drawingml/2006/main" noGrp="1"/>
          </p:cNvSpPr>
          <p:nvPr/>
        </p:nvSpPr>
        <p:spPr>
          <a:xfrm xmlns:a="http://schemas.openxmlformats.org/drawingml/2006/main">
            <a:off x="4987826" y="5183535"/>
            <a:ext cx="297120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the steps, only to learn they are</a:t>
            </a:r>
          </a:p>
        </p:txBody>
      </p:sp>
      <p:sp>
        <p:nvSpPr>
          <p:cNvPr id="16" name="text-15">
            <a:extLst xmlns:a="http://schemas.openxmlformats.org/drawingml/2006/main">
              <a:ext uri="{FF2B5EF4-FFF2-40B4-BE49-F238E27FC236}">
                <a16:creationId xmlns:a16="http://schemas.microsoft.com/office/drawing/2014/main" id="{FF7D4993-4EDF-4DBC-9AEF-75376E29BA0E}"/>
              </a:ext>
            </a:extLst>
          </p:cNvPr>
          <p:cNvSpPr>
            <a:spLocks xmlns:a="http://schemas.openxmlformats.org/drawingml/2006/main" noGrp="1"/>
          </p:cNvSpPr>
          <p:nvPr/>
        </p:nvSpPr>
        <p:spPr>
          <a:xfrm xmlns:a="http://schemas.openxmlformats.org/drawingml/2006/main">
            <a:off x="4987826" y="5489377"/>
            <a:ext cx="937468"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ineligible.</a:t>
            </a:r>
          </a:p>
        </p:txBody>
      </p:sp>
      <p:sp>
        <p:nvSpPr>
          <p:cNvPr id="17" name="text-16">
            <a:extLst xmlns:a="http://schemas.openxmlformats.org/drawingml/2006/main">
              <a:ext uri="{FF2B5EF4-FFF2-40B4-BE49-F238E27FC236}">
                <a16:creationId xmlns:a16="http://schemas.microsoft.com/office/drawing/2014/main" id="{41F0E972-D753-4D67-A90A-843647C4DF0C}"/>
              </a:ext>
            </a:extLst>
          </p:cNvPr>
          <p:cNvSpPr>
            <a:spLocks xmlns:a="http://schemas.openxmlformats.org/drawingml/2006/main" noGrp="1"/>
          </p:cNvSpPr>
          <p:nvPr/>
        </p:nvSpPr>
        <p:spPr>
          <a:xfrm xmlns:a="http://schemas.openxmlformats.org/drawingml/2006/main">
            <a:off x="9137600" y="4344293"/>
            <a:ext cx="2359521"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Unnecessary data</a:t>
            </a:r>
          </a:p>
        </p:txBody>
      </p:sp>
      <p:sp>
        <p:nvSpPr>
          <p:cNvPr id="18" name="text-17">
            <a:extLst xmlns:a="http://schemas.openxmlformats.org/drawingml/2006/main">
              <a:ext uri="{FF2B5EF4-FFF2-40B4-BE49-F238E27FC236}">
                <a16:creationId xmlns:a16="http://schemas.microsoft.com/office/drawing/2014/main" id="{47EF3E40-3450-4D57-8836-0A419EA5B2A3}"/>
              </a:ext>
            </a:extLst>
          </p:cNvPr>
          <p:cNvSpPr>
            <a:spLocks xmlns:a="http://schemas.openxmlformats.org/drawingml/2006/main" noGrp="1"/>
          </p:cNvSpPr>
          <p:nvPr/>
        </p:nvSpPr>
        <p:spPr>
          <a:xfrm xmlns:a="http://schemas.openxmlformats.org/drawingml/2006/main">
            <a:off x="9137600" y="4877693"/>
            <a:ext cx="2937421"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Excess document data may be</a:t>
            </a:r>
          </a:p>
        </p:txBody>
      </p:sp>
      <p:sp>
        <p:nvSpPr>
          <p:cNvPr id="19" name="text-18">
            <a:extLst xmlns:a="http://schemas.openxmlformats.org/drawingml/2006/main">
              <a:ext uri="{FF2B5EF4-FFF2-40B4-BE49-F238E27FC236}">
                <a16:creationId xmlns:a16="http://schemas.microsoft.com/office/drawing/2014/main" id="{4D383DFC-6A8B-4609-8802-0D2EB839B289}"/>
              </a:ext>
            </a:extLst>
          </p:cNvPr>
          <p:cNvSpPr>
            <a:spLocks xmlns:a="http://schemas.openxmlformats.org/drawingml/2006/main" noGrp="1"/>
          </p:cNvSpPr>
          <p:nvPr/>
        </p:nvSpPr>
        <p:spPr>
          <a:xfrm xmlns:a="http://schemas.openxmlformats.org/drawingml/2006/main">
            <a:off x="9137600" y="5183535"/>
            <a:ext cx="3349972"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collected even from applicants who</a:t>
            </a:r>
          </a:p>
        </p:txBody>
      </p:sp>
      <p:sp>
        <p:nvSpPr>
          <p:cNvPr id="20" name="text-19">
            <a:extLst xmlns:a="http://schemas.openxmlformats.org/drawingml/2006/main">
              <a:ext uri="{FF2B5EF4-FFF2-40B4-BE49-F238E27FC236}">
                <a16:creationId xmlns:a16="http://schemas.microsoft.com/office/drawing/2014/main" id="{F3123A68-0AD4-48D7-9897-6346BC8F4677}"/>
              </a:ext>
            </a:extLst>
          </p:cNvPr>
          <p:cNvSpPr>
            <a:spLocks xmlns:a="http://schemas.openxmlformats.org/drawingml/2006/main" noGrp="1"/>
          </p:cNvSpPr>
          <p:nvPr/>
        </p:nvSpPr>
        <p:spPr>
          <a:xfrm xmlns:a="http://schemas.openxmlformats.org/drawingml/2006/main">
            <a:off x="9137600" y="5489377"/>
            <a:ext cx="248111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never become customers.</a:t>
            </a:r>
          </a:p>
        </p:txBody>
      </p:sp>
      <p:sp>
        <p:nvSpPr>
          <p:cNvPr id="21" name="text-20">
            <a:extLst xmlns:a="http://schemas.openxmlformats.org/drawingml/2006/main">
              <a:ext uri="{FF2B5EF4-FFF2-40B4-BE49-F238E27FC236}">
                <a16:creationId xmlns:a16="http://schemas.microsoft.com/office/drawing/2014/main" id="{DD1F9CF7-A74E-4692-93F5-6240E5DA4105}"/>
              </a:ext>
            </a:extLst>
          </p:cNvPr>
          <p:cNvSpPr>
            <a:spLocks xmlns:a="http://schemas.openxmlformats.org/drawingml/2006/main" noGrp="1"/>
          </p:cNvSpPr>
          <p:nvPr/>
        </p:nvSpPr>
        <p:spPr>
          <a:xfrm xmlns:a="http://schemas.openxmlformats.org/drawingml/2006/main">
            <a:off x="838200" y="6842820"/>
            <a:ext cx="6471791"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Savings are a hypothesis. We do not assume every failed check is billed or every institution stores documents.</a:t>
            </a:r>
          </a:p>
        </p:txBody>
      </p:sp>
      <p:sp>
        <p:nvSpPr>
          <p:cNvPr id="22" name="text-21">
            <a:extLst xmlns:a="http://schemas.openxmlformats.org/drawingml/2006/main">
              <a:ext uri="{FF2B5EF4-FFF2-40B4-BE49-F238E27FC236}">
                <a16:creationId xmlns:a16="http://schemas.microsoft.com/office/drawing/2014/main" id="{1B880A71-FC54-48CC-9AC0-D1FE290D0F13}"/>
              </a:ext>
            </a:extLst>
          </p:cNvPr>
          <p:cNvSpPr>
            <a:spLocks xmlns:a="http://schemas.openxmlformats.org/drawingml/2006/main" noGrp="1"/>
          </p:cNvSpPr>
          <p:nvPr/>
        </p:nvSpPr>
        <p:spPr>
          <a:xfrm xmlns:a="http://schemas.openxmlformats.org/drawingml/2006/main">
            <a:off x="838200" y="7296150"/>
            <a:ext cx="93359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STELLAR / SCALE</a:t>
            </a:r>
          </a:p>
        </p:txBody>
      </p:sp>
      <p:sp>
        <p:nvSpPr>
          <p:cNvPr id="23" name="text-22">
            <a:extLst xmlns:a="http://schemas.openxmlformats.org/drawingml/2006/main">
              <a:ext uri="{FF2B5EF4-FFF2-40B4-BE49-F238E27FC236}">
                <a16:creationId xmlns:a16="http://schemas.microsoft.com/office/drawing/2014/main" id="{80C18CD3-1C62-4CAB-8E2A-8568B5462EC7}"/>
              </a:ext>
            </a:extLst>
          </p:cNvPr>
          <p:cNvSpPr>
            <a:spLocks xmlns:a="http://schemas.openxmlformats.org/drawingml/2006/main" noGrp="1"/>
          </p:cNvSpPr>
          <p:nvPr/>
        </p:nvSpPr>
        <p:spPr>
          <a:xfrm xmlns:a="http://schemas.openxmlformats.org/drawingml/2006/main">
            <a:off x="1819424" y="7296150"/>
            <a:ext cx="590848"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Sources ↗</a:t>
            </a:r>
          </a:p>
        </p:txBody>
      </p:sp>
      <p:sp>
        <p:nvSpPr>
          <p:cNvPr id="24" name="text-23">
            <a:extLst xmlns:a="http://schemas.openxmlformats.org/drawingml/2006/main">
              <a:ext uri="{FF2B5EF4-FFF2-40B4-BE49-F238E27FC236}">
                <a16:creationId xmlns:a16="http://schemas.microsoft.com/office/drawing/2014/main" id="{135F4611-2988-4810-B2E9-D71311B6E831}"/>
              </a:ext>
            </a:extLst>
          </p:cNvPr>
          <p:cNvSpPr>
            <a:spLocks xmlns:a="http://schemas.openxmlformats.org/drawingml/2006/main" noGrp="1"/>
          </p:cNvSpPr>
          <p:nvPr/>
        </p:nvSpPr>
        <p:spPr>
          <a:xfrm xmlns:a="http://schemas.openxmlformats.org/drawingml/2006/main">
            <a:off x="12410926" y="7291388"/>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03 / 18</a:t>
            </a:r>
          </a:p>
        </p:txBody>
      </p:sp>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d90cdbab24274f49"/>
          <a:stretch xmlns:a="http://schemas.openxmlformats.org/drawingml/2006/main"/>
        </p:blipFill>
        <p:spPr>
          <a:xfrm xmlns:a="http://schemas.openxmlformats.org/drawingml/2006/main">
            <a:off x="842840" y="3791843"/>
            <a:ext cx="352669" cy="361950"/>
          </a:xfrm>
          <a:prstGeom xmlns:a="http://schemas.openxmlformats.org/drawingml/2006/main" prst="rect">
            <a:avLst/>
          </a:prstGeom>
        </p:spPr>
      </p:pic>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cea3e4fa1466491d"/>
          <a:stretch xmlns:a="http://schemas.openxmlformats.org/drawingml/2006/main"/>
        </p:blipFill>
        <p:spPr>
          <a:xfrm xmlns:a="http://schemas.openxmlformats.org/drawingml/2006/main">
            <a:off x="4987826" y="3791843"/>
            <a:ext cx="361950" cy="361950"/>
          </a:xfrm>
          <a:prstGeom xmlns:a="http://schemas.openxmlformats.org/drawingml/2006/main" prst="rect">
            <a:avLst/>
          </a:prstGeom>
        </p:spPr>
      </p:pic>
      <p:pic>
        <p:nvPicPr>
          <p:cNvPr id="54" name=""/>
          <p:cNvPicPr>
            <a:picLocks xmlns:a="http://schemas.openxmlformats.org/drawingml/2006/main" noChangeAspect="1"/>
          </p:cNvPicPr>
          <p:nvPr/>
        </p:nvPicPr>
        <p:blipFill>
          <a:blip xmlns:r="http://schemas.openxmlformats.org/officeDocument/2006/relationships" xmlns:a="http://schemas.openxmlformats.org/drawingml/2006/main" r:embed="R426d934a45e3414b"/>
          <a:stretch xmlns:a="http://schemas.openxmlformats.org/drawingml/2006/main"/>
        </p:blipFill>
        <p:spPr>
          <a:xfrm xmlns:a="http://schemas.openxmlformats.org/drawingml/2006/main">
            <a:off x="9137600" y="3791843"/>
            <a:ext cx="361950" cy="361950"/>
          </a:xfrm>
          <a:prstGeom xmlns:a="http://schemas.openxmlformats.org/drawingml/2006/main" prst="rect">
            <a:avLst/>
          </a:prstGeom>
        </p:spPr>
      </p:pic>
    </p:spTree>
    <p:extLst>
      <p:ext uri="{BB962C8B-B14F-4D97-AF65-F5344CB8AC3E}">
        <p14:creationId xmlns:p14="http://schemas.microsoft.com/office/powerpoint/2010/main" val="1070016368"/>
      </p:ext>
    </p:extLst>
  </p:cSld>
</p:sld>
</file>

<file path=ppt/slides/slide4.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E55EC0D1-E195-4E7A-851E-7C9D9AF89D75}"/>
              </a:ext>
            </a:extLst>
          </p:cNvPr>
          <p:cNvSpPr>
            <a:spLocks xmlns:a="http://schemas.openxmlformats.org/drawingml/2006/main" noGrp="1"/>
          </p:cNvSpPr>
          <p:nvPr/>
        </p:nvSpPr>
        <p:spPr>
          <a:xfrm xmlns:a="http://schemas.openxmlformats.org/drawingml/2006/main">
            <a:off x="838200" y="3053655"/>
            <a:ext cx="2745581" cy="95"/>
          </a:xfrm>
          <a:custGeom xmlns:a="http://schemas.openxmlformats.org/drawingml/2006/main">
            <a:pathLst>
              <a:path w="2745581" h="95">
                <a:moveTo>
                  <a:pt x="0" y="0"/>
                </a:moveTo>
                <a:lnTo>
                  <a:pt x="2745581"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7401F530-3B6E-4AB4-8AB3-4A05DFF1BDD7}"/>
              </a:ext>
            </a:extLst>
          </p:cNvPr>
          <p:cNvSpPr>
            <a:spLocks xmlns:a="http://schemas.openxmlformats.org/drawingml/2006/main" noGrp="1"/>
          </p:cNvSpPr>
          <p:nvPr/>
        </p:nvSpPr>
        <p:spPr>
          <a:xfrm xmlns:a="http://schemas.openxmlformats.org/drawingml/2006/main">
            <a:off x="3936206" y="3053655"/>
            <a:ext cx="2745581" cy="95"/>
          </a:xfrm>
          <a:custGeom xmlns:a="http://schemas.openxmlformats.org/drawingml/2006/main">
            <a:pathLst>
              <a:path w="2745581" h="95">
                <a:moveTo>
                  <a:pt x="0" y="0"/>
                </a:moveTo>
                <a:lnTo>
                  <a:pt x="2745581"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6CD5F57F-C307-463A-93D2-BDA47523661D}"/>
              </a:ext>
            </a:extLst>
          </p:cNvPr>
          <p:cNvSpPr>
            <a:spLocks xmlns:a="http://schemas.openxmlformats.org/drawingml/2006/main" noGrp="1"/>
          </p:cNvSpPr>
          <p:nvPr/>
        </p:nvSpPr>
        <p:spPr>
          <a:xfrm xmlns:a="http://schemas.openxmlformats.org/drawingml/2006/main">
            <a:off x="7034213" y="3053655"/>
            <a:ext cx="2745581" cy="95"/>
          </a:xfrm>
          <a:custGeom xmlns:a="http://schemas.openxmlformats.org/drawingml/2006/main">
            <a:pathLst>
              <a:path w="2745581" h="95">
                <a:moveTo>
                  <a:pt x="0" y="0"/>
                </a:moveTo>
                <a:lnTo>
                  <a:pt x="2745581" y="0"/>
                </a:lnTo>
              </a:path>
            </a:pathLst>
          </a:custGeom>
          <a:noFill xmlns:a="http://schemas.openxmlformats.org/drawingml/2006/main"/>
          <a:ln xmlns:a="http://schemas.openxmlformats.org/drawingml/2006/main" w="9525">
            <a:solidFill>
              <a:srgbClr val="4A4233"/>
            </a:solidFill>
          </a:ln>
        </p:spPr>
      </p:sp>
      <p:sp>
        <p:nvSpPr>
          <p:cNvPr id="4" name="">
            <a:extLst xmlns:a="http://schemas.openxmlformats.org/drawingml/2006/main">
              <a:ext uri="{FF2B5EF4-FFF2-40B4-BE49-F238E27FC236}">
                <a16:creationId xmlns:a16="http://schemas.microsoft.com/office/drawing/2014/main" id="{C9D36CA7-DFED-4CB8-AB93-159A4C7468A3}"/>
              </a:ext>
            </a:extLst>
          </p:cNvPr>
          <p:cNvSpPr>
            <a:spLocks xmlns:a="http://schemas.openxmlformats.org/drawingml/2006/main" noGrp="1"/>
          </p:cNvSpPr>
          <p:nvPr/>
        </p:nvSpPr>
        <p:spPr>
          <a:xfrm xmlns:a="http://schemas.openxmlformats.org/drawingml/2006/main">
            <a:off x="10132219" y="3053655"/>
            <a:ext cx="2745581" cy="95"/>
          </a:xfrm>
          <a:custGeom xmlns:a="http://schemas.openxmlformats.org/drawingml/2006/main">
            <a:pathLst>
              <a:path w="2745581" h="95">
                <a:moveTo>
                  <a:pt x="0" y="0"/>
                </a:moveTo>
                <a:lnTo>
                  <a:pt x="2745581" y="0"/>
                </a:lnTo>
              </a:path>
            </a:pathLst>
          </a:custGeom>
          <a:noFill xmlns:a="http://schemas.openxmlformats.org/drawingml/2006/main"/>
          <a:ln xmlns:a="http://schemas.openxmlformats.org/drawingml/2006/main" w="9525">
            <a:solidFill>
              <a:srgbClr val="4A4233"/>
            </a:solidFill>
          </a:ln>
        </p:spPr>
      </p:sp>
      <p:sp>
        <p:nvSpPr>
          <p:cNvPr id="5" name="">
            <a:extLst xmlns:a="http://schemas.openxmlformats.org/drawingml/2006/main">
              <a:ext uri="{FF2B5EF4-FFF2-40B4-BE49-F238E27FC236}">
                <a16:creationId xmlns:a16="http://schemas.microsoft.com/office/drawing/2014/main" id="{D6496A3A-17EE-4E0B-BE97-BB5F27A49FED}"/>
              </a:ext>
            </a:extLst>
          </p:cNvPr>
          <p:cNvSpPr>
            <a:spLocks xmlns:a="http://schemas.openxmlformats.org/drawingml/2006/main" noGrp="1"/>
          </p:cNvSpPr>
          <p:nvPr/>
        </p:nvSpPr>
        <p:spPr>
          <a:xfrm xmlns:a="http://schemas.openxmlformats.org/drawingml/2006/main">
            <a:off x="838200" y="5757565"/>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4A4233"/>
            </a:solidFill>
          </a:ln>
        </p:spPr>
      </p:sp>
      <p:sp>
        <p:nvSpPr>
          <p:cNvPr id="6" name="text-5">
            <a:extLst xmlns:a="http://schemas.openxmlformats.org/drawingml/2006/main">
              <a:ext uri="{FF2B5EF4-FFF2-40B4-BE49-F238E27FC236}">
                <a16:creationId xmlns:a16="http://schemas.microsoft.com/office/drawing/2014/main" id="{01A6A5FD-F5BD-4E33-9009-518D39D0B189}"/>
              </a:ext>
            </a:extLst>
          </p:cNvPr>
          <p:cNvSpPr>
            <a:spLocks xmlns:a="http://schemas.openxmlformats.org/drawingml/2006/main" noGrp="1"/>
          </p:cNvSpPr>
          <p:nvPr/>
        </p:nvSpPr>
        <p:spPr>
          <a:xfrm xmlns:a="http://schemas.openxmlformats.org/drawingml/2006/main">
            <a:off x="838200" y="454372"/>
            <a:ext cx="5048845"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1" i="0">
                <a:solidFill>
                  <a:srgbClr val="F8E6B3"/>
                </a:solidFill>
                <a:latin typeface="Georgia"/>
                <a:ea typeface="Georgia"/>
                <a:cs typeface="Georgia"/>
              </a:defRPr>
            </a:pPr>
            <a:r>
              <a:rPr sz="3900" b="1" i="0">
                <a:solidFill>
                  <a:srgbClr val="F8E6B3"/>
                </a:solidFill>
                <a:latin typeface="Georgia"/>
                <a:ea typeface="Georgia"/>
                <a:cs typeface="Georgia"/>
              </a:rPr>
              <a:t>Technical Workflow</a:t>
            </a:r>
          </a:p>
        </p:txBody>
      </p:sp>
      <p:sp>
        <p:nvSpPr>
          <p:cNvPr id="7" name="text-6">
            <a:extLst xmlns:a="http://schemas.openxmlformats.org/drawingml/2006/main">
              <a:ext uri="{FF2B5EF4-FFF2-40B4-BE49-F238E27FC236}">
                <a16:creationId xmlns:a16="http://schemas.microsoft.com/office/drawing/2014/main" id="{A5611C3E-A17A-48A1-A7AE-9485432084B7}"/>
              </a:ext>
            </a:extLst>
          </p:cNvPr>
          <p:cNvSpPr>
            <a:spLocks xmlns:a="http://schemas.openxmlformats.org/drawingml/2006/main" noGrp="1"/>
          </p:cNvSpPr>
          <p:nvPr/>
        </p:nvSpPr>
        <p:spPr>
          <a:xfrm xmlns:a="http://schemas.openxmlformats.org/drawingml/2006/main">
            <a:off x="12212389" y="542925"/>
            <a:ext cx="43681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1" i="0">
                <a:solidFill>
                  <a:srgbClr val="F8E6B3"/>
                </a:solidFill>
                <a:latin typeface="Helvetica Neue"/>
                <a:ea typeface="Helvetica Neue"/>
                <a:cs typeface="Helvetica Neue"/>
              </a:defRPr>
            </a:pPr>
            <a:r>
              <a:rPr sz="1425" b="1" i="0">
                <a:solidFill>
                  <a:srgbClr val="F8E6B3"/>
                </a:solidFill>
                <a:latin typeface="Helvetica Neue"/>
                <a:ea typeface="Helvetica Neue"/>
                <a:cs typeface="Helvetica Neue"/>
                <a:hlinkClick xmlns:r="http://schemas.openxmlformats.org/officeDocument/2006/relationships" r:id="Rc31823fbfe994cd7"/>
              </a:rPr>
              <a:t>trion</a:t>
            </a:r>
          </a:p>
        </p:txBody>
      </p:sp>
      <p:sp>
        <p:nvSpPr>
          <p:cNvPr id="8" name="text-7">
            <a:extLst xmlns:a="http://schemas.openxmlformats.org/drawingml/2006/main">
              <a:ext uri="{FF2B5EF4-FFF2-40B4-BE49-F238E27FC236}">
                <a16:creationId xmlns:a16="http://schemas.microsoft.com/office/drawing/2014/main" id="{C454468A-6E9D-48A4-B565-47C1EFFA3C4B}"/>
              </a:ext>
            </a:extLst>
          </p:cNvPr>
          <p:cNvSpPr>
            <a:spLocks xmlns:a="http://schemas.openxmlformats.org/drawingml/2006/main" noGrp="1"/>
          </p:cNvSpPr>
          <p:nvPr/>
        </p:nvSpPr>
        <p:spPr>
          <a:xfrm xmlns:a="http://schemas.openxmlformats.org/drawingml/2006/main">
            <a:off x="12573000" y="552450"/>
            <a:ext cx="381000"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F8E6B3"/>
                </a:solidFill>
                <a:latin typeface="Helvetica Neue"/>
                <a:ea typeface="Helvetica Neue"/>
                <a:cs typeface="Helvetica Neue"/>
              </a:defRPr>
            </a:pPr>
            <a:r>
              <a:rPr sz="1425" b="0" i="0">
                <a:solidFill>
                  <a:srgbClr val="F8E6B3"/>
                </a:solidFill>
                <a:latin typeface="Helvetica Neue"/>
                <a:ea typeface="Helvetica Neue"/>
                <a:cs typeface="Helvetica Neue"/>
                <a:hlinkClick xmlns:r="http://schemas.openxmlformats.org/officeDocument/2006/relationships" r:id="R7b220582feb142ae"/>
              </a:rPr>
              <a:t>labs</a:t>
            </a:r>
          </a:p>
        </p:txBody>
      </p:sp>
      <p:sp>
        <p:nvSpPr>
          <p:cNvPr id="9" name="text-8">
            <a:extLst xmlns:a="http://schemas.openxmlformats.org/drawingml/2006/main">
              <a:ext uri="{FF2B5EF4-FFF2-40B4-BE49-F238E27FC236}">
                <a16:creationId xmlns:a16="http://schemas.microsoft.com/office/drawing/2014/main" id="{6C9A9E36-ABF8-4A32-979F-D06784A0FFBC}"/>
              </a:ext>
            </a:extLst>
          </p:cNvPr>
          <p:cNvSpPr>
            <a:spLocks xmlns:a="http://schemas.openxmlformats.org/drawingml/2006/main" noGrp="1"/>
          </p:cNvSpPr>
          <p:nvPr/>
        </p:nvSpPr>
        <p:spPr>
          <a:xfrm xmlns:a="http://schemas.openxmlformats.org/drawingml/2006/main">
            <a:off x="838200" y="1495425"/>
            <a:ext cx="6329958"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The app defines the condition.</a:t>
            </a:r>
          </a:p>
        </p:txBody>
      </p:sp>
      <p:sp>
        <p:nvSpPr>
          <p:cNvPr id="10" name="text-9">
            <a:extLst xmlns:a="http://schemas.openxmlformats.org/drawingml/2006/main">
              <a:ext uri="{FF2B5EF4-FFF2-40B4-BE49-F238E27FC236}">
                <a16:creationId xmlns:a16="http://schemas.microsoft.com/office/drawing/2014/main" id="{A83AE4DD-6C9F-47BA-845E-1BF812FAA8CF}"/>
              </a:ext>
            </a:extLst>
          </p:cNvPr>
          <p:cNvSpPr>
            <a:spLocks xmlns:a="http://schemas.openxmlformats.org/drawingml/2006/main" noGrp="1"/>
          </p:cNvSpPr>
          <p:nvPr/>
        </p:nvSpPr>
        <p:spPr>
          <a:xfrm xmlns:a="http://schemas.openxmlformats.org/drawingml/2006/main">
            <a:off x="838200" y="2064990"/>
            <a:ext cx="6568232"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0" i="0">
                <a:solidFill>
                  <a:srgbClr val="F8E6B3"/>
                </a:solidFill>
                <a:latin typeface="Helvetica Neue"/>
                <a:ea typeface="Helvetica Neue"/>
                <a:cs typeface="Helvetica Neue"/>
              </a:defRPr>
            </a:pPr>
            <a:r>
              <a:rPr sz="3900" b="0" i="0">
                <a:solidFill>
                  <a:srgbClr val="F8E6B3"/>
                </a:solidFill>
                <a:latin typeface="Helvetica Neue"/>
                <a:ea typeface="Helvetica Neue"/>
                <a:cs typeface="Helvetica Neue"/>
              </a:rPr>
              <a:t>The phone generates the proof.</a:t>
            </a:r>
          </a:p>
        </p:txBody>
      </p:sp>
      <p:sp>
        <p:nvSpPr>
          <p:cNvPr id="11" name="text-10">
            <a:extLst xmlns:a="http://schemas.openxmlformats.org/drawingml/2006/main">
              <a:ext uri="{FF2B5EF4-FFF2-40B4-BE49-F238E27FC236}">
                <a16:creationId xmlns:a16="http://schemas.microsoft.com/office/drawing/2014/main" id="{C97A0BE9-CBE3-4352-936D-30A4AF223203}"/>
              </a:ext>
            </a:extLst>
          </p:cNvPr>
          <p:cNvSpPr>
            <a:spLocks xmlns:a="http://schemas.openxmlformats.org/drawingml/2006/main" noGrp="1"/>
          </p:cNvSpPr>
          <p:nvPr/>
        </p:nvSpPr>
        <p:spPr>
          <a:xfrm xmlns:a="http://schemas.openxmlformats.org/drawingml/2006/main">
            <a:off x="838200" y="3244155"/>
            <a:ext cx="23053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01</a:t>
            </a:r>
          </a:p>
        </p:txBody>
      </p:sp>
      <p:sp>
        <p:nvSpPr>
          <p:cNvPr id="12" name="text-11">
            <a:extLst xmlns:a="http://schemas.openxmlformats.org/drawingml/2006/main">
              <a:ext uri="{FF2B5EF4-FFF2-40B4-BE49-F238E27FC236}">
                <a16:creationId xmlns:a16="http://schemas.microsoft.com/office/drawing/2014/main" id="{43F88538-1B42-4FC5-98C4-4332E116F6DE}"/>
              </a:ext>
            </a:extLst>
          </p:cNvPr>
          <p:cNvSpPr>
            <a:spLocks xmlns:a="http://schemas.openxmlformats.org/drawingml/2006/main" noGrp="1"/>
          </p:cNvSpPr>
          <p:nvPr/>
        </p:nvSpPr>
        <p:spPr>
          <a:xfrm xmlns:a="http://schemas.openxmlformats.org/drawingml/2006/main">
            <a:off x="838200" y="4078486"/>
            <a:ext cx="844153"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Policy</a:t>
            </a:r>
          </a:p>
        </p:txBody>
      </p:sp>
      <p:sp>
        <p:nvSpPr>
          <p:cNvPr id="13" name="text-12">
            <a:extLst xmlns:a="http://schemas.openxmlformats.org/drawingml/2006/main">
              <a:ext uri="{FF2B5EF4-FFF2-40B4-BE49-F238E27FC236}">
                <a16:creationId xmlns:a16="http://schemas.microsoft.com/office/drawing/2014/main" id="{E8D1FA77-79F8-473B-BFEA-E524A5D25DE6}"/>
              </a:ext>
            </a:extLst>
          </p:cNvPr>
          <p:cNvSpPr>
            <a:spLocks xmlns:a="http://schemas.openxmlformats.org/drawingml/2006/main" noGrp="1"/>
          </p:cNvSpPr>
          <p:nvPr/>
        </p:nvSpPr>
        <p:spPr>
          <a:xfrm xmlns:a="http://schemas.openxmlformats.org/drawingml/2006/main">
            <a:off x="838200" y="4591794"/>
            <a:ext cx="198313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Define the condition,</a:t>
            </a:r>
          </a:p>
        </p:txBody>
      </p:sp>
      <p:sp>
        <p:nvSpPr>
          <p:cNvPr id="14" name="text-13">
            <a:extLst xmlns:a="http://schemas.openxmlformats.org/drawingml/2006/main">
              <a:ext uri="{FF2B5EF4-FFF2-40B4-BE49-F238E27FC236}">
                <a16:creationId xmlns:a16="http://schemas.microsoft.com/office/drawing/2014/main" id="{37752C47-EE86-4129-AC7E-1B07B7703E99}"/>
              </a:ext>
            </a:extLst>
          </p:cNvPr>
          <p:cNvSpPr>
            <a:spLocks xmlns:a="http://schemas.openxmlformats.org/drawingml/2006/main" noGrp="1"/>
          </p:cNvSpPr>
          <p:nvPr/>
        </p:nvSpPr>
        <p:spPr>
          <a:xfrm xmlns:a="http://schemas.openxmlformats.org/drawingml/2006/main">
            <a:off x="838200" y="4885134"/>
            <a:ext cx="2175718"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application scope, and</a:t>
            </a:r>
          </a:p>
        </p:txBody>
      </p:sp>
      <p:sp>
        <p:nvSpPr>
          <p:cNvPr id="15" name="text-14">
            <a:extLst xmlns:a="http://schemas.openxmlformats.org/drawingml/2006/main">
              <a:ext uri="{FF2B5EF4-FFF2-40B4-BE49-F238E27FC236}">
                <a16:creationId xmlns:a16="http://schemas.microsoft.com/office/drawing/2014/main" id="{FDF485B4-B877-4496-B3E4-E5C82EC4E4DF}"/>
              </a:ext>
            </a:extLst>
          </p:cNvPr>
          <p:cNvSpPr>
            <a:spLocks xmlns:a="http://schemas.openxmlformats.org/drawingml/2006/main" noGrp="1"/>
          </p:cNvSpPr>
          <p:nvPr/>
        </p:nvSpPr>
        <p:spPr>
          <a:xfrm xmlns:a="http://schemas.openxmlformats.org/drawingml/2006/main">
            <a:off x="838200" y="5178475"/>
            <a:ext cx="758130"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validity.</a:t>
            </a:r>
          </a:p>
        </p:txBody>
      </p:sp>
      <p:sp>
        <p:nvSpPr>
          <p:cNvPr id="16" name="text-15">
            <a:extLst xmlns:a="http://schemas.openxmlformats.org/drawingml/2006/main">
              <a:ext uri="{FF2B5EF4-FFF2-40B4-BE49-F238E27FC236}">
                <a16:creationId xmlns:a16="http://schemas.microsoft.com/office/drawing/2014/main" id="{EFEBCC73-BCAF-4E5E-9229-781A62E9CD3F}"/>
              </a:ext>
            </a:extLst>
          </p:cNvPr>
          <p:cNvSpPr>
            <a:spLocks xmlns:a="http://schemas.openxmlformats.org/drawingml/2006/main" noGrp="1"/>
          </p:cNvSpPr>
          <p:nvPr/>
        </p:nvSpPr>
        <p:spPr>
          <a:xfrm xmlns:a="http://schemas.openxmlformats.org/drawingml/2006/main">
            <a:off x="3936206" y="3244155"/>
            <a:ext cx="23053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02</a:t>
            </a:r>
          </a:p>
        </p:txBody>
      </p:sp>
      <p:sp>
        <p:nvSpPr>
          <p:cNvPr id="17" name="text-16">
            <a:extLst xmlns:a="http://schemas.openxmlformats.org/drawingml/2006/main">
              <a:ext uri="{FF2B5EF4-FFF2-40B4-BE49-F238E27FC236}">
                <a16:creationId xmlns:a16="http://schemas.microsoft.com/office/drawing/2014/main" id="{79732078-7855-41C4-A739-ACAFB997259D}"/>
              </a:ext>
            </a:extLst>
          </p:cNvPr>
          <p:cNvSpPr>
            <a:spLocks xmlns:a="http://schemas.openxmlformats.org/drawingml/2006/main" noGrp="1"/>
          </p:cNvSpPr>
          <p:nvPr/>
        </p:nvSpPr>
        <p:spPr>
          <a:xfrm xmlns:a="http://schemas.openxmlformats.org/drawingml/2006/main">
            <a:off x="3936206" y="4078486"/>
            <a:ext cx="1575941"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ZKPassport</a:t>
            </a:r>
          </a:p>
        </p:txBody>
      </p:sp>
      <p:sp>
        <p:nvSpPr>
          <p:cNvPr id="18" name="text-17">
            <a:extLst xmlns:a="http://schemas.openxmlformats.org/drawingml/2006/main">
              <a:ext uri="{FF2B5EF4-FFF2-40B4-BE49-F238E27FC236}">
                <a16:creationId xmlns:a16="http://schemas.microsoft.com/office/drawing/2014/main" id="{B03C7F9A-9388-46ED-8E0F-8AA25ABCBBCE}"/>
              </a:ext>
            </a:extLst>
          </p:cNvPr>
          <p:cNvSpPr>
            <a:spLocks xmlns:a="http://schemas.openxmlformats.org/drawingml/2006/main" noGrp="1"/>
          </p:cNvSpPr>
          <p:nvPr/>
        </p:nvSpPr>
        <p:spPr>
          <a:xfrm xmlns:a="http://schemas.openxmlformats.org/drawingml/2006/main">
            <a:off x="3936206" y="4591794"/>
            <a:ext cx="2557909"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The user generates a proof</a:t>
            </a:r>
          </a:p>
        </p:txBody>
      </p:sp>
      <p:sp>
        <p:nvSpPr>
          <p:cNvPr id="19" name="text-18">
            <a:extLst xmlns:a="http://schemas.openxmlformats.org/drawingml/2006/main">
              <a:ext uri="{FF2B5EF4-FFF2-40B4-BE49-F238E27FC236}">
                <a16:creationId xmlns:a16="http://schemas.microsoft.com/office/drawing/2014/main" id="{E653D505-7CB3-47EB-B45A-892B0E5676BB}"/>
              </a:ext>
            </a:extLst>
          </p:cNvPr>
          <p:cNvSpPr>
            <a:spLocks xmlns:a="http://schemas.openxmlformats.org/drawingml/2006/main" noGrp="1"/>
          </p:cNvSpPr>
          <p:nvPr/>
        </p:nvSpPr>
        <p:spPr>
          <a:xfrm xmlns:a="http://schemas.openxmlformats.org/drawingml/2006/main">
            <a:off x="3936206" y="4885134"/>
            <a:ext cx="254823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for a supported document.</a:t>
            </a:r>
          </a:p>
        </p:txBody>
      </p:sp>
      <p:sp>
        <p:nvSpPr>
          <p:cNvPr id="20" name="text-19">
            <a:extLst xmlns:a="http://schemas.openxmlformats.org/drawingml/2006/main">
              <a:ext uri="{FF2B5EF4-FFF2-40B4-BE49-F238E27FC236}">
                <a16:creationId xmlns:a16="http://schemas.microsoft.com/office/drawing/2014/main" id="{DC97E4CC-93B9-42D9-BD88-C9F4809E60C9}"/>
              </a:ext>
            </a:extLst>
          </p:cNvPr>
          <p:cNvSpPr>
            <a:spLocks xmlns:a="http://schemas.openxmlformats.org/drawingml/2006/main" noGrp="1"/>
          </p:cNvSpPr>
          <p:nvPr/>
        </p:nvSpPr>
        <p:spPr>
          <a:xfrm xmlns:a="http://schemas.openxmlformats.org/drawingml/2006/main">
            <a:off x="7034213" y="3244155"/>
            <a:ext cx="23053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03</a:t>
            </a:r>
          </a:p>
        </p:txBody>
      </p:sp>
      <p:sp>
        <p:nvSpPr>
          <p:cNvPr id="21" name="text-20">
            <a:extLst xmlns:a="http://schemas.openxmlformats.org/drawingml/2006/main">
              <a:ext uri="{FF2B5EF4-FFF2-40B4-BE49-F238E27FC236}">
                <a16:creationId xmlns:a16="http://schemas.microsoft.com/office/drawing/2014/main" id="{3646A312-0E7B-4F1C-9C65-CE26BF0975E8}"/>
              </a:ext>
            </a:extLst>
          </p:cNvPr>
          <p:cNvSpPr>
            <a:spLocks xmlns:a="http://schemas.openxmlformats.org/drawingml/2006/main" noGrp="1"/>
          </p:cNvSpPr>
          <p:nvPr/>
        </p:nvSpPr>
        <p:spPr>
          <a:xfrm xmlns:a="http://schemas.openxmlformats.org/drawingml/2006/main">
            <a:off x="7034213" y="4078486"/>
            <a:ext cx="1149995"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Soroban</a:t>
            </a:r>
          </a:p>
        </p:txBody>
      </p:sp>
      <p:sp>
        <p:nvSpPr>
          <p:cNvPr id="22" name="text-21">
            <a:extLst xmlns:a="http://schemas.openxmlformats.org/drawingml/2006/main">
              <a:ext uri="{FF2B5EF4-FFF2-40B4-BE49-F238E27FC236}">
                <a16:creationId xmlns:a16="http://schemas.microsoft.com/office/drawing/2014/main" id="{417A52D7-D8AA-42EC-ACF6-8CF4DE5F6093}"/>
              </a:ext>
            </a:extLst>
          </p:cNvPr>
          <p:cNvSpPr>
            <a:spLocks xmlns:a="http://schemas.openxmlformats.org/drawingml/2006/main" noGrp="1"/>
          </p:cNvSpPr>
          <p:nvPr/>
        </p:nvSpPr>
        <p:spPr>
          <a:xfrm xmlns:a="http://schemas.openxmlformats.org/drawingml/2006/main">
            <a:off x="7034213" y="4591794"/>
            <a:ext cx="2314277"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Check the proof and the</a:t>
            </a:r>
          </a:p>
        </p:txBody>
      </p:sp>
      <p:sp>
        <p:nvSpPr>
          <p:cNvPr id="23" name="text-22">
            <a:extLst xmlns:a="http://schemas.openxmlformats.org/drawingml/2006/main">
              <a:ext uri="{FF2B5EF4-FFF2-40B4-BE49-F238E27FC236}">
                <a16:creationId xmlns:a16="http://schemas.microsoft.com/office/drawing/2014/main" id="{407B4946-9290-4C70-AFD8-B3C72DA50048}"/>
              </a:ext>
            </a:extLst>
          </p:cNvPr>
          <p:cNvSpPr>
            <a:spLocks xmlns:a="http://schemas.openxmlformats.org/drawingml/2006/main" noGrp="1"/>
          </p:cNvSpPr>
          <p:nvPr/>
        </p:nvSpPr>
        <p:spPr>
          <a:xfrm xmlns:a="http://schemas.openxmlformats.org/drawingml/2006/main">
            <a:off x="7034213" y="4885134"/>
            <a:ext cx="1582489"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expected policy.</a:t>
            </a:r>
          </a:p>
        </p:txBody>
      </p:sp>
      <p:sp>
        <p:nvSpPr>
          <p:cNvPr id="24" name="text-23">
            <a:extLst xmlns:a="http://schemas.openxmlformats.org/drawingml/2006/main">
              <a:ext uri="{FF2B5EF4-FFF2-40B4-BE49-F238E27FC236}">
                <a16:creationId xmlns:a16="http://schemas.microsoft.com/office/drawing/2014/main" id="{492E22C4-B0E3-4E53-B7A8-B7175A9BABD6}"/>
              </a:ext>
            </a:extLst>
          </p:cNvPr>
          <p:cNvSpPr>
            <a:spLocks xmlns:a="http://schemas.openxmlformats.org/drawingml/2006/main" noGrp="1"/>
          </p:cNvSpPr>
          <p:nvPr/>
        </p:nvSpPr>
        <p:spPr>
          <a:xfrm xmlns:a="http://schemas.openxmlformats.org/drawingml/2006/main">
            <a:off x="10132219" y="3244155"/>
            <a:ext cx="23053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04</a:t>
            </a:r>
          </a:p>
        </p:txBody>
      </p:sp>
      <p:sp>
        <p:nvSpPr>
          <p:cNvPr id="25" name="text-24">
            <a:extLst xmlns:a="http://schemas.openxmlformats.org/drawingml/2006/main">
              <a:ext uri="{FF2B5EF4-FFF2-40B4-BE49-F238E27FC236}">
                <a16:creationId xmlns:a16="http://schemas.microsoft.com/office/drawing/2014/main" id="{EA774091-C6CA-4E7E-AD0D-01CA1EA71008}"/>
              </a:ext>
            </a:extLst>
          </p:cNvPr>
          <p:cNvSpPr>
            <a:spLocks xmlns:a="http://schemas.openxmlformats.org/drawingml/2006/main" noGrp="1"/>
          </p:cNvSpPr>
          <p:nvPr/>
        </p:nvSpPr>
        <p:spPr>
          <a:xfrm xmlns:a="http://schemas.openxmlformats.org/drawingml/2006/main">
            <a:off x="10132219" y="4078486"/>
            <a:ext cx="1500932" cy="3486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250" b="0" i="0">
                <a:solidFill>
                  <a:srgbClr val="F8E6B3"/>
                </a:solidFill>
                <a:latin typeface="Helvetica Neue"/>
                <a:ea typeface="Helvetica Neue"/>
                <a:cs typeface="Helvetica Neue"/>
              </a:defRPr>
            </a:pPr>
            <a:r>
              <a:rPr sz="2250" b="0" i="0">
                <a:solidFill>
                  <a:srgbClr val="F8E6B3"/>
                </a:solidFill>
                <a:latin typeface="Helvetica Neue"/>
                <a:ea typeface="Helvetica Neue"/>
                <a:cs typeface="Helvetica Neue"/>
              </a:rPr>
              <a:t>Application</a:t>
            </a:r>
          </a:p>
        </p:txBody>
      </p:sp>
      <p:sp>
        <p:nvSpPr>
          <p:cNvPr id="26" name="text-25">
            <a:extLst xmlns:a="http://schemas.openxmlformats.org/drawingml/2006/main">
              <a:ext uri="{FF2B5EF4-FFF2-40B4-BE49-F238E27FC236}">
                <a16:creationId xmlns:a16="http://schemas.microsoft.com/office/drawing/2014/main" id="{58B30E87-A3BF-46C4-8A42-0EA460A95327}"/>
              </a:ext>
            </a:extLst>
          </p:cNvPr>
          <p:cNvSpPr>
            <a:spLocks xmlns:a="http://schemas.openxmlformats.org/drawingml/2006/main" noGrp="1"/>
          </p:cNvSpPr>
          <p:nvPr/>
        </p:nvSpPr>
        <p:spPr>
          <a:xfrm xmlns:a="http://schemas.openxmlformats.org/drawingml/2006/main">
            <a:off x="10132219" y="4591794"/>
            <a:ext cx="251772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Use the result in access or</a:t>
            </a:r>
          </a:p>
        </p:txBody>
      </p:sp>
      <p:sp>
        <p:nvSpPr>
          <p:cNvPr id="27" name="text-26">
            <a:extLst xmlns:a="http://schemas.openxmlformats.org/drawingml/2006/main">
              <a:ext uri="{FF2B5EF4-FFF2-40B4-BE49-F238E27FC236}">
                <a16:creationId xmlns:a16="http://schemas.microsoft.com/office/drawing/2014/main" id="{0764D175-253D-4734-95F3-6C0AB38623A3}"/>
              </a:ext>
            </a:extLst>
          </p:cNvPr>
          <p:cNvSpPr>
            <a:spLocks xmlns:a="http://schemas.openxmlformats.org/drawingml/2006/main" noGrp="1"/>
          </p:cNvSpPr>
          <p:nvPr/>
        </p:nvSpPr>
        <p:spPr>
          <a:xfrm xmlns:a="http://schemas.openxmlformats.org/drawingml/2006/main">
            <a:off x="10132219" y="4885134"/>
            <a:ext cx="1661220"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transaction rules.</a:t>
            </a:r>
          </a:p>
        </p:txBody>
      </p:sp>
      <p:sp>
        <p:nvSpPr>
          <p:cNvPr id="28" name="text-27">
            <a:extLst xmlns:a="http://schemas.openxmlformats.org/drawingml/2006/main">
              <a:ext uri="{FF2B5EF4-FFF2-40B4-BE49-F238E27FC236}">
                <a16:creationId xmlns:a16="http://schemas.microsoft.com/office/drawing/2014/main" id="{F5FE78E3-6B5D-4E4B-9631-EA0FF8D1EA56}"/>
              </a:ext>
            </a:extLst>
          </p:cNvPr>
          <p:cNvSpPr>
            <a:spLocks xmlns:a="http://schemas.openxmlformats.org/drawingml/2006/main" noGrp="1"/>
          </p:cNvSpPr>
          <p:nvPr/>
        </p:nvSpPr>
        <p:spPr>
          <a:xfrm xmlns:a="http://schemas.openxmlformats.org/drawingml/2006/main">
            <a:off x="838200" y="6024265"/>
            <a:ext cx="1925241"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F8E6B3"/>
                </a:solidFill>
                <a:latin typeface="Helvetica Neue"/>
                <a:ea typeface="Helvetica Neue"/>
                <a:cs typeface="Helvetica Neue"/>
              </a:defRPr>
            </a:pPr>
            <a:r>
              <a:rPr sz="1575" b="0" i="0">
                <a:solidFill>
                  <a:srgbClr val="F8E6B3"/>
                </a:solidFill>
                <a:latin typeface="Helvetica Neue"/>
                <a:ea typeface="Helvetica Neue"/>
                <a:cs typeface="Helvetica Neue"/>
              </a:rPr>
              <a:t>Separate questions:</a:t>
            </a:r>
          </a:p>
        </p:txBody>
      </p:sp>
      <p:sp>
        <p:nvSpPr>
          <p:cNvPr id="29" name="text-28">
            <a:extLst xmlns:a="http://schemas.openxmlformats.org/drawingml/2006/main">
              <a:ext uri="{FF2B5EF4-FFF2-40B4-BE49-F238E27FC236}">
                <a16:creationId xmlns:a16="http://schemas.microsoft.com/office/drawing/2014/main" id="{5FEB0C82-D07B-4F76-B0A7-BCEC1D510B5F}"/>
              </a:ext>
            </a:extLst>
          </p:cNvPr>
          <p:cNvSpPr>
            <a:spLocks xmlns:a="http://schemas.openxmlformats.org/drawingml/2006/main" noGrp="1"/>
          </p:cNvSpPr>
          <p:nvPr/>
        </p:nvSpPr>
        <p:spPr>
          <a:xfrm xmlns:a="http://schemas.openxmlformats.org/drawingml/2006/main">
            <a:off x="2687241" y="6024265"/>
            <a:ext cx="818286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C9C0A9"/>
                </a:solidFill>
                <a:latin typeface="Helvetica Neue"/>
                <a:ea typeface="Helvetica Neue"/>
                <a:cs typeface="Helvetica Neue"/>
              </a:defRPr>
            </a:pPr>
            <a:r>
              <a:rPr sz="1575" b="0" i="0">
                <a:solidFill>
                  <a:srgbClr val="C9C0A9"/>
                </a:solidFill>
                <a:latin typeface="Helvetica Neue"/>
                <a:ea typeface="Helvetica Neue"/>
                <a:cs typeface="Helvetica Neue"/>
              </a:rPr>
              <a:t> Is the document condition met? Who controls the wallet? Who authorizes the transaction?</a:t>
            </a:r>
          </a:p>
        </p:txBody>
      </p:sp>
      <p:sp>
        <p:nvSpPr>
          <p:cNvPr id="30" name="text-29">
            <a:extLst xmlns:a="http://schemas.openxmlformats.org/drawingml/2006/main">
              <a:ext uri="{FF2B5EF4-FFF2-40B4-BE49-F238E27FC236}">
                <a16:creationId xmlns:a16="http://schemas.microsoft.com/office/drawing/2014/main" id="{1A71B950-6676-4ECC-B4A3-46DF32B5C669}"/>
              </a:ext>
            </a:extLst>
          </p:cNvPr>
          <p:cNvSpPr>
            <a:spLocks xmlns:a="http://schemas.openxmlformats.org/drawingml/2006/main" noGrp="1"/>
          </p:cNvSpPr>
          <p:nvPr/>
        </p:nvSpPr>
        <p:spPr>
          <a:xfrm xmlns:a="http://schemas.openxmlformats.org/drawingml/2006/main">
            <a:off x="838200" y="6842820"/>
            <a:ext cx="7436941"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In the new SEP example, eligibility is time-limited and account/policy-bound. A proof alone does not authorize token spending.</a:t>
            </a:r>
          </a:p>
        </p:txBody>
      </p:sp>
      <p:sp>
        <p:nvSpPr>
          <p:cNvPr id="31" name="text-30">
            <a:extLst xmlns:a="http://schemas.openxmlformats.org/drawingml/2006/main">
              <a:ext uri="{FF2B5EF4-FFF2-40B4-BE49-F238E27FC236}">
                <a16:creationId xmlns:a16="http://schemas.microsoft.com/office/drawing/2014/main" id="{97B27048-7658-4157-A48D-3FD078270E4B}"/>
              </a:ext>
            </a:extLst>
          </p:cNvPr>
          <p:cNvSpPr>
            <a:spLocks xmlns:a="http://schemas.openxmlformats.org/drawingml/2006/main" noGrp="1"/>
          </p:cNvSpPr>
          <p:nvPr/>
        </p:nvSpPr>
        <p:spPr>
          <a:xfrm xmlns:a="http://schemas.openxmlformats.org/drawingml/2006/main">
            <a:off x="838200" y="7296150"/>
            <a:ext cx="93359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STELLAR / SCALE</a:t>
            </a:r>
          </a:p>
        </p:txBody>
      </p:sp>
      <p:sp>
        <p:nvSpPr>
          <p:cNvPr id="32" name="text-31">
            <a:extLst xmlns:a="http://schemas.openxmlformats.org/drawingml/2006/main">
              <a:ext uri="{FF2B5EF4-FFF2-40B4-BE49-F238E27FC236}">
                <a16:creationId xmlns:a16="http://schemas.microsoft.com/office/drawing/2014/main" id="{B2C842EA-DF3F-4E69-BC51-DD757E26EF86}"/>
              </a:ext>
            </a:extLst>
          </p:cNvPr>
          <p:cNvSpPr>
            <a:spLocks xmlns:a="http://schemas.openxmlformats.org/drawingml/2006/main" noGrp="1"/>
          </p:cNvSpPr>
          <p:nvPr/>
        </p:nvSpPr>
        <p:spPr>
          <a:xfrm xmlns:a="http://schemas.openxmlformats.org/drawingml/2006/main">
            <a:off x="1819424" y="7296150"/>
            <a:ext cx="590848"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Sources ↗</a:t>
            </a:r>
          </a:p>
        </p:txBody>
      </p:sp>
      <p:sp>
        <p:nvSpPr>
          <p:cNvPr id="33" name="text-32">
            <a:extLst xmlns:a="http://schemas.openxmlformats.org/drawingml/2006/main">
              <a:ext uri="{FF2B5EF4-FFF2-40B4-BE49-F238E27FC236}">
                <a16:creationId xmlns:a16="http://schemas.microsoft.com/office/drawing/2014/main" id="{4FA6A978-6EA0-44F7-8158-418E429799A9}"/>
              </a:ext>
            </a:extLst>
          </p:cNvPr>
          <p:cNvSpPr>
            <a:spLocks xmlns:a="http://schemas.openxmlformats.org/drawingml/2006/main" noGrp="1"/>
          </p:cNvSpPr>
          <p:nvPr/>
        </p:nvSpPr>
        <p:spPr>
          <a:xfrm xmlns:a="http://schemas.openxmlformats.org/drawingml/2006/main">
            <a:off x="12410926" y="7291388"/>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04 / 18</a:t>
            </a:r>
          </a:p>
        </p:txBody>
      </p:sp>
      <p:pic>
        <p:nvPicPr>
          <p:cNvPr id="71" name=""/>
          <p:cNvPicPr>
            <a:picLocks xmlns:a="http://schemas.openxmlformats.org/drawingml/2006/main" noChangeAspect="1"/>
          </p:cNvPicPr>
          <p:nvPr/>
        </p:nvPicPr>
        <p:blipFill>
          <a:blip xmlns:r="http://schemas.openxmlformats.org/officeDocument/2006/relationships" xmlns:a="http://schemas.openxmlformats.org/drawingml/2006/main" r:embed="R8a9f6d8e74dd4d2e"/>
          <a:stretch xmlns:a="http://schemas.openxmlformats.org/drawingml/2006/main"/>
        </p:blipFill>
        <p:spPr>
          <a:xfrm xmlns:a="http://schemas.openxmlformats.org/drawingml/2006/main">
            <a:off x="842822" y="3564136"/>
            <a:ext cx="305080" cy="314325"/>
          </a:xfrm>
          <a:prstGeom xmlns:a="http://schemas.openxmlformats.org/drawingml/2006/main" prst="rect">
            <a:avLst/>
          </a:prstGeom>
        </p:spPr>
      </p:pic>
      <p:pic>
        <p:nvPicPr>
          <p:cNvPr id="72" name=""/>
          <p:cNvPicPr>
            <a:picLocks xmlns:a="http://schemas.openxmlformats.org/drawingml/2006/main" noChangeAspect="1"/>
          </p:cNvPicPr>
          <p:nvPr/>
        </p:nvPicPr>
        <p:blipFill>
          <a:blip xmlns:r="http://schemas.openxmlformats.org/officeDocument/2006/relationships" xmlns:a="http://schemas.openxmlformats.org/drawingml/2006/main" r:embed="Rd2942ba033044838"/>
          <a:stretch xmlns:a="http://schemas.openxmlformats.org/drawingml/2006/main"/>
        </p:blipFill>
        <p:spPr>
          <a:xfrm xmlns:a="http://schemas.openxmlformats.org/drawingml/2006/main">
            <a:off x="3936206" y="3564136"/>
            <a:ext cx="314325" cy="314325"/>
          </a:xfrm>
          <a:prstGeom xmlns:a="http://schemas.openxmlformats.org/drawingml/2006/main" prst="rect">
            <a:avLst/>
          </a:prstGeom>
        </p:spPr>
      </p:pic>
      <p:pic>
        <p:nvPicPr>
          <p:cNvPr id="73" name=""/>
          <p:cNvPicPr>
            <a:picLocks xmlns:a="http://schemas.openxmlformats.org/drawingml/2006/main" noChangeAspect="1"/>
          </p:cNvPicPr>
          <p:nvPr/>
        </p:nvPicPr>
        <p:blipFill>
          <a:blip xmlns:r="http://schemas.openxmlformats.org/officeDocument/2006/relationships" xmlns:a="http://schemas.openxmlformats.org/drawingml/2006/main" r:embed="Rc6694217cc254d0b"/>
          <a:stretch xmlns:a="http://schemas.openxmlformats.org/drawingml/2006/main"/>
        </p:blipFill>
        <p:spPr>
          <a:xfrm xmlns:a="http://schemas.openxmlformats.org/drawingml/2006/main">
            <a:off x="7034213" y="3564136"/>
            <a:ext cx="314325" cy="314325"/>
          </a:xfrm>
          <a:prstGeom xmlns:a="http://schemas.openxmlformats.org/drawingml/2006/main" prst="rect">
            <a:avLst/>
          </a:prstGeom>
        </p:spPr>
      </p:pic>
      <p:pic>
        <p:nvPicPr>
          <p:cNvPr id="74" name=""/>
          <p:cNvPicPr>
            <a:picLocks xmlns:a="http://schemas.openxmlformats.org/drawingml/2006/main" noChangeAspect="1"/>
          </p:cNvPicPr>
          <p:nvPr/>
        </p:nvPicPr>
        <p:blipFill>
          <a:blip xmlns:r="http://schemas.openxmlformats.org/officeDocument/2006/relationships" xmlns:a="http://schemas.openxmlformats.org/drawingml/2006/main" r:embed="R6f609c2786e84fda"/>
          <a:stretch xmlns:a="http://schemas.openxmlformats.org/drawingml/2006/main"/>
        </p:blipFill>
        <p:spPr>
          <a:xfrm xmlns:a="http://schemas.openxmlformats.org/drawingml/2006/main">
            <a:off x="10132219" y="3564136"/>
            <a:ext cx="314325" cy="314325"/>
          </a:xfrm>
          <a:prstGeom xmlns:a="http://schemas.openxmlformats.org/drawingml/2006/main" prst="rect">
            <a:avLst/>
          </a:prstGeom>
        </p:spPr>
      </p:pic>
    </p:spTree>
    <p:extLst>
      <p:ext uri="{BB962C8B-B14F-4D97-AF65-F5344CB8AC3E}">
        <p14:creationId xmlns:p14="http://schemas.microsoft.com/office/powerpoint/2010/main" val="48953257"/>
      </p:ext>
    </p:extLst>
  </p:cSld>
</p:sld>
</file>

<file path=ppt/slides/slide5.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D92025D5-7E3B-4FCC-8B29-3C628210E433}"/>
              </a:ext>
            </a:extLst>
          </p:cNvPr>
          <p:cNvSpPr>
            <a:spLocks xmlns:a="http://schemas.openxmlformats.org/drawingml/2006/main" noGrp="1"/>
          </p:cNvSpPr>
          <p:nvPr/>
        </p:nvSpPr>
        <p:spPr>
          <a:xfrm xmlns:a="http://schemas.openxmlformats.org/drawingml/2006/main">
            <a:off x="838200" y="3108871"/>
            <a:ext cx="5543550" cy="95"/>
          </a:xfrm>
          <a:custGeom xmlns:a="http://schemas.openxmlformats.org/drawingml/2006/main">
            <a:pathLst>
              <a:path w="5543550" h="95">
                <a:moveTo>
                  <a:pt x="0" y="0"/>
                </a:moveTo>
                <a:lnTo>
                  <a:pt x="5543550"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12F0C547-2F6A-479D-88E3-BEBF772B7DD2}"/>
              </a:ext>
            </a:extLst>
          </p:cNvPr>
          <p:cNvSpPr>
            <a:spLocks xmlns:a="http://schemas.openxmlformats.org/drawingml/2006/main" noGrp="1"/>
          </p:cNvSpPr>
          <p:nvPr/>
        </p:nvSpPr>
        <p:spPr>
          <a:xfrm xmlns:a="http://schemas.openxmlformats.org/drawingml/2006/main">
            <a:off x="838200" y="3415605"/>
            <a:ext cx="647700" cy="95"/>
          </a:xfrm>
          <a:custGeom xmlns:a="http://schemas.openxmlformats.org/drawingml/2006/main">
            <a:pathLst>
              <a:path w="647700" h="95">
                <a:moveTo>
                  <a:pt x="0" y="0"/>
                </a:moveTo>
                <a:lnTo>
                  <a:pt x="647700"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DBACB77F-21D5-4216-8E07-5C93ED93764F}"/>
              </a:ext>
            </a:extLst>
          </p:cNvPr>
          <p:cNvSpPr>
            <a:spLocks xmlns:a="http://schemas.openxmlformats.org/drawingml/2006/main" noGrp="1"/>
          </p:cNvSpPr>
          <p:nvPr/>
        </p:nvSpPr>
        <p:spPr>
          <a:xfrm xmlns:a="http://schemas.openxmlformats.org/drawingml/2006/main">
            <a:off x="1485900" y="3415605"/>
            <a:ext cx="95" cy="647700"/>
          </a:xfrm>
          <a:custGeom xmlns:a="http://schemas.openxmlformats.org/drawingml/2006/main">
            <a:pathLst>
              <a:path w="95" h="647700">
                <a:moveTo>
                  <a:pt x="0" y="0"/>
                </a:moveTo>
                <a:lnTo>
                  <a:pt x="0" y="647700"/>
                </a:lnTo>
              </a:path>
            </a:pathLst>
          </a:custGeom>
          <a:noFill xmlns:a="http://schemas.openxmlformats.org/drawingml/2006/main"/>
          <a:ln xmlns:a="http://schemas.openxmlformats.org/drawingml/2006/main" w="9525">
            <a:solidFill>
              <a:srgbClr val="4A4233"/>
            </a:solidFill>
          </a:ln>
        </p:spPr>
      </p:sp>
      <p:sp>
        <p:nvSpPr>
          <p:cNvPr id="4" name="">
            <a:extLst xmlns:a="http://schemas.openxmlformats.org/drawingml/2006/main">
              <a:ext uri="{FF2B5EF4-FFF2-40B4-BE49-F238E27FC236}">
                <a16:creationId xmlns:a16="http://schemas.microsoft.com/office/drawing/2014/main" id="{5D6ADCD3-0701-4A18-AC1E-C0E02F9EC729}"/>
              </a:ext>
            </a:extLst>
          </p:cNvPr>
          <p:cNvSpPr>
            <a:spLocks xmlns:a="http://schemas.openxmlformats.org/drawingml/2006/main" noGrp="1"/>
          </p:cNvSpPr>
          <p:nvPr/>
        </p:nvSpPr>
        <p:spPr>
          <a:xfrm xmlns:a="http://schemas.openxmlformats.org/drawingml/2006/main">
            <a:off x="838200" y="4063305"/>
            <a:ext cx="647700" cy="95"/>
          </a:xfrm>
          <a:custGeom xmlns:a="http://schemas.openxmlformats.org/drawingml/2006/main">
            <a:pathLst>
              <a:path w="647700" h="95">
                <a:moveTo>
                  <a:pt x="0" y="0"/>
                </a:moveTo>
                <a:lnTo>
                  <a:pt x="647700" y="0"/>
                </a:lnTo>
              </a:path>
            </a:pathLst>
          </a:custGeom>
          <a:noFill xmlns:a="http://schemas.openxmlformats.org/drawingml/2006/main"/>
          <a:ln xmlns:a="http://schemas.openxmlformats.org/drawingml/2006/main" w="9525">
            <a:solidFill>
              <a:srgbClr val="4A4233"/>
            </a:solidFill>
          </a:ln>
        </p:spPr>
      </p:sp>
      <p:sp>
        <p:nvSpPr>
          <p:cNvPr id="5" name="">
            <a:extLst xmlns:a="http://schemas.openxmlformats.org/drawingml/2006/main">
              <a:ext uri="{FF2B5EF4-FFF2-40B4-BE49-F238E27FC236}">
                <a16:creationId xmlns:a16="http://schemas.microsoft.com/office/drawing/2014/main" id="{BF8CD086-DE80-4FDF-838A-8D4EB1B66759}"/>
              </a:ext>
            </a:extLst>
          </p:cNvPr>
          <p:cNvSpPr>
            <a:spLocks xmlns:a="http://schemas.openxmlformats.org/drawingml/2006/main" noGrp="1"/>
          </p:cNvSpPr>
          <p:nvPr/>
        </p:nvSpPr>
        <p:spPr>
          <a:xfrm xmlns:a="http://schemas.openxmlformats.org/drawingml/2006/main">
            <a:off x="838200" y="3415605"/>
            <a:ext cx="95" cy="647700"/>
          </a:xfrm>
          <a:custGeom xmlns:a="http://schemas.openxmlformats.org/drawingml/2006/main">
            <a:pathLst>
              <a:path w="95" h="647700">
                <a:moveTo>
                  <a:pt x="0" y="0"/>
                </a:moveTo>
                <a:lnTo>
                  <a:pt x="0" y="647700"/>
                </a:lnTo>
              </a:path>
            </a:pathLst>
          </a:custGeom>
          <a:noFill xmlns:a="http://schemas.openxmlformats.org/drawingml/2006/main"/>
          <a:ln xmlns:a="http://schemas.openxmlformats.org/drawingml/2006/main" w="9525">
            <a:solidFill>
              <a:srgbClr val="4A4233"/>
            </a:solidFill>
          </a:ln>
        </p:spPr>
      </p:sp>
      <p:sp>
        <p:nvSpPr>
          <p:cNvPr id="6" name="">
            <a:extLst xmlns:a="http://schemas.openxmlformats.org/drawingml/2006/main">
              <a:ext uri="{FF2B5EF4-FFF2-40B4-BE49-F238E27FC236}">
                <a16:creationId xmlns:a16="http://schemas.microsoft.com/office/drawing/2014/main" id="{4F250A0B-8B18-4A03-AA59-D8BC21578592}"/>
              </a:ext>
            </a:extLst>
          </p:cNvPr>
          <p:cNvSpPr>
            <a:spLocks xmlns:a="http://schemas.openxmlformats.org/drawingml/2006/main" noGrp="1"/>
          </p:cNvSpPr>
          <p:nvPr/>
        </p:nvSpPr>
        <p:spPr>
          <a:xfrm xmlns:a="http://schemas.openxmlformats.org/drawingml/2006/main">
            <a:off x="7334250" y="3108871"/>
            <a:ext cx="5543550" cy="95"/>
          </a:xfrm>
          <a:custGeom xmlns:a="http://schemas.openxmlformats.org/drawingml/2006/main">
            <a:pathLst>
              <a:path w="5543550" h="95">
                <a:moveTo>
                  <a:pt x="0" y="0"/>
                </a:moveTo>
                <a:lnTo>
                  <a:pt x="5543550" y="0"/>
                </a:lnTo>
              </a:path>
            </a:pathLst>
          </a:custGeom>
          <a:noFill xmlns:a="http://schemas.openxmlformats.org/drawingml/2006/main"/>
          <a:ln xmlns:a="http://schemas.openxmlformats.org/drawingml/2006/main" w="9525">
            <a:solidFill>
              <a:srgbClr val="4A4233"/>
            </a:solidFill>
          </a:ln>
        </p:spPr>
      </p:sp>
      <p:sp>
        <p:nvSpPr>
          <p:cNvPr id="7" name="">
            <a:extLst xmlns:a="http://schemas.openxmlformats.org/drawingml/2006/main">
              <a:ext uri="{FF2B5EF4-FFF2-40B4-BE49-F238E27FC236}">
                <a16:creationId xmlns:a16="http://schemas.microsoft.com/office/drawing/2014/main" id="{022C7285-FB30-4490-A240-3CA17ABBD27C}"/>
              </a:ext>
            </a:extLst>
          </p:cNvPr>
          <p:cNvSpPr>
            <a:spLocks xmlns:a="http://schemas.openxmlformats.org/drawingml/2006/main" noGrp="1"/>
          </p:cNvSpPr>
          <p:nvPr/>
        </p:nvSpPr>
        <p:spPr>
          <a:xfrm xmlns:a="http://schemas.openxmlformats.org/drawingml/2006/main">
            <a:off x="7334250" y="3415605"/>
            <a:ext cx="647700" cy="95"/>
          </a:xfrm>
          <a:custGeom xmlns:a="http://schemas.openxmlformats.org/drawingml/2006/main">
            <a:pathLst>
              <a:path w="647700" h="95">
                <a:moveTo>
                  <a:pt x="0" y="0"/>
                </a:moveTo>
                <a:lnTo>
                  <a:pt x="647700" y="0"/>
                </a:lnTo>
              </a:path>
            </a:pathLst>
          </a:custGeom>
          <a:noFill xmlns:a="http://schemas.openxmlformats.org/drawingml/2006/main"/>
          <a:ln xmlns:a="http://schemas.openxmlformats.org/drawingml/2006/main" w="9525">
            <a:solidFill>
              <a:srgbClr val="4A4233"/>
            </a:solidFill>
          </a:ln>
        </p:spPr>
      </p:sp>
      <p:sp>
        <p:nvSpPr>
          <p:cNvPr id="8" name="">
            <a:extLst xmlns:a="http://schemas.openxmlformats.org/drawingml/2006/main">
              <a:ext uri="{FF2B5EF4-FFF2-40B4-BE49-F238E27FC236}">
                <a16:creationId xmlns:a16="http://schemas.microsoft.com/office/drawing/2014/main" id="{6B75063E-7C04-4D55-8307-39C12F53699B}"/>
              </a:ext>
            </a:extLst>
          </p:cNvPr>
          <p:cNvSpPr>
            <a:spLocks xmlns:a="http://schemas.openxmlformats.org/drawingml/2006/main" noGrp="1"/>
          </p:cNvSpPr>
          <p:nvPr/>
        </p:nvSpPr>
        <p:spPr>
          <a:xfrm xmlns:a="http://schemas.openxmlformats.org/drawingml/2006/main">
            <a:off x="7981950" y="3415605"/>
            <a:ext cx="95" cy="647700"/>
          </a:xfrm>
          <a:custGeom xmlns:a="http://schemas.openxmlformats.org/drawingml/2006/main">
            <a:pathLst>
              <a:path w="95" h="647700">
                <a:moveTo>
                  <a:pt x="0" y="0"/>
                </a:moveTo>
                <a:lnTo>
                  <a:pt x="0" y="647700"/>
                </a:lnTo>
              </a:path>
            </a:pathLst>
          </a:custGeom>
          <a:noFill xmlns:a="http://schemas.openxmlformats.org/drawingml/2006/main"/>
          <a:ln xmlns:a="http://schemas.openxmlformats.org/drawingml/2006/main" w="9525">
            <a:solidFill>
              <a:srgbClr val="4A4233"/>
            </a:solidFill>
          </a:ln>
        </p:spPr>
      </p:sp>
      <p:sp>
        <p:nvSpPr>
          <p:cNvPr id="9" name="">
            <a:extLst xmlns:a="http://schemas.openxmlformats.org/drawingml/2006/main">
              <a:ext uri="{FF2B5EF4-FFF2-40B4-BE49-F238E27FC236}">
                <a16:creationId xmlns:a16="http://schemas.microsoft.com/office/drawing/2014/main" id="{3762CB74-F900-406E-AA51-37412972E670}"/>
              </a:ext>
            </a:extLst>
          </p:cNvPr>
          <p:cNvSpPr>
            <a:spLocks xmlns:a="http://schemas.openxmlformats.org/drawingml/2006/main" noGrp="1"/>
          </p:cNvSpPr>
          <p:nvPr/>
        </p:nvSpPr>
        <p:spPr>
          <a:xfrm xmlns:a="http://schemas.openxmlformats.org/drawingml/2006/main">
            <a:off x="7334250" y="4063305"/>
            <a:ext cx="647700" cy="95"/>
          </a:xfrm>
          <a:custGeom xmlns:a="http://schemas.openxmlformats.org/drawingml/2006/main">
            <a:pathLst>
              <a:path w="647700" h="95">
                <a:moveTo>
                  <a:pt x="0" y="0"/>
                </a:moveTo>
                <a:lnTo>
                  <a:pt x="647700" y="0"/>
                </a:lnTo>
              </a:path>
            </a:pathLst>
          </a:custGeom>
          <a:noFill xmlns:a="http://schemas.openxmlformats.org/drawingml/2006/main"/>
          <a:ln xmlns:a="http://schemas.openxmlformats.org/drawingml/2006/main" w="9525">
            <a:solidFill>
              <a:srgbClr val="4A4233"/>
            </a:solidFill>
          </a:ln>
        </p:spPr>
      </p:sp>
      <p:sp>
        <p:nvSpPr>
          <p:cNvPr id="10" name="">
            <a:extLst xmlns:a="http://schemas.openxmlformats.org/drawingml/2006/main">
              <a:ext uri="{FF2B5EF4-FFF2-40B4-BE49-F238E27FC236}">
                <a16:creationId xmlns:a16="http://schemas.microsoft.com/office/drawing/2014/main" id="{75FB0342-D494-4835-AE80-169BA1AAC153}"/>
              </a:ext>
            </a:extLst>
          </p:cNvPr>
          <p:cNvSpPr>
            <a:spLocks xmlns:a="http://schemas.openxmlformats.org/drawingml/2006/main" noGrp="1"/>
          </p:cNvSpPr>
          <p:nvPr/>
        </p:nvSpPr>
        <p:spPr>
          <a:xfrm xmlns:a="http://schemas.openxmlformats.org/drawingml/2006/main">
            <a:off x="7334250" y="3415605"/>
            <a:ext cx="95" cy="647700"/>
          </a:xfrm>
          <a:custGeom xmlns:a="http://schemas.openxmlformats.org/drawingml/2006/main">
            <a:pathLst>
              <a:path w="95" h="647700">
                <a:moveTo>
                  <a:pt x="0" y="0"/>
                </a:moveTo>
                <a:lnTo>
                  <a:pt x="0" y="647700"/>
                </a:lnTo>
              </a:path>
            </a:pathLst>
          </a:custGeom>
          <a:noFill xmlns:a="http://schemas.openxmlformats.org/drawingml/2006/main"/>
          <a:ln xmlns:a="http://schemas.openxmlformats.org/drawingml/2006/main" w="9525">
            <a:solidFill>
              <a:srgbClr val="4A4233"/>
            </a:solidFill>
          </a:ln>
        </p:spPr>
      </p:sp>
      <p:sp>
        <p:nvSpPr>
          <p:cNvPr id="11" name="">
            <a:extLst xmlns:a="http://schemas.openxmlformats.org/drawingml/2006/main">
              <a:ext uri="{FF2B5EF4-FFF2-40B4-BE49-F238E27FC236}">
                <a16:creationId xmlns:a16="http://schemas.microsoft.com/office/drawing/2014/main" id="{0C14CB06-8DA3-42FA-91EE-E3D1E6913406}"/>
              </a:ext>
            </a:extLst>
          </p:cNvPr>
          <p:cNvSpPr>
            <a:spLocks xmlns:a="http://schemas.openxmlformats.org/drawingml/2006/main" noGrp="1"/>
          </p:cNvSpPr>
          <p:nvPr/>
        </p:nvSpPr>
        <p:spPr>
          <a:xfrm xmlns:a="http://schemas.openxmlformats.org/drawingml/2006/main">
            <a:off x="838200" y="4427190"/>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4A4233"/>
            </a:solidFill>
          </a:ln>
        </p:spPr>
      </p:sp>
      <p:sp>
        <p:nvSpPr>
          <p:cNvPr id="12" name="">
            <a:extLst xmlns:a="http://schemas.openxmlformats.org/drawingml/2006/main">
              <a:ext uri="{FF2B5EF4-FFF2-40B4-BE49-F238E27FC236}">
                <a16:creationId xmlns:a16="http://schemas.microsoft.com/office/drawing/2014/main" id="{85303355-FD42-445B-9B77-08B6D0ADF6E2}"/>
              </a:ext>
            </a:extLst>
          </p:cNvPr>
          <p:cNvSpPr>
            <a:spLocks xmlns:a="http://schemas.openxmlformats.org/drawingml/2006/main" noGrp="1"/>
          </p:cNvSpPr>
          <p:nvPr/>
        </p:nvSpPr>
        <p:spPr>
          <a:xfrm xmlns:a="http://schemas.openxmlformats.org/drawingml/2006/main">
            <a:off x="838200" y="5757118"/>
            <a:ext cx="1072604" cy="95"/>
          </a:xfrm>
          <a:custGeom xmlns:a="http://schemas.openxmlformats.org/drawingml/2006/main">
            <a:pathLst>
              <a:path w="1072604" h="95">
                <a:moveTo>
                  <a:pt x="0" y="0"/>
                </a:moveTo>
                <a:lnTo>
                  <a:pt x="1072604" y="0"/>
                </a:lnTo>
              </a:path>
            </a:pathLst>
          </a:custGeom>
          <a:noFill xmlns:a="http://schemas.openxmlformats.org/drawingml/2006/main"/>
          <a:ln xmlns:a="http://schemas.openxmlformats.org/drawingml/2006/main" w="9525">
            <a:solidFill>
              <a:srgbClr val="4A4233"/>
            </a:solidFill>
          </a:ln>
        </p:spPr>
      </p:sp>
      <p:sp>
        <p:nvSpPr>
          <p:cNvPr id="13" name="">
            <a:extLst xmlns:a="http://schemas.openxmlformats.org/drawingml/2006/main">
              <a:ext uri="{FF2B5EF4-FFF2-40B4-BE49-F238E27FC236}">
                <a16:creationId xmlns:a16="http://schemas.microsoft.com/office/drawing/2014/main" id="{B5100407-B049-43B0-ACB0-55F042E7EFC4}"/>
              </a:ext>
            </a:extLst>
          </p:cNvPr>
          <p:cNvSpPr>
            <a:spLocks xmlns:a="http://schemas.openxmlformats.org/drawingml/2006/main" noGrp="1"/>
          </p:cNvSpPr>
          <p:nvPr/>
        </p:nvSpPr>
        <p:spPr>
          <a:xfrm xmlns:a="http://schemas.openxmlformats.org/drawingml/2006/main">
            <a:off x="2196554" y="5757118"/>
            <a:ext cx="1603474" cy="95"/>
          </a:xfrm>
          <a:custGeom xmlns:a="http://schemas.openxmlformats.org/drawingml/2006/main">
            <a:pathLst>
              <a:path w="1603474" h="95">
                <a:moveTo>
                  <a:pt x="0" y="0"/>
                </a:moveTo>
                <a:lnTo>
                  <a:pt x="1603474" y="0"/>
                </a:lnTo>
              </a:path>
            </a:pathLst>
          </a:custGeom>
          <a:noFill xmlns:a="http://schemas.openxmlformats.org/drawingml/2006/main"/>
          <a:ln xmlns:a="http://schemas.openxmlformats.org/drawingml/2006/main" w="9525">
            <a:solidFill>
              <a:srgbClr val="4A4233"/>
            </a:solidFill>
          </a:ln>
        </p:spPr>
      </p:sp>
      <p:sp>
        <p:nvSpPr>
          <p:cNvPr id="14" name="text-13">
            <a:extLst xmlns:a="http://schemas.openxmlformats.org/drawingml/2006/main">
              <a:ext uri="{FF2B5EF4-FFF2-40B4-BE49-F238E27FC236}">
                <a16:creationId xmlns:a16="http://schemas.microsoft.com/office/drawing/2014/main" id="{1F19BE3B-E5E0-4C40-A832-5F68113D2724}"/>
              </a:ext>
            </a:extLst>
          </p:cNvPr>
          <p:cNvSpPr>
            <a:spLocks xmlns:a="http://schemas.openxmlformats.org/drawingml/2006/main" noGrp="1"/>
          </p:cNvSpPr>
          <p:nvPr/>
        </p:nvSpPr>
        <p:spPr>
          <a:xfrm xmlns:a="http://schemas.openxmlformats.org/drawingml/2006/main">
            <a:off x="838200" y="454372"/>
            <a:ext cx="2504629" cy="60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00" b="1" i="0">
                <a:solidFill>
                  <a:srgbClr val="F8E6B3"/>
                </a:solidFill>
                <a:latin typeface="Georgia"/>
                <a:ea typeface="Georgia"/>
                <a:cs typeface="Georgia"/>
              </a:defRPr>
            </a:pPr>
            <a:r>
              <a:rPr sz="3900" b="1" i="0">
                <a:solidFill>
                  <a:srgbClr val="F8E6B3"/>
                </a:solidFill>
                <a:latin typeface="Georgia"/>
                <a:ea typeface="Georgia"/>
                <a:cs typeface="Georgia"/>
              </a:rPr>
              <a:t>The Team</a:t>
            </a:r>
          </a:p>
        </p:txBody>
      </p:sp>
      <p:sp>
        <p:nvSpPr>
          <p:cNvPr id="15" name="text-14">
            <a:extLst xmlns:a="http://schemas.openxmlformats.org/drawingml/2006/main">
              <a:ext uri="{FF2B5EF4-FFF2-40B4-BE49-F238E27FC236}">
                <a16:creationId xmlns:a16="http://schemas.microsoft.com/office/drawing/2014/main" id="{857B880D-2BAA-4967-969B-EEF2CB11B1E5}"/>
              </a:ext>
            </a:extLst>
          </p:cNvPr>
          <p:cNvSpPr>
            <a:spLocks xmlns:a="http://schemas.openxmlformats.org/drawingml/2006/main" noGrp="1"/>
          </p:cNvSpPr>
          <p:nvPr/>
        </p:nvSpPr>
        <p:spPr>
          <a:xfrm xmlns:a="http://schemas.openxmlformats.org/drawingml/2006/main">
            <a:off x="12212389" y="542925"/>
            <a:ext cx="43681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1" i="0">
                <a:solidFill>
                  <a:srgbClr val="F8E6B3"/>
                </a:solidFill>
                <a:latin typeface="Helvetica Neue"/>
                <a:ea typeface="Helvetica Neue"/>
                <a:cs typeface="Helvetica Neue"/>
              </a:defRPr>
            </a:pPr>
            <a:r>
              <a:rPr sz="1425" b="1" i="0">
                <a:solidFill>
                  <a:srgbClr val="F8E6B3"/>
                </a:solidFill>
                <a:latin typeface="Helvetica Neue"/>
                <a:ea typeface="Helvetica Neue"/>
                <a:cs typeface="Helvetica Neue"/>
                <a:hlinkClick xmlns:r="http://schemas.openxmlformats.org/officeDocument/2006/relationships" r:id="R8c3ca41ad5fe45db"/>
              </a:rPr>
              <a:t>trion</a:t>
            </a:r>
          </a:p>
        </p:txBody>
      </p:sp>
      <p:sp>
        <p:nvSpPr>
          <p:cNvPr id="16" name="text-15">
            <a:extLst xmlns:a="http://schemas.openxmlformats.org/drawingml/2006/main">
              <a:ext uri="{FF2B5EF4-FFF2-40B4-BE49-F238E27FC236}">
                <a16:creationId xmlns:a16="http://schemas.microsoft.com/office/drawing/2014/main" id="{5746BEC6-C381-4B64-9CAF-A5D09DC0D4A4}"/>
              </a:ext>
            </a:extLst>
          </p:cNvPr>
          <p:cNvSpPr>
            <a:spLocks xmlns:a="http://schemas.openxmlformats.org/drawingml/2006/main" noGrp="1"/>
          </p:cNvSpPr>
          <p:nvPr/>
        </p:nvSpPr>
        <p:spPr>
          <a:xfrm xmlns:a="http://schemas.openxmlformats.org/drawingml/2006/main">
            <a:off x="12573000" y="552450"/>
            <a:ext cx="381000"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F8E6B3"/>
                </a:solidFill>
                <a:latin typeface="Helvetica Neue"/>
                <a:ea typeface="Helvetica Neue"/>
                <a:cs typeface="Helvetica Neue"/>
              </a:defRPr>
            </a:pPr>
            <a:r>
              <a:rPr sz="1425" b="0" i="0">
                <a:solidFill>
                  <a:srgbClr val="F8E6B3"/>
                </a:solidFill>
                <a:latin typeface="Helvetica Neue"/>
                <a:ea typeface="Helvetica Neue"/>
                <a:cs typeface="Helvetica Neue"/>
                <a:hlinkClick xmlns:r="http://schemas.openxmlformats.org/officeDocument/2006/relationships" r:id="R99ede402320b4101"/>
              </a:rPr>
              <a:t>labs</a:t>
            </a:r>
          </a:p>
        </p:txBody>
      </p:sp>
      <p:sp>
        <p:nvSpPr>
          <p:cNvPr id="17" name="text-16">
            <a:extLst xmlns:a="http://schemas.openxmlformats.org/drawingml/2006/main">
              <a:ext uri="{FF2B5EF4-FFF2-40B4-BE49-F238E27FC236}">
                <a16:creationId xmlns:a16="http://schemas.microsoft.com/office/drawing/2014/main" id="{9E64F289-C91A-4B77-A42F-BE92C7BE8714}"/>
              </a:ext>
            </a:extLst>
          </p:cNvPr>
          <p:cNvSpPr>
            <a:spLocks xmlns:a="http://schemas.openxmlformats.org/drawingml/2006/main" noGrp="1"/>
          </p:cNvSpPr>
          <p:nvPr/>
        </p:nvSpPr>
        <p:spPr>
          <a:xfrm xmlns:a="http://schemas.openxmlformats.org/drawingml/2006/main">
            <a:off x="838200" y="1495425"/>
            <a:ext cx="2830413" cy="7669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950" b="0" i="0">
                <a:solidFill>
                  <a:srgbClr val="F8E6B3"/>
                </a:solidFill>
                <a:latin typeface="Helvetica Neue"/>
                <a:ea typeface="Helvetica Neue"/>
                <a:cs typeface="Helvetica Neue"/>
              </a:defRPr>
            </a:pPr>
            <a:r>
              <a:rPr sz="4950" b="0" i="0">
                <a:solidFill>
                  <a:srgbClr val="F8E6B3"/>
                </a:solidFill>
                <a:latin typeface="Helvetica Neue"/>
                <a:ea typeface="Helvetica Neue"/>
                <a:cs typeface="Helvetica Neue"/>
              </a:rPr>
              <a:t>Trion Labs</a:t>
            </a:r>
          </a:p>
        </p:txBody>
      </p:sp>
      <p:sp>
        <p:nvSpPr>
          <p:cNvPr id="18" name="text-17">
            <a:extLst xmlns:a="http://schemas.openxmlformats.org/drawingml/2006/main">
              <a:ext uri="{FF2B5EF4-FFF2-40B4-BE49-F238E27FC236}">
                <a16:creationId xmlns:a16="http://schemas.microsoft.com/office/drawing/2014/main" id="{0849A3E2-048E-4C3E-91D2-32B3DF24F46E}"/>
              </a:ext>
            </a:extLst>
          </p:cNvPr>
          <p:cNvSpPr>
            <a:spLocks xmlns:a="http://schemas.openxmlformats.org/drawingml/2006/main" noGrp="1"/>
          </p:cNvSpPr>
          <p:nvPr/>
        </p:nvSpPr>
        <p:spPr>
          <a:xfrm xmlns:a="http://schemas.openxmlformats.org/drawingml/2006/main">
            <a:off x="838200" y="2427833"/>
            <a:ext cx="7405241"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C9C0A9"/>
                </a:solidFill>
                <a:latin typeface="Helvetica Neue"/>
                <a:ea typeface="Helvetica Neue"/>
                <a:cs typeface="Helvetica Neue"/>
              </a:defRPr>
            </a:pPr>
            <a:r>
              <a:rPr sz="1875" b="0" i="0">
                <a:solidFill>
                  <a:srgbClr val="C9C0A9"/>
                </a:solidFill>
                <a:latin typeface="Helvetica Neue"/>
                <a:ea typeface="Helvetica Neue"/>
                <a:cs typeface="Helvetica Neue"/>
              </a:rPr>
              <a:t>We make cryptographic verification usable in Stellar application flows.</a:t>
            </a:r>
          </a:p>
        </p:txBody>
      </p:sp>
      <p:sp>
        <p:nvSpPr>
          <p:cNvPr id="19" name="text-18">
            <a:extLst xmlns:a="http://schemas.openxmlformats.org/drawingml/2006/main">
              <a:ext uri="{FF2B5EF4-FFF2-40B4-BE49-F238E27FC236}">
                <a16:creationId xmlns:a16="http://schemas.microsoft.com/office/drawing/2014/main" id="{845D2C00-E177-4CDA-B9B0-DE9583D64D48}"/>
              </a:ext>
            </a:extLst>
          </p:cNvPr>
          <p:cNvSpPr>
            <a:spLocks xmlns:a="http://schemas.openxmlformats.org/drawingml/2006/main" noGrp="1"/>
          </p:cNvSpPr>
          <p:nvPr/>
        </p:nvSpPr>
        <p:spPr>
          <a:xfrm xmlns:a="http://schemas.openxmlformats.org/drawingml/2006/main">
            <a:off x="1018431" y="3610868"/>
            <a:ext cx="363289"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YC</a:t>
            </a:r>
          </a:p>
        </p:txBody>
      </p:sp>
      <p:sp>
        <p:nvSpPr>
          <p:cNvPr id="20" name="text-19">
            <a:extLst xmlns:a="http://schemas.openxmlformats.org/drawingml/2006/main">
              <a:ext uri="{FF2B5EF4-FFF2-40B4-BE49-F238E27FC236}">
                <a16:creationId xmlns:a16="http://schemas.microsoft.com/office/drawing/2014/main" id="{30427239-B52F-4BBA-88E6-3D071DEECFCE}"/>
              </a:ext>
            </a:extLst>
          </p:cNvPr>
          <p:cNvSpPr>
            <a:spLocks xmlns:a="http://schemas.openxmlformats.org/drawingml/2006/main" noGrp="1"/>
          </p:cNvSpPr>
          <p:nvPr/>
        </p:nvSpPr>
        <p:spPr>
          <a:xfrm xmlns:a="http://schemas.openxmlformats.org/drawingml/2006/main">
            <a:off x="1733550" y="3356521"/>
            <a:ext cx="1688157" cy="3950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550" b="0" i="0">
                <a:solidFill>
                  <a:srgbClr val="F8E6B3"/>
                </a:solidFill>
                <a:latin typeface="Helvetica Neue"/>
                <a:ea typeface="Helvetica Neue"/>
                <a:cs typeface="Helvetica Neue"/>
              </a:defRPr>
            </a:pPr>
            <a:r>
              <a:rPr sz="2550" b="0" i="0">
                <a:solidFill>
                  <a:srgbClr val="F8E6B3"/>
                </a:solidFill>
                <a:latin typeface="Helvetica Neue"/>
                <a:ea typeface="Helvetica Neue"/>
                <a:cs typeface="Helvetica Neue"/>
              </a:rPr>
              <a:t>Yaman Can</a:t>
            </a:r>
          </a:p>
        </p:txBody>
      </p:sp>
      <p:sp>
        <p:nvSpPr>
          <p:cNvPr id="21" name="text-20">
            <a:extLst xmlns:a="http://schemas.openxmlformats.org/drawingml/2006/main">
              <a:ext uri="{FF2B5EF4-FFF2-40B4-BE49-F238E27FC236}">
                <a16:creationId xmlns:a16="http://schemas.microsoft.com/office/drawing/2014/main" id="{87CEB903-598A-42B6-9FA7-F1E79FF8C82D}"/>
              </a:ext>
            </a:extLst>
          </p:cNvPr>
          <p:cNvSpPr>
            <a:spLocks xmlns:a="http://schemas.openxmlformats.org/drawingml/2006/main" noGrp="1"/>
          </p:cNvSpPr>
          <p:nvPr/>
        </p:nvSpPr>
        <p:spPr>
          <a:xfrm xmlns:a="http://schemas.openxmlformats.org/drawingml/2006/main">
            <a:off x="1733550" y="3869085"/>
            <a:ext cx="944166"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Trion Labs</a:t>
            </a:r>
          </a:p>
        </p:txBody>
      </p:sp>
      <p:sp>
        <p:nvSpPr>
          <p:cNvPr id="22" name="text-21">
            <a:extLst xmlns:a="http://schemas.openxmlformats.org/drawingml/2006/main">
              <a:ext uri="{FF2B5EF4-FFF2-40B4-BE49-F238E27FC236}">
                <a16:creationId xmlns:a16="http://schemas.microsoft.com/office/drawing/2014/main" id="{4335CA7F-5841-4906-A2DB-B287BAC79EAA}"/>
              </a:ext>
            </a:extLst>
          </p:cNvPr>
          <p:cNvSpPr>
            <a:spLocks xmlns:a="http://schemas.openxmlformats.org/drawingml/2006/main" noGrp="1"/>
          </p:cNvSpPr>
          <p:nvPr/>
        </p:nvSpPr>
        <p:spPr>
          <a:xfrm xmlns:a="http://schemas.openxmlformats.org/drawingml/2006/main">
            <a:off x="7512546" y="3610868"/>
            <a:ext cx="367308"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DB</a:t>
            </a:r>
          </a:p>
        </p:txBody>
      </p:sp>
      <p:sp>
        <p:nvSpPr>
          <p:cNvPr id="23" name="text-22">
            <a:extLst xmlns:a="http://schemas.openxmlformats.org/drawingml/2006/main">
              <a:ext uri="{FF2B5EF4-FFF2-40B4-BE49-F238E27FC236}">
                <a16:creationId xmlns:a16="http://schemas.microsoft.com/office/drawing/2014/main" id="{C12DF961-EC06-4548-BA74-3DE570E49D65}"/>
              </a:ext>
            </a:extLst>
          </p:cNvPr>
          <p:cNvSpPr>
            <a:spLocks xmlns:a="http://schemas.openxmlformats.org/drawingml/2006/main" noGrp="1"/>
          </p:cNvSpPr>
          <p:nvPr/>
        </p:nvSpPr>
        <p:spPr>
          <a:xfrm xmlns:a="http://schemas.openxmlformats.org/drawingml/2006/main">
            <a:off x="8229600" y="3356521"/>
            <a:ext cx="1496467" cy="3950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550" b="0" i="0">
                <a:solidFill>
                  <a:srgbClr val="F8E6B3"/>
                </a:solidFill>
                <a:latin typeface="Helvetica Neue"/>
                <a:ea typeface="Helvetica Neue"/>
                <a:cs typeface="Helvetica Neue"/>
              </a:defRPr>
            </a:pPr>
            <a:r>
              <a:rPr sz="2550" b="0" i="0">
                <a:solidFill>
                  <a:srgbClr val="F8E6B3"/>
                </a:solidFill>
                <a:latin typeface="Helvetica Neue"/>
                <a:ea typeface="Helvetica Neue"/>
                <a:cs typeface="Helvetica Neue"/>
              </a:rPr>
              <a:t>Deniz Baş</a:t>
            </a:r>
          </a:p>
        </p:txBody>
      </p:sp>
      <p:sp>
        <p:nvSpPr>
          <p:cNvPr id="24" name="text-23">
            <a:extLst xmlns:a="http://schemas.openxmlformats.org/drawingml/2006/main">
              <a:ext uri="{FF2B5EF4-FFF2-40B4-BE49-F238E27FC236}">
                <a16:creationId xmlns:a16="http://schemas.microsoft.com/office/drawing/2014/main" id="{720C2133-B85D-41A4-91DA-02011DB8D8ED}"/>
              </a:ext>
            </a:extLst>
          </p:cNvPr>
          <p:cNvSpPr>
            <a:spLocks xmlns:a="http://schemas.openxmlformats.org/drawingml/2006/main" noGrp="1"/>
          </p:cNvSpPr>
          <p:nvPr/>
        </p:nvSpPr>
        <p:spPr>
          <a:xfrm xmlns:a="http://schemas.openxmlformats.org/drawingml/2006/main">
            <a:off x="8229600" y="3869085"/>
            <a:ext cx="944166"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Trion Labs</a:t>
            </a:r>
          </a:p>
        </p:txBody>
      </p:sp>
      <p:sp>
        <p:nvSpPr>
          <p:cNvPr id="25" name="text-24">
            <a:extLst xmlns:a="http://schemas.openxmlformats.org/drawingml/2006/main">
              <a:ext uri="{FF2B5EF4-FFF2-40B4-BE49-F238E27FC236}">
                <a16:creationId xmlns:a16="http://schemas.microsoft.com/office/drawing/2014/main" id="{B782CE73-10B8-4094-A3E8-0380A0D3E289}"/>
              </a:ext>
            </a:extLst>
          </p:cNvPr>
          <p:cNvSpPr>
            <a:spLocks xmlns:a="http://schemas.openxmlformats.org/drawingml/2006/main" noGrp="1"/>
          </p:cNvSpPr>
          <p:nvPr/>
        </p:nvSpPr>
        <p:spPr>
          <a:xfrm xmlns:a="http://schemas.openxmlformats.org/drawingml/2006/main">
            <a:off x="838200" y="4636740"/>
            <a:ext cx="3085654"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OUR SHARED CONTRIBUTION TO THIS PROJECT</a:t>
            </a:r>
          </a:p>
        </p:txBody>
      </p:sp>
      <p:sp>
        <p:nvSpPr>
          <p:cNvPr id="26" name="text-25">
            <a:extLst xmlns:a="http://schemas.openxmlformats.org/drawingml/2006/main">
              <a:ext uri="{FF2B5EF4-FFF2-40B4-BE49-F238E27FC236}">
                <a16:creationId xmlns:a16="http://schemas.microsoft.com/office/drawing/2014/main" id="{FB6E406D-C515-4D8E-B2D5-F0576602679B}"/>
              </a:ext>
            </a:extLst>
          </p:cNvPr>
          <p:cNvSpPr>
            <a:spLocks xmlns:a="http://schemas.openxmlformats.org/drawingml/2006/main" noGrp="1"/>
          </p:cNvSpPr>
          <p:nvPr/>
        </p:nvSpPr>
        <p:spPr>
          <a:xfrm xmlns:a="http://schemas.openxmlformats.org/drawingml/2006/main">
            <a:off x="838200" y="4956721"/>
            <a:ext cx="7609136"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Verifier adaptation · policy checks · Soroban contracts · application integration</a:t>
            </a:r>
          </a:p>
        </p:txBody>
      </p:sp>
      <p:sp>
        <p:nvSpPr>
          <p:cNvPr id="27" name="text-26">
            <a:extLst xmlns:a="http://schemas.openxmlformats.org/drawingml/2006/main">
              <a:ext uri="{FF2B5EF4-FFF2-40B4-BE49-F238E27FC236}">
                <a16:creationId xmlns:a16="http://schemas.microsoft.com/office/drawing/2014/main" id="{A434000D-EEE3-486E-97E2-088C336CE5BF}"/>
              </a:ext>
            </a:extLst>
          </p:cNvPr>
          <p:cNvSpPr>
            <a:spLocks xmlns:a="http://schemas.openxmlformats.org/drawingml/2006/main" noGrp="1"/>
          </p:cNvSpPr>
          <p:nvPr/>
        </p:nvSpPr>
        <p:spPr>
          <a:xfrm xmlns:a="http://schemas.openxmlformats.org/drawingml/2006/main">
            <a:off x="838200" y="5509468"/>
            <a:ext cx="1148804"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F8E6B3"/>
                </a:solidFill>
                <a:latin typeface="Helvetica Neue"/>
                <a:ea typeface="Helvetica Neue"/>
                <a:cs typeface="Helvetica Neue"/>
              </a:defRPr>
            </a:pPr>
            <a:r>
              <a:rPr sz="1200" b="0" i="0">
                <a:solidFill>
                  <a:srgbClr val="F8E6B3"/>
                </a:solidFill>
                <a:latin typeface="Helvetica Neue"/>
                <a:ea typeface="Helvetica Neue"/>
                <a:cs typeface="Helvetica Neue"/>
                <a:hlinkClick xmlns:r="http://schemas.openxmlformats.org/officeDocument/2006/relationships" r:id="Re3490b411b8f4d59"/>
              </a:rPr>
              <a:t>trionlabs.dev ↗</a:t>
            </a:r>
          </a:p>
        </p:txBody>
      </p:sp>
      <p:sp>
        <p:nvSpPr>
          <p:cNvPr id="28" name="text-27">
            <a:extLst xmlns:a="http://schemas.openxmlformats.org/drawingml/2006/main">
              <a:ext uri="{FF2B5EF4-FFF2-40B4-BE49-F238E27FC236}">
                <a16:creationId xmlns:a16="http://schemas.microsoft.com/office/drawing/2014/main" id="{071DB734-095A-4318-B5DC-B70AC6ABE702}"/>
              </a:ext>
            </a:extLst>
          </p:cNvPr>
          <p:cNvSpPr>
            <a:spLocks xmlns:a="http://schemas.openxmlformats.org/drawingml/2006/main" noGrp="1"/>
          </p:cNvSpPr>
          <p:nvPr/>
        </p:nvSpPr>
        <p:spPr>
          <a:xfrm xmlns:a="http://schemas.openxmlformats.org/drawingml/2006/main">
            <a:off x="2196554" y="5509468"/>
            <a:ext cx="1679674"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F8E6B3"/>
                </a:solidFill>
                <a:latin typeface="Helvetica Neue"/>
                <a:ea typeface="Helvetica Neue"/>
                <a:cs typeface="Helvetica Neue"/>
              </a:defRPr>
            </a:pPr>
            <a:r>
              <a:rPr sz="1200" b="0" i="0">
                <a:solidFill>
                  <a:srgbClr val="F8E6B3"/>
                </a:solidFill>
                <a:latin typeface="Helvetica Neue"/>
                <a:ea typeface="Helvetica Neue"/>
                <a:cs typeface="Helvetica Neue"/>
                <a:hlinkClick xmlns:r="http://schemas.openxmlformats.org/officeDocument/2006/relationships" r:id="R1df041754add49c0"/>
              </a:rPr>
              <a:t>github.com/trionlabs ↗</a:t>
            </a:r>
          </a:p>
        </p:txBody>
      </p:sp>
      <p:sp>
        <p:nvSpPr>
          <p:cNvPr id="29" name="text-28">
            <a:extLst xmlns:a="http://schemas.openxmlformats.org/drawingml/2006/main">
              <a:ext uri="{FF2B5EF4-FFF2-40B4-BE49-F238E27FC236}">
                <a16:creationId xmlns:a16="http://schemas.microsoft.com/office/drawing/2014/main" id="{C2358735-9AEC-4466-B197-14440194457B}"/>
              </a:ext>
            </a:extLst>
          </p:cNvPr>
          <p:cNvSpPr>
            <a:spLocks xmlns:a="http://schemas.openxmlformats.org/drawingml/2006/main" noGrp="1"/>
          </p:cNvSpPr>
          <p:nvPr/>
        </p:nvSpPr>
        <p:spPr>
          <a:xfrm xmlns:a="http://schemas.openxmlformats.org/drawingml/2006/main">
            <a:off x="838200" y="6842820"/>
            <a:ext cx="7157293"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Source foundations and modifications are documented in the appendix; attribution does not imply an audit or partnership.</a:t>
            </a:r>
          </a:p>
        </p:txBody>
      </p:sp>
      <p:sp>
        <p:nvSpPr>
          <p:cNvPr id="30" name="text-29">
            <a:extLst xmlns:a="http://schemas.openxmlformats.org/drawingml/2006/main">
              <a:ext uri="{FF2B5EF4-FFF2-40B4-BE49-F238E27FC236}">
                <a16:creationId xmlns:a16="http://schemas.microsoft.com/office/drawing/2014/main" id="{FFF032A9-6B76-4C90-99BD-508A4C01D962}"/>
              </a:ext>
            </a:extLst>
          </p:cNvPr>
          <p:cNvSpPr>
            <a:spLocks xmlns:a="http://schemas.openxmlformats.org/drawingml/2006/main" noGrp="1"/>
          </p:cNvSpPr>
          <p:nvPr/>
        </p:nvSpPr>
        <p:spPr>
          <a:xfrm xmlns:a="http://schemas.openxmlformats.org/drawingml/2006/main">
            <a:off x="838200" y="7296150"/>
            <a:ext cx="93359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STELLAR / SCALE</a:t>
            </a:r>
          </a:p>
        </p:txBody>
      </p:sp>
      <p:sp>
        <p:nvSpPr>
          <p:cNvPr id="31" name="text-30">
            <a:extLst xmlns:a="http://schemas.openxmlformats.org/drawingml/2006/main">
              <a:ext uri="{FF2B5EF4-FFF2-40B4-BE49-F238E27FC236}">
                <a16:creationId xmlns:a16="http://schemas.microsoft.com/office/drawing/2014/main" id="{5A18FD58-AF45-4E30-BFDA-6DB1CC7E71A0}"/>
              </a:ext>
            </a:extLst>
          </p:cNvPr>
          <p:cNvSpPr>
            <a:spLocks xmlns:a="http://schemas.openxmlformats.org/drawingml/2006/main" noGrp="1"/>
          </p:cNvSpPr>
          <p:nvPr/>
        </p:nvSpPr>
        <p:spPr>
          <a:xfrm xmlns:a="http://schemas.openxmlformats.org/drawingml/2006/main">
            <a:off x="1819424" y="7296150"/>
            <a:ext cx="590848"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Sources ↗</a:t>
            </a:r>
          </a:p>
        </p:txBody>
      </p:sp>
      <p:sp>
        <p:nvSpPr>
          <p:cNvPr id="32" name="text-31">
            <a:extLst xmlns:a="http://schemas.openxmlformats.org/drawingml/2006/main">
              <a:ext uri="{FF2B5EF4-FFF2-40B4-BE49-F238E27FC236}">
                <a16:creationId xmlns:a16="http://schemas.microsoft.com/office/drawing/2014/main" id="{B40EE2D9-4F17-4C59-AEC0-3A41098F7F4E}"/>
              </a:ext>
            </a:extLst>
          </p:cNvPr>
          <p:cNvSpPr>
            <a:spLocks xmlns:a="http://schemas.openxmlformats.org/drawingml/2006/main" noGrp="1"/>
          </p:cNvSpPr>
          <p:nvPr/>
        </p:nvSpPr>
        <p:spPr>
          <a:xfrm xmlns:a="http://schemas.openxmlformats.org/drawingml/2006/main">
            <a:off x="12410926" y="7291388"/>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05 / 18</a:t>
            </a:r>
          </a:p>
        </p:txBody>
      </p:sp>
    </p:spTree>
    <p:extLst>
      <p:ext uri="{BB962C8B-B14F-4D97-AF65-F5344CB8AC3E}">
        <p14:creationId xmlns:p14="http://schemas.microsoft.com/office/powerpoint/2010/main" val="1587647686"/>
      </p:ext>
    </p:extLst>
  </p:cSld>
</p:sld>
</file>

<file path=ppt/slides/slide6.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6871A7BF-2413-4A4B-97F3-C1D6AE4E2487}"/>
              </a:ext>
            </a:extLst>
          </p:cNvPr>
          <p:cNvSpPr>
            <a:spLocks xmlns:a="http://schemas.openxmlformats.org/drawingml/2006/main" noGrp="1"/>
          </p:cNvSpPr>
          <p:nvPr/>
        </p:nvSpPr>
        <p:spPr>
          <a:xfrm xmlns:a="http://schemas.openxmlformats.org/drawingml/2006/main">
            <a:off x="838200" y="3165872"/>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84B5554C-C3B6-48BE-977B-FB1C82589089}"/>
              </a:ext>
            </a:extLst>
          </p:cNvPr>
          <p:cNvSpPr>
            <a:spLocks xmlns:a="http://schemas.openxmlformats.org/drawingml/2006/main" noGrp="1"/>
          </p:cNvSpPr>
          <p:nvPr/>
        </p:nvSpPr>
        <p:spPr>
          <a:xfrm xmlns:a="http://schemas.openxmlformats.org/drawingml/2006/main">
            <a:off x="838200" y="4358878"/>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0338800C-DCCF-469E-BD52-B90F7EBCC6BB}"/>
              </a:ext>
            </a:extLst>
          </p:cNvPr>
          <p:cNvSpPr>
            <a:spLocks xmlns:a="http://schemas.openxmlformats.org/drawingml/2006/main" noGrp="1"/>
          </p:cNvSpPr>
          <p:nvPr/>
        </p:nvSpPr>
        <p:spPr>
          <a:xfrm xmlns:a="http://schemas.openxmlformats.org/drawingml/2006/main">
            <a:off x="838200" y="5780484"/>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4" name="text-3">
            <a:extLst xmlns:a="http://schemas.openxmlformats.org/drawingml/2006/main">
              <a:ext uri="{FF2B5EF4-FFF2-40B4-BE49-F238E27FC236}">
                <a16:creationId xmlns:a16="http://schemas.microsoft.com/office/drawing/2014/main" id="{386EB7F8-FEB6-40B1-8225-E916ADA27197}"/>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b1755accc5b7488e"/>
              </a:rPr>
              <a:t>trion</a:t>
            </a:r>
          </a:p>
        </p:txBody>
      </p:sp>
      <p:sp>
        <p:nvSpPr>
          <p:cNvPr id="5" name="text-4">
            <a:extLst xmlns:a="http://schemas.openxmlformats.org/drawingml/2006/main">
              <a:ext uri="{FF2B5EF4-FFF2-40B4-BE49-F238E27FC236}">
                <a16:creationId xmlns:a16="http://schemas.microsoft.com/office/drawing/2014/main" id="{84875E23-30F0-4B8B-8916-FFF30A4A80D4}"/>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6e713710d4724795"/>
              </a:rPr>
              <a:t>labs</a:t>
            </a:r>
          </a:p>
        </p:txBody>
      </p:sp>
      <p:sp>
        <p:nvSpPr>
          <p:cNvPr id="6" name="text-5">
            <a:extLst xmlns:a="http://schemas.openxmlformats.org/drawingml/2006/main">
              <a:ext uri="{FF2B5EF4-FFF2-40B4-BE49-F238E27FC236}">
                <a16:creationId xmlns:a16="http://schemas.microsoft.com/office/drawing/2014/main" id="{974B54A1-C1D2-4572-8487-9364B17512D6}"/>
              </a:ext>
            </a:extLst>
          </p:cNvPr>
          <p:cNvSpPr>
            <a:spLocks xmlns:a="http://schemas.openxmlformats.org/drawingml/2006/main" noGrp="1"/>
          </p:cNvSpPr>
          <p:nvPr/>
        </p:nvSpPr>
        <p:spPr>
          <a:xfrm xmlns:a="http://schemas.openxmlformats.org/drawingml/2006/main">
            <a:off x="11263908" y="450056"/>
            <a:ext cx="169009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WHAT ZK MAKES POSSIBLE</a:t>
            </a:r>
          </a:p>
        </p:txBody>
      </p:sp>
      <p:sp>
        <p:nvSpPr>
          <p:cNvPr id="7" name="text-6">
            <a:extLst xmlns:a="http://schemas.openxmlformats.org/drawingml/2006/main">
              <a:ext uri="{FF2B5EF4-FFF2-40B4-BE49-F238E27FC236}">
                <a16:creationId xmlns:a16="http://schemas.microsoft.com/office/drawing/2014/main" id="{BBB286BF-7D0E-44E7-B914-D84675D8006B}"/>
              </a:ext>
            </a:extLst>
          </p:cNvPr>
          <p:cNvSpPr>
            <a:spLocks xmlns:a="http://schemas.openxmlformats.org/drawingml/2006/main" noGrp="1"/>
          </p:cNvSpPr>
          <p:nvPr/>
        </p:nvSpPr>
        <p:spPr>
          <a:xfrm xmlns:a="http://schemas.openxmlformats.org/drawingml/2006/main">
            <a:off x="838200" y="1181100"/>
            <a:ext cx="6384280"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What information does ZK</a:t>
            </a:r>
          </a:p>
        </p:txBody>
      </p:sp>
      <p:sp>
        <p:nvSpPr>
          <p:cNvPr id="8" name="text-7">
            <a:extLst xmlns:a="http://schemas.openxmlformats.org/drawingml/2006/main">
              <a:ext uri="{FF2B5EF4-FFF2-40B4-BE49-F238E27FC236}">
                <a16:creationId xmlns:a16="http://schemas.microsoft.com/office/drawing/2014/main" id="{F6C05CBD-1757-4433-BD9D-4E5EDF25A379}"/>
              </a:ext>
            </a:extLst>
          </p:cNvPr>
          <p:cNvSpPr>
            <a:spLocks xmlns:a="http://schemas.openxmlformats.org/drawingml/2006/main" noGrp="1"/>
          </p:cNvSpPr>
          <p:nvPr/>
        </p:nvSpPr>
        <p:spPr>
          <a:xfrm xmlns:a="http://schemas.openxmlformats.org/drawingml/2006/main">
            <a:off x="838200" y="1830586"/>
            <a:ext cx="5478959"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let users keep private?</a:t>
            </a:r>
          </a:p>
        </p:txBody>
      </p:sp>
      <p:sp>
        <p:nvSpPr>
          <p:cNvPr id="9" name="text-8">
            <a:extLst xmlns:a="http://schemas.openxmlformats.org/drawingml/2006/main">
              <a:ext uri="{FF2B5EF4-FFF2-40B4-BE49-F238E27FC236}">
                <a16:creationId xmlns:a16="http://schemas.microsoft.com/office/drawing/2014/main" id="{90833977-727B-49CC-B55F-894251B7CC73}"/>
              </a:ext>
            </a:extLst>
          </p:cNvPr>
          <p:cNvSpPr>
            <a:spLocks xmlns:a="http://schemas.openxmlformats.org/drawingml/2006/main" noGrp="1"/>
          </p:cNvSpPr>
          <p:nvPr/>
        </p:nvSpPr>
        <p:spPr>
          <a:xfrm xmlns:a="http://schemas.openxmlformats.org/drawingml/2006/main">
            <a:off x="838200" y="2870597"/>
            <a:ext cx="87272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 DATA</a:t>
            </a:r>
          </a:p>
        </p:txBody>
      </p:sp>
      <p:sp>
        <p:nvSpPr>
          <p:cNvPr id="10" name="text-9">
            <a:extLst xmlns:a="http://schemas.openxmlformats.org/drawingml/2006/main">
              <a:ext uri="{FF2B5EF4-FFF2-40B4-BE49-F238E27FC236}">
                <a16:creationId xmlns:a16="http://schemas.microsoft.com/office/drawing/2014/main" id="{40735FC6-36A8-4EFA-B688-F74FF99D1AE8}"/>
              </a:ext>
            </a:extLst>
          </p:cNvPr>
          <p:cNvSpPr>
            <a:spLocks xmlns:a="http://schemas.openxmlformats.org/drawingml/2006/main" noGrp="1"/>
          </p:cNvSpPr>
          <p:nvPr/>
        </p:nvSpPr>
        <p:spPr>
          <a:xfrm xmlns:a="http://schemas.openxmlformats.org/drawingml/2006/main">
            <a:off x="7639050" y="2870597"/>
            <a:ext cx="116234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REQUIRED ANSWER</a:t>
            </a:r>
          </a:p>
        </p:txBody>
      </p:sp>
      <p:sp>
        <p:nvSpPr>
          <p:cNvPr id="11" name="text-10">
            <a:extLst xmlns:a="http://schemas.openxmlformats.org/drawingml/2006/main">
              <a:ext uri="{FF2B5EF4-FFF2-40B4-BE49-F238E27FC236}">
                <a16:creationId xmlns:a16="http://schemas.microsoft.com/office/drawing/2014/main" id="{87477194-F3EB-43EB-AE35-1908F6FFDD54}"/>
              </a:ext>
            </a:extLst>
          </p:cNvPr>
          <p:cNvSpPr>
            <a:spLocks xmlns:a="http://schemas.openxmlformats.org/drawingml/2006/main" noGrp="1"/>
          </p:cNvSpPr>
          <p:nvPr/>
        </p:nvSpPr>
        <p:spPr>
          <a:xfrm xmlns:a="http://schemas.openxmlformats.org/drawingml/2006/main">
            <a:off x="1400175" y="3413522"/>
            <a:ext cx="2052489"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Full date of birth</a:t>
            </a:r>
          </a:p>
        </p:txBody>
      </p:sp>
      <p:sp>
        <p:nvSpPr>
          <p:cNvPr id="12" name="text-11">
            <a:extLst xmlns:a="http://schemas.openxmlformats.org/drawingml/2006/main">
              <a:ext uri="{FF2B5EF4-FFF2-40B4-BE49-F238E27FC236}">
                <a16:creationId xmlns:a16="http://schemas.microsoft.com/office/drawing/2014/main" id="{2FB3C9EA-BD41-48A6-AD33-C3E450FE9A0F}"/>
              </a:ext>
            </a:extLst>
          </p:cNvPr>
          <p:cNvSpPr>
            <a:spLocks xmlns:a="http://schemas.openxmlformats.org/drawingml/2006/main" noGrp="1"/>
          </p:cNvSpPr>
          <p:nvPr/>
        </p:nvSpPr>
        <p:spPr>
          <a:xfrm xmlns:a="http://schemas.openxmlformats.org/drawingml/2006/main">
            <a:off x="1400175" y="3867448"/>
            <a:ext cx="3406973"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No need to disclose it for this condition.</a:t>
            </a:r>
          </a:p>
        </p:txBody>
      </p:sp>
      <p:sp>
        <p:nvSpPr>
          <p:cNvPr id="13" name="text-12">
            <a:extLst xmlns:a="http://schemas.openxmlformats.org/drawingml/2006/main">
              <a:ext uri="{FF2B5EF4-FFF2-40B4-BE49-F238E27FC236}">
                <a16:creationId xmlns:a16="http://schemas.microsoft.com/office/drawing/2014/main" id="{987B1809-69B3-4234-9BAB-74D8C58F11B2}"/>
              </a:ext>
            </a:extLst>
          </p:cNvPr>
          <p:cNvSpPr>
            <a:spLocks xmlns:a="http://schemas.openxmlformats.org/drawingml/2006/main" noGrp="1"/>
          </p:cNvSpPr>
          <p:nvPr/>
        </p:nvSpPr>
        <p:spPr>
          <a:xfrm xmlns:a="http://schemas.openxmlformats.org/drawingml/2006/main">
            <a:off x="7639050" y="3413522"/>
            <a:ext cx="1995190"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Age 18 or over?</a:t>
            </a:r>
          </a:p>
        </p:txBody>
      </p:sp>
      <p:sp>
        <p:nvSpPr>
          <p:cNvPr id="14" name="text-13">
            <a:extLst xmlns:a="http://schemas.openxmlformats.org/drawingml/2006/main">
              <a:ext uri="{FF2B5EF4-FFF2-40B4-BE49-F238E27FC236}">
                <a16:creationId xmlns:a16="http://schemas.microsoft.com/office/drawing/2014/main" id="{DFA86E84-3B5B-4C11-A394-DF319B092A3D}"/>
              </a:ext>
            </a:extLst>
          </p:cNvPr>
          <p:cNvSpPr>
            <a:spLocks xmlns:a="http://schemas.openxmlformats.org/drawingml/2006/main" noGrp="1"/>
          </p:cNvSpPr>
          <p:nvPr/>
        </p:nvSpPr>
        <p:spPr>
          <a:xfrm xmlns:a="http://schemas.openxmlformats.org/drawingml/2006/main">
            <a:off x="7639050" y="3867448"/>
            <a:ext cx="3052614"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Prove that the age threshold is met.</a:t>
            </a:r>
          </a:p>
        </p:txBody>
      </p:sp>
      <p:sp>
        <p:nvSpPr>
          <p:cNvPr id="15" name="text-14">
            <a:extLst xmlns:a="http://schemas.openxmlformats.org/drawingml/2006/main">
              <a:ext uri="{FF2B5EF4-FFF2-40B4-BE49-F238E27FC236}">
                <a16:creationId xmlns:a16="http://schemas.microsoft.com/office/drawing/2014/main" id="{965DA044-E776-4359-A6FF-B17E42C60255}"/>
              </a:ext>
            </a:extLst>
          </p:cNvPr>
          <p:cNvSpPr>
            <a:spLocks xmlns:a="http://schemas.openxmlformats.org/drawingml/2006/main" noGrp="1"/>
          </p:cNvSpPr>
          <p:nvPr/>
        </p:nvSpPr>
        <p:spPr>
          <a:xfrm xmlns:a="http://schemas.openxmlformats.org/drawingml/2006/main">
            <a:off x="1400175" y="4606528"/>
            <a:ext cx="3830389"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Nationality / document country</a:t>
            </a:r>
          </a:p>
        </p:txBody>
      </p:sp>
      <p:sp>
        <p:nvSpPr>
          <p:cNvPr id="16" name="text-15">
            <a:extLst xmlns:a="http://schemas.openxmlformats.org/drawingml/2006/main">
              <a:ext uri="{FF2B5EF4-FFF2-40B4-BE49-F238E27FC236}">
                <a16:creationId xmlns:a16="http://schemas.microsoft.com/office/drawing/2014/main" id="{4AD2BEC9-BF71-4868-B784-2A4F679D2049}"/>
              </a:ext>
            </a:extLst>
          </p:cNvPr>
          <p:cNvSpPr>
            <a:spLocks xmlns:a="http://schemas.openxmlformats.org/drawingml/2006/main" noGrp="1"/>
          </p:cNvSpPr>
          <p:nvPr/>
        </p:nvSpPr>
        <p:spPr>
          <a:xfrm xmlns:a="http://schemas.openxmlformats.org/drawingml/2006/main">
            <a:off x="1400175" y="5060454"/>
            <a:ext cx="383262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These are two separate document attributes.</a:t>
            </a:r>
          </a:p>
        </p:txBody>
      </p:sp>
      <p:sp>
        <p:nvSpPr>
          <p:cNvPr id="17" name="text-16">
            <a:extLst xmlns:a="http://schemas.openxmlformats.org/drawingml/2006/main">
              <a:ext uri="{FF2B5EF4-FFF2-40B4-BE49-F238E27FC236}">
                <a16:creationId xmlns:a16="http://schemas.microsoft.com/office/drawing/2014/main" id="{416C4385-521F-4B28-9A5C-586AC3D99043}"/>
              </a:ext>
            </a:extLst>
          </p:cNvPr>
          <p:cNvSpPr>
            <a:spLocks xmlns:a="http://schemas.openxmlformats.org/drawingml/2006/main" noGrp="1"/>
          </p:cNvSpPr>
          <p:nvPr/>
        </p:nvSpPr>
        <p:spPr>
          <a:xfrm xmlns:a="http://schemas.openxmlformats.org/drawingml/2006/main">
            <a:off x="7639050" y="4606528"/>
            <a:ext cx="2358777"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In the allowed set?</a:t>
            </a:r>
          </a:p>
        </p:txBody>
      </p:sp>
      <p:sp>
        <p:nvSpPr>
          <p:cNvPr id="18" name="text-17">
            <a:extLst xmlns:a="http://schemas.openxmlformats.org/drawingml/2006/main">
              <a:ext uri="{FF2B5EF4-FFF2-40B4-BE49-F238E27FC236}">
                <a16:creationId xmlns:a16="http://schemas.microsoft.com/office/drawing/2014/main" id="{C54E868B-5116-481D-B6E1-2BDAF6A5E8D0}"/>
              </a:ext>
            </a:extLst>
          </p:cNvPr>
          <p:cNvSpPr>
            <a:spLocks xmlns:a="http://schemas.openxmlformats.org/drawingml/2006/main" noGrp="1"/>
          </p:cNvSpPr>
          <p:nvPr/>
        </p:nvSpPr>
        <p:spPr>
          <a:xfrm xmlns:a="http://schemas.openxmlformats.org/drawingml/2006/main">
            <a:off x="7639050" y="5060454"/>
            <a:ext cx="3976539"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Check the required set-membership condition.</a:t>
            </a:r>
          </a:p>
        </p:txBody>
      </p:sp>
      <p:sp>
        <p:nvSpPr>
          <p:cNvPr id="19" name="text-18">
            <a:extLst xmlns:a="http://schemas.openxmlformats.org/drawingml/2006/main">
              <a:ext uri="{FF2B5EF4-FFF2-40B4-BE49-F238E27FC236}">
                <a16:creationId xmlns:a16="http://schemas.microsoft.com/office/drawing/2014/main" id="{22B2216D-4872-44CD-9589-AEF485B5537A}"/>
              </a:ext>
            </a:extLst>
          </p:cNvPr>
          <p:cNvSpPr>
            <a:spLocks xmlns:a="http://schemas.openxmlformats.org/drawingml/2006/main" noGrp="1"/>
          </p:cNvSpPr>
          <p:nvPr/>
        </p:nvSpPr>
        <p:spPr>
          <a:xfrm xmlns:a="http://schemas.openxmlformats.org/drawingml/2006/main">
            <a:off x="838200" y="6037659"/>
            <a:ext cx="6260306"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4A6441"/>
                </a:solidFill>
                <a:latin typeface="Helvetica Neue"/>
                <a:ea typeface="Helvetica Neue"/>
                <a:cs typeface="Helvetica Neue"/>
              </a:defRPr>
            </a:pPr>
            <a:r>
              <a:rPr sz="1725" b="0" i="0">
                <a:solidFill>
                  <a:srgbClr val="4A6441"/>
                </a:solidFill>
                <a:latin typeface="Helvetica Neue"/>
                <a:ea typeface="Helvetica Neue"/>
                <a:cs typeface="Helvetica Neue"/>
              </a:rPr>
              <a:t>ZK verifies a selected condition without sharing the source data.</a:t>
            </a:r>
          </a:p>
        </p:txBody>
      </p:sp>
      <p:sp>
        <p:nvSpPr>
          <p:cNvPr id="20" name="text-19">
            <a:extLst xmlns:a="http://schemas.openxmlformats.org/drawingml/2006/main">
              <a:ext uri="{FF2B5EF4-FFF2-40B4-BE49-F238E27FC236}">
                <a16:creationId xmlns:a16="http://schemas.microsoft.com/office/drawing/2014/main" id="{E620F5D4-4296-406E-B723-1B866C3FFAF7}"/>
              </a:ext>
            </a:extLst>
          </p:cNvPr>
          <p:cNvSpPr>
            <a:spLocks xmlns:a="http://schemas.openxmlformats.org/drawingml/2006/main" noGrp="1"/>
          </p:cNvSpPr>
          <p:nvPr/>
        </p:nvSpPr>
        <p:spPr>
          <a:xfrm xmlns:a="http://schemas.openxmlformats.org/drawingml/2006/main">
            <a:off x="838200" y="6842820"/>
            <a:ext cx="7273379"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Nationality is not residence. A public policy allowing only one country makes that attribute inferable from a successful result.</a:t>
            </a:r>
          </a:p>
        </p:txBody>
      </p:sp>
      <p:sp>
        <p:nvSpPr>
          <p:cNvPr id="21" name="text-20">
            <a:extLst xmlns:a="http://schemas.openxmlformats.org/drawingml/2006/main">
              <a:ext uri="{FF2B5EF4-FFF2-40B4-BE49-F238E27FC236}">
                <a16:creationId xmlns:a16="http://schemas.microsoft.com/office/drawing/2014/main" id="{630A2961-F677-497A-B45F-60458FA41F26}"/>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2" name="text-21">
            <a:extLst xmlns:a="http://schemas.openxmlformats.org/drawingml/2006/main">
              <a:ext uri="{FF2B5EF4-FFF2-40B4-BE49-F238E27FC236}">
                <a16:creationId xmlns:a16="http://schemas.microsoft.com/office/drawing/2014/main" id="{39A85166-185E-4AB5-9A6D-36EE8650AEE6}"/>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3" name="text-22">
            <a:extLst xmlns:a="http://schemas.openxmlformats.org/drawingml/2006/main">
              <a:ext uri="{FF2B5EF4-FFF2-40B4-BE49-F238E27FC236}">
                <a16:creationId xmlns:a16="http://schemas.microsoft.com/office/drawing/2014/main" id="{422B28BC-4F14-4ADE-8EEF-D66526D5BD87}"/>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06 / 18</a:t>
            </a:r>
          </a:p>
        </p:txBody>
      </p:sp>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5e7c4da9f48d4bc1"/>
          <a:stretch xmlns:a="http://schemas.openxmlformats.org/drawingml/2006/main"/>
        </p:blipFill>
        <p:spPr>
          <a:xfrm xmlns:a="http://schemas.openxmlformats.org/drawingml/2006/main">
            <a:off x="842834" y="3595688"/>
            <a:ext cx="333632" cy="342900"/>
          </a:xfrm>
          <a:prstGeom xmlns:a="http://schemas.openxmlformats.org/drawingml/2006/main" prst="rect">
            <a:avLst/>
          </a:prstGeom>
        </p:spPr>
      </p:pic>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d6fe15e6cf0346c1"/>
          <a:stretch xmlns:a="http://schemas.openxmlformats.org/drawingml/2006/main"/>
        </p:blipFill>
        <p:spPr>
          <a:xfrm xmlns:a="http://schemas.openxmlformats.org/drawingml/2006/main">
            <a:off x="6540500" y="3671888"/>
            <a:ext cx="635000" cy="190500"/>
          </a:xfrm>
          <a:prstGeom xmlns:a="http://schemas.openxmlformats.org/drawingml/2006/main" prst="rect">
            <a:avLst/>
          </a:prstGeom>
        </p:spPr>
      </p:pic>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fd1f00fdf190433d"/>
          <a:stretch xmlns:a="http://schemas.openxmlformats.org/drawingml/2006/main"/>
        </p:blipFill>
        <p:spPr>
          <a:xfrm xmlns:a="http://schemas.openxmlformats.org/drawingml/2006/main">
            <a:off x="842834" y="4788694"/>
            <a:ext cx="333632" cy="342900"/>
          </a:xfrm>
          <a:prstGeom xmlns:a="http://schemas.openxmlformats.org/drawingml/2006/main" prst="rect">
            <a:avLst/>
          </a:prstGeom>
        </p:spPr>
      </p:pic>
      <p:pic>
        <p:nvPicPr>
          <p:cNvPr id="54" name=""/>
          <p:cNvPicPr>
            <a:picLocks xmlns:a="http://schemas.openxmlformats.org/drawingml/2006/main" noChangeAspect="1"/>
          </p:cNvPicPr>
          <p:nvPr/>
        </p:nvPicPr>
        <p:blipFill>
          <a:blip xmlns:r="http://schemas.openxmlformats.org/officeDocument/2006/relationships" xmlns:a="http://schemas.openxmlformats.org/drawingml/2006/main" r:embed="Rea570eb8f7d94850"/>
          <a:stretch xmlns:a="http://schemas.openxmlformats.org/drawingml/2006/main"/>
        </p:blipFill>
        <p:spPr>
          <a:xfrm xmlns:a="http://schemas.openxmlformats.org/drawingml/2006/main">
            <a:off x="6540500" y="4864894"/>
            <a:ext cx="635000" cy="190500"/>
          </a:xfrm>
          <a:prstGeom xmlns:a="http://schemas.openxmlformats.org/drawingml/2006/main" prst="rect">
            <a:avLst/>
          </a:prstGeom>
        </p:spPr>
      </p:pic>
    </p:spTree>
    <p:extLst>
      <p:ext uri="{BB962C8B-B14F-4D97-AF65-F5344CB8AC3E}">
        <p14:creationId xmlns:p14="http://schemas.microsoft.com/office/powerpoint/2010/main" val="1402509599"/>
      </p:ext>
    </p:extLst>
  </p:cSld>
</p:sld>
</file>

<file path=ppt/slides/slide7.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50" name="">
            <a:extLst xmlns:a="http://schemas.openxmlformats.org/drawingml/2006/main">
              <a:ext uri="{FF2B5EF4-FFF2-40B4-BE49-F238E27FC236}">
                <a16:creationId xmlns:a16="http://schemas.microsoft.com/office/drawing/2014/main" id="{96C06673-7EFA-49ED-BC6A-7DB66FD304CD}"/>
              </a:ext>
            </a:extLst>
          </p:cNvPr>
          <p:cNvSpPr>
            <a:spLocks xmlns:a="http://schemas.openxmlformats.org/drawingml/2006/main" noGrp="1"/>
          </p:cNvSpPr>
          <p:nvPr/>
        </p:nvSpPr>
        <p:spPr>
          <a:xfrm xmlns:a="http://schemas.openxmlformats.org/drawingml/2006/main">
            <a:off x="11679734" y="914400"/>
            <a:ext cx="1198066" cy="95"/>
          </a:xfrm>
          <a:custGeom xmlns:a="http://schemas.openxmlformats.org/drawingml/2006/main">
            <a:pathLst>
              <a:path w="1198066" h="95">
                <a:moveTo>
                  <a:pt x="0" y="0"/>
                </a:moveTo>
                <a:lnTo>
                  <a:pt x="1198066"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468EB808-32F0-4BCD-9F57-F8A0A3CD5660}"/>
              </a:ext>
            </a:extLst>
          </p:cNvPr>
          <p:cNvSpPr>
            <a:spLocks xmlns:a="http://schemas.openxmlformats.org/drawingml/2006/main" noGrp="1"/>
          </p:cNvSpPr>
          <p:nvPr/>
        </p:nvSpPr>
        <p:spPr>
          <a:xfrm xmlns:a="http://schemas.openxmlformats.org/drawingml/2006/main">
            <a:off x="12877800" y="914400"/>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5EE288E6-C663-4491-A8AF-900CE1DC38DB}"/>
              </a:ext>
            </a:extLst>
          </p:cNvPr>
          <p:cNvSpPr>
            <a:spLocks xmlns:a="http://schemas.openxmlformats.org/drawingml/2006/main" noGrp="1"/>
          </p:cNvSpPr>
          <p:nvPr/>
        </p:nvSpPr>
        <p:spPr>
          <a:xfrm xmlns:a="http://schemas.openxmlformats.org/drawingml/2006/main">
            <a:off x="11679734" y="1202978"/>
            <a:ext cx="1198066" cy="95"/>
          </a:xfrm>
          <a:custGeom xmlns:a="http://schemas.openxmlformats.org/drawingml/2006/main">
            <a:pathLst>
              <a:path w="1198066" h="95">
                <a:moveTo>
                  <a:pt x="0" y="0"/>
                </a:moveTo>
                <a:lnTo>
                  <a:pt x="1198066" y="0"/>
                </a:lnTo>
              </a:path>
            </a:pathLst>
          </a:custGeom>
          <a:noFill xmlns:a="http://schemas.openxmlformats.org/drawingml/2006/main"/>
          <a:ln xmlns:a="http://schemas.openxmlformats.org/drawingml/2006/main" w="9525">
            <a:solidFill>
              <a:srgbClr val="4A4233"/>
            </a:solidFill>
          </a:ln>
        </p:spPr>
      </p:sp>
      <p:sp>
        <p:nvSpPr>
          <p:cNvPr id="4" name="">
            <a:extLst xmlns:a="http://schemas.openxmlformats.org/drawingml/2006/main">
              <a:ext uri="{FF2B5EF4-FFF2-40B4-BE49-F238E27FC236}">
                <a16:creationId xmlns:a16="http://schemas.microsoft.com/office/drawing/2014/main" id="{14F5E5AF-4ED1-49BE-8767-11D1C8409D15}"/>
              </a:ext>
            </a:extLst>
          </p:cNvPr>
          <p:cNvSpPr>
            <a:spLocks xmlns:a="http://schemas.openxmlformats.org/drawingml/2006/main" noGrp="1"/>
          </p:cNvSpPr>
          <p:nvPr/>
        </p:nvSpPr>
        <p:spPr>
          <a:xfrm xmlns:a="http://schemas.openxmlformats.org/drawingml/2006/main">
            <a:off x="11679734" y="914400"/>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4A4233"/>
            </a:solidFill>
          </a:ln>
        </p:spPr>
      </p:sp>
      <p:sp>
        <p:nvSpPr>
          <p:cNvPr id="5" name="">
            <a:extLst xmlns:a="http://schemas.openxmlformats.org/drawingml/2006/main">
              <a:ext uri="{FF2B5EF4-FFF2-40B4-BE49-F238E27FC236}">
                <a16:creationId xmlns:a16="http://schemas.microsoft.com/office/drawing/2014/main" id="{4A3F1DB8-3C68-4B80-8ED1-A46470E1BD84}"/>
              </a:ext>
            </a:extLst>
          </p:cNvPr>
          <p:cNvSpPr>
            <a:spLocks xmlns:a="http://schemas.openxmlformats.org/drawingml/2006/main" noGrp="1"/>
          </p:cNvSpPr>
          <p:nvPr/>
        </p:nvSpPr>
        <p:spPr>
          <a:xfrm xmlns:a="http://schemas.openxmlformats.org/drawingml/2006/main">
            <a:off x="838200" y="3527078"/>
            <a:ext cx="2762250" cy="95"/>
          </a:xfrm>
          <a:custGeom xmlns:a="http://schemas.openxmlformats.org/drawingml/2006/main">
            <a:pathLst>
              <a:path w="2762250" h="95">
                <a:moveTo>
                  <a:pt x="0" y="0"/>
                </a:moveTo>
                <a:lnTo>
                  <a:pt x="2762250" y="0"/>
                </a:lnTo>
              </a:path>
            </a:pathLst>
          </a:custGeom>
          <a:noFill xmlns:a="http://schemas.openxmlformats.org/drawingml/2006/main"/>
          <a:ln xmlns:a="http://schemas.openxmlformats.org/drawingml/2006/main" w="9525">
            <a:solidFill>
              <a:srgbClr val="4A4233"/>
            </a:solidFill>
          </a:ln>
        </p:spPr>
      </p:sp>
      <p:sp>
        <p:nvSpPr>
          <p:cNvPr id="6" name="">
            <a:extLst xmlns:a="http://schemas.openxmlformats.org/drawingml/2006/main">
              <a:ext uri="{FF2B5EF4-FFF2-40B4-BE49-F238E27FC236}">
                <a16:creationId xmlns:a16="http://schemas.microsoft.com/office/drawing/2014/main" id="{83DE28BE-8E70-48D1-9ADF-D18F61005ECB}"/>
              </a:ext>
            </a:extLst>
          </p:cNvPr>
          <p:cNvSpPr>
            <a:spLocks xmlns:a="http://schemas.openxmlformats.org/drawingml/2006/main" noGrp="1"/>
          </p:cNvSpPr>
          <p:nvPr/>
        </p:nvSpPr>
        <p:spPr>
          <a:xfrm xmlns:a="http://schemas.openxmlformats.org/drawingml/2006/main">
            <a:off x="838200" y="4117628"/>
            <a:ext cx="2762250" cy="95"/>
          </a:xfrm>
          <a:custGeom xmlns:a="http://schemas.openxmlformats.org/drawingml/2006/main">
            <a:pathLst>
              <a:path w="2762250" h="95">
                <a:moveTo>
                  <a:pt x="0" y="0"/>
                </a:moveTo>
                <a:lnTo>
                  <a:pt x="2762250" y="0"/>
                </a:lnTo>
              </a:path>
            </a:pathLst>
          </a:custGeom>
          <a:noFill xmlns:a="http://schemas.openxmlformats.org/drawingml/2006/main"/>
          <a:ln xmlns:a="http://schemas.openxmlformats.org/drawingml/2006/main" w="9525">
            <a:solidFill>
              <a:srgbClr val="4A4233"/>
            </a:solidFill>
          </a:ln>
        </p:spPr>
      </p:sp>
      <p:sp>
        <p:nvSpPr>
          <p:cNvPr id="7" name="">
            <a:extLst xmlns:a="http://schemas.openxmlformats.org/drawingml/2006/main">
              <a:ext uri="{FF2B5EF4-FFF2-40B4-BE49-F238E27FC236}">
                <a16:creationId xmlns:a16="http://schemas.microsoft.com/office/drawing/2014/main" id="{3AF2EA12-8616-4E6F-BAD8-C4D78F8D565F}"/>
              </a:ext>
            </a:extLst>
          </p:cNvPr>
          <p:cNvSpPr>
            <a:spLocks xmlns:a="http://schemas.openxmlformats.org/drawingml/2006/main" noGrp="1"/>
          </p:cNvSpPr>
          <p:nvPr/>
        </p:nvSpPr>
        <p:spPr>
          <a:xfrm xmlns:a="http://schemas.openxmlformats.org/drawingml/2006/main">
            <a:off x="838200" y="4708178"/>
            <a:ext cx="2762250" cy="95"/>
          </a:xfrm>
          <a:custGeom xmlns:a="http://schemas.openxmlformats.org/drawingml/2006/main">
            <a:pathLst>
              <a:path w="2762250" h="95">
                <a:moveTo>
                  <a:pt x="0" y="0"/>
                </a:moveTo>
                <a:lnTo>
                  <a:pt x="2762250" y="0"/>
                </a:lnTo>
              </a:path>
            </a:pathLst>
          </a:custGeom>
          <a:noFill xmlns:a="http://schemas.openxmlformats.org/drawingml/2006/main"/>
          <a:ln xmlns:a="http://schemas.openxmlformats.org/drawingml/2006/main" w="9525">
            <a:solidFill>
              <a:srgbClr val="4A4233"/>
            </a:solidFill>
          </a:ln>
        </p:spPr>
      </p:sp>
      <p:sp>
        <p:nvSpPr>
          <p:cNvPr id="8" name="">
            <a:extLst xmlns:a="http://schemas.openxmlformats.org/drawingml/2006/main">
              <a:ext uri="{FF2B5EF4-FFF2-40B4-BE49-F238E27FC236}">
                <a16:creationId xmlns:a16="http://schemas.microsoft.com/office/drawing/2014/main" id="{669AF544-6A4B-4635-919D-4EBAAB7A8F6F}"/>
              </a:ext>
            </a:extLst>
          </p:cNvPr>
          <p:cNvSpPr>
            <a:spLocks xmlns:a="http://schemas.openxmlformats.org/drawingml/2006/main" noGrp="1"/>
          </p:cNvSpPr>
          <p:nvPr/>
        </p:nvSpPr>
        <p:spPr>
          <a:xfrm xmlns:a="http://schemas.openxmlformats.org/drawingml/2006/main">
            <a:off x="5210175" y="2984897"/>
            <a:ext cx="3324225" cy="95"/>
          </a:xfrm>
          <a:custGeom xmlns:a="http://schemas.openxmlformats.org/drawingml/2006/main">
            <a:pathLst>
              <a:path w="3324225" h="95">
                <a:moveTo>
                  <a:pt x="0" y="0"/>
                </a:moveTo>
                <a:lnTo>
                  <a:pt x="3324225" y="0"/>
                </a:lnTo>
              </a:path>
            </a:pathLst>
          </a:custGeom>
          <a:noFill xmlns:a="http://schemas.openxmlformats.org/drawingml/2006/main"/>
          <a:ln xmlns:a="http://schemas.openxmlformats.org/drawingml/2006/main" w="9525">
            <a:solidFill>
              <a:srgbClr val="4A4233"/>
            </a:solidFill>
          </a:ln>
        </p:spPr>
      </p:sp>
      <p:sp>
        <p:nvSpPr>
          <p:cNvPr id="9" name="">
            <a:extLst xmlns:a="http://schemas.openxmlformats.org/drawingml/2006/main">
              <a:ext uri="{FF2B5EF4-FFF2-40B4-BE49-F238E27FC236}">
                <a16:creationId xmlns:a16="http://schemas.microsoft.com/office/drawing/2014/main" id="{78396E36-7EDE-40FD-8F54-499B020B9C0A}"/>
              </a:ext>
            </a:extLst>
          </p:cNvPr>
          <p:cNvSpPr>
            <a:spLocks xmlns:a="http://schemas.openxmlformats.org/drawingml/2006/main" noGrp="1"/>
          </p:cNvSpPr>
          <p:nvPr/>
        </p:nvSpPr>
        <p:spPr>
          <a:xfrm xmlns:a="http://schemas.openxmlformats.org/drawingml/2006/main">
            <a:off x="8534400" y="2984897"/>
            <a:ext cx="95" cy="2532311"/>
          </a:xfrm>
          <a:custGeom xmlns:a="http://schemas.openxmlformats.org/drawingml/2006/main">
            <a:pathLst>
              <a:path w="95" h="2532311">
                <a:moveTo>
                  <a:pt x="0" y="0"/>
                </a:moveTo>
                <a:lnTo>
                  <a:pt x="0" y="2532311"/>
                </a:lnTo>
              </a:path>
            </a:pathLst>
          </a:custGeom>
          <a:noFill xmlns:a="http://schemas.openxmlformats.org/drawingml/2006/main"/>
          <a:ln xmlns:a="http://schemas.openxmlformats.org/drawingml/2006/main" w="9525">
            <a:solidFill>
              <a:srgbClr val="4A4233"/>
            </a:solidFill>
          </a:ln>
        </p:spPr>
      </p:sp>
      <p:sp>
        <p:nvSpPr>
          <p:cNvPr id="10" name="">
            <a:extLst xmlns:a="http://schemas.openxmlformats.org/drawingml/2006/main">
              <a:ext uri="{FF2B5EF4-FFF2-40B4-BE49-F238E27FC236}">
                <a16:creationId xmlns:a16="http://schemas.microsoft.com/office/drawing/2014/main" id="{161DC941-A5E6-455D-8205-BD361143DC1C}"/>
              </a:ext>
            </a:extLst>
          </p:cNvPr>
          <p:cNvSpPr>
            <a:spLocks xmlns:a="http://schemas.openxmlformats.org/drawingml/2006/main" noGrp="1"/>
          </p:cNvSpPr>
          <p:nvPr/>
        </p:nvSpPr>
        <p:spPr>
          <a:xfrm xmlns:a="http://schemas.openxmlformats.org/drawingml/2006/main">
            <a:off x="5210175" y="5517207"/>
            <a:ext cx="3324225" cy="95"/>
          </a:xfrm>
          <a:custGeom xmlns:a="http://schemas.openxmlformats.org/drawingml/2006/main">
            <a:pathLst>
              <a:path w="3324225" h="95">
                <a:moveTo>
                  <a:pt x="0" y="0"/>
                </a:moveTo>
                <a:lnTo>
                  <a:pt x="3324225" y="0"/>
                </a:lnTo>
              </a:path>
            </a:pathLst>
          </a:custGeom>
          <a:noFill xmlns:a="http://schemas.openxmlformats.org/drawingml/2006/main"/>
          <a:ln xmlns:a="http://schemas.openxmlformats.org/drawingml/2006/main" w="9525">
            <a:solidFill>
              <a:srgbClr val="4A4233"/>
            </a:solidFill>
          </a:ln>
        </p:spPr>
      </p:sp>
      <p:sp>
        <p:nvSpPr>
          <p:cNvPr id="11" name="">
            <a:extLst xmlns:a="http://schemas.openxmlformats.org/drawingml/2006/main">
              <a:ext uri="{FF2B5EF4-FFF2-40B4-BE49-F238E27FC236}">
                <a16:creationId xmlns:a16="http://schemas.microsoft.com/office/drawing/2014/main" id="{4A17C181-CBA7-4E77-8E16-F06DB322A581}"/>
              </a:ext>
            </a:extLst>
          </p:cNvPr>
          <p:cNvSpPr>
            <a:spLocks xmlns:a="http://schemas.openxmlformats.org/drawingml/2006/main" noGrp="1"/>
          </p:cNvSpPr>
          <p:nvPr/>
        </p:nvSpPr>
        <p:spPr>
          <a:xfrm xmlns:a="http://schemas.openxmlformats.org/drawingml/2006/main">
            <a:off x="5210175" y="2984897"/>
            <a:ext cx="95" cy="2532311"/>
          </a:xfrm>
          <a:custGeom xmlns:a="http://schemas.openxmlformats.org/drawingml/2006/main">
            <a:pathLst>
              <a:path w="95" h="2532311">
                <a:moveTo>
                  <a:pt x="0" y="0"/>
                </a:moveTo>
                <a:lnTo>
                  <a:pt x="0" y="2532311"/>
                </a:lnTo>
              </a:path>
            </a:pathLst>
          </a:custGeom>
          <a:noFill xmlns:a="http://schemas.openxmlformats.org/drawingml/2006/main"/>
          <a:ln xmlns:a="http://schemas.openxmlformats.org/drawingml/2006/main" w="9525">
            <a:solidFill>
              <a:srgbClr val="4A4233"/>
            </a:solidFill>
          </a:ln>
        </p:spPr>
      </p:sp>
      <p:sp>
        <p:nvSpPr>
          <p:cNvPr id="12" name="">
            <a:extLst xmlns:a="http://schemas.openxmlformats.org/drawingml/2006/main">
              <a:ext uri="{FF2B5EF4-FFF2-40B4-BE49-F238E27FC236}">
                <a16:creationId xmlns:a16="http://schemas.microsoft.com/office/drawing/2014/main" id="{57C934AD-504D-4620-B451-CB2FC7A57072}"/>
              </a:ext>
            </a:extLst>
          </p:cNvPr>
          <p:cNvSpPr>
            <a:spLocks xmlns:a="http://schemas.openxmlformats.org/drawingml/2006/main" noGrp="1"/>
          </p:cNvSpPr>
          <p:nvPr/>
        </p:nvSpPr>
        <p:spPr>
          <a:xfrm xmlns:a="http://schemas.openxmlformats.org/drawingml/2006/main">
            <a:off x="10144125" y="3279428"/>
            <a:ext cx="2733675" cy="95"/>
          </a:xfrm>
          <a:custGeom xmlns:a="http://schemas.openxmlformats.org/drawingml/2006/main">
            <a:pathLst>
              <a:path w="2733675" h="95">
                <a:moveTo>
                  <a:pt x="0" y="0"/>
                </a:moveTo>
                <a:lnTo>
                  <a:pt x="2733675" y="0"/>
                </a:lnTo>
              </a:path>
            </a:pathLst>
          </a:custGeom>
          <a:noFill xmlns:a="http://schemas.openxmlformats.org/drawingml/2006/main"/>
          <a:ln xmlns:a="http://schemas.openxmlformats.org/drawingml/2006/main" w="9525">
            <a:solidFill>
              <a:srgbClr val="4A4233"/>
            </a:solidFill>
          </a:ln>
        </p:spPr>
      </p:sp>
      <p:sp>
        <p:nvSpPr>
          <p:cNvPr id="13" name="">
            <a:extLst xmlns:a="http://schemas.openxmlformats.org/drawingml/2006/main">
              <a:ext uri="{FF2B5EF4-FFF2-40B4-BE49-F238E27FC236}">
                <a16:creationId xmlns:a16="http://schemas.microsoft.com/office/drawing/2014/main" id="{3859D3E3-43EA-47ED-B949-35254FF8D237}"/>
              </a:ext>
            </a:extLst>
          </p:cNvPr>
          <p:cNvSpPr>
            <a:spLocks xmlns:a="http://schemas.openxmlformats.org/drawingml/2006/main" noGrp="1"/>
          </p:cNvSpPr>
          <p:nvPr/>
        </p:nvSpPr>
        <p:spPr>
          <a:xfrm xmlns:a="http://schemas.openxmlformats.org/drawingml/2006/main">
            <a:off x="10144125" y="4250978"/>
            <a:ext cx="2733675" cy="95"/>
          </a:xfrm>
          <a:custGeom xmlns:a="http://schemas.openxmlformats.org/drawingml/2006/main">
            <a:pathLst>
              <a:path w="2733675" h="95">
                <a:moveTo>
                  <a:pt x="0" y="0"/>
                </a:moveTo>
                <a:lnTo>
                  <a:pt x="2733675" y="0"/>
                </a:lnTo>
              </a:path>
            </a:pathLst>
          </a:custGeom>
          <a:noFill xmlns:a="http://schemas.openxmlformats.org/drawingml/2006/main"/>
          <a:ln xmlns:a="http://schemas.openxmlformats.org/drawingml/2006/main" w="9525">
            <a:solidFill>
              <a:srgbClr val="4A4233"/>
            </a:solidFill>
          </a:ln>
        </p:spPr>
      </p:sp>
      <p:sp>
        <p:nvSpPr>
          <p:cNvPr id="14" name="">
            <a:extLst xmlns:a="http://schemas.openxmlformats.org/drawingml/2006/main">
              <a:ext uri="{FF2B5EF4-FFF2-40B4-BE49-F238E27FC236}">
                <a16:creationId xmlns:a16="http://schemas.microsoft.com/office/drawing/2014/main" id="{F275D826-A09B-4B2E-BDA7-3B023F55AA82}"/>
              </a:ext>
            </a:extLst>
          </p:cNvPr>
          <p:cNvSpPr>
            <a:spLocks xmlns:a="http://schemas.openxmlformats.org/drawingml/2006/main" noGrp="1"/>
          </p:cNvSpPr>
          <p:nvPr/>
        </p:nvSpPr>
        <p:spPr>
          <a:xfrm xmlns:a="http://schemas.openxmlformats.org/drawingml/2006/main">
            <a:off x="838200" y="5783907"/>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4A4233"/>
            </a:solidFill>
          </a:ln>
        </p:spPr>
      </p:sp>
      <p:sp>
        <p:nvSpPr>
          <p:cNvPr id="15" name="text-14">
            <a:extLst xmlns:a="http://schemas.openxmlformats.org/drawingml/2006/main">
              <a:ext uri="{FF2B5EF4-FFF2-40B4-BE49-F238E27FC236}">
                <a16:creationId xmlns:a16="http://schemas.microsoft.com/office/drawing/2014/main" id="{14037C19-DEC1-486A-AAE8-1EA6B1F8DD8F}"/>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F8E6B3"/>
                </a:solidFill>
                <a:latin typeface="Helvetica Neue"/>
                <a:ea typeface="Helvetica Neue"/>
                <a:cs typeface="Helvetica Neue"/>
              </a:defRPr>
            </a:pPr>
            <a:r>
              <a:rPr sz="1650" b="1" i="0">
                <a:solidFill>
                  <a:srgbClr val="F8E6B3"/>
                </a:solidFill>
                <a:latin typeface="Helvetica Neue"/>
                <a:ea typeface="Helvetica Neue"/>
                <a:cs typeface="Helvetica Neue"/>
                <a:hlinkClick xmlns:r="http://schemas.openxmlformats.org/officeDocument/2006/relationships" r:id="R99adf31e34b24145"/>
              </a:rPr>
              <a:t>trion</a:t>
            </a:r>
          </a:p>
        </p:txBody>
      </p:sp>
      <p:sp>
        <p:nvSpPr>
          <p:cNvPr id="16" name="text-15">
            <a:extLst xmlns:a="http://schemas.openxmlformats.org/drawingml/2006/main">
              <a:ext uri="{FF2B5EF4-FFF2-40B4-BE49-F238E27FC236}">
                <a16:creationId xmlns:a16="http://schemas.microsoft.com/office/drawing/2014/main" id="{A2084A80-0569-457B-A0B4-572804B4D9AC}"/>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F8E6B3"/>
                </a:solidFill>
                <a:latin typeface="Helvetica Neue"/>
                <a:ea typeface="Helvetica Neue"/>
                <a:cs typeface="Helvetica Neue"/>
              </a:defRPr>
            </a:pPr>
            <a:r>
              <a:rPr sz="1650" b="0" i="0">
                <a:solidFill>
                  <a:srgbClr val="F8E6B3"/>
                </a:solidFill>
                <a:latin typeface="Helvetica Neue"/>
                <a:ea typeface="Helvetica Neue"/>
                <a:cs typeface="Helvetica Neue"/>
                <a:hlinkClick xmlns:r="http://schemas.openxmlformats.org/officeDocument/2006/relationships" r:id="Raa3fce98c3ae45d2"/>
              </a:rPr>
              <a:t>labs</a:t>
            </a:r>
          </a:p>
        </p:txBody>
      </p:sp>
      <p:sp>
        <p:nvSpPr>
          <p:cNvPr id="17" name="text-16">
            <a:extLst xmlns:a="http://schemas.openxmlformats.org/drawingml/2006/main">
              <a:ext uri="{FF2B5EF4-FFF2-40B4-BE49-F238E27FC236}">
                <a16:creationId xmlns:a16="http://schemas.microsoft.com/office/drawing/2014/main" id="{B2F1DBA4-1E4E-4BE1-91BF-133A9B5F6DFA}"/>
              </a:ext>
            </a:extLst>
          </p:cNvPr>
          <p:cNvSpPr>
            <a:spLocks xmlns:a="http://schemas.openxmlformats.org/drawingml/2006/main" noGrp="1"/>
          </p:cNvSpPr>
          <p:nvPr/>
        </p:nvSpPr>
        <p:spPr>
          <a:xfrm xmlns:a="http://schemas.openxmlformats.org/drawingml/2006/main">
            <a:off x="11704141" y="450056"/>
            <a:ext cx="124985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USE CASE / SYBIL</a:t>
            </a:r>
          </a:p>
        </p:txBody>
      </p:sp>
      <p:sp>
        <p:nvSpPr>
          <p:cNvPr id="18" name="text-17">
            <a:extLst xmlns:a="http://schemas.openxmlformats.org/drawingml/2006/main">
              <a:ext uri="{FF2B5EF4-FFF2-40B4-BE49-F238E27FC236}">
                <a16:creationId xmlns:a16="http://schemas.microsoft.com/office/drawing/2014/main" id="{F72F1CFE-F793-4688-8403-5D83E070F670}"/>
              </a:ext>
            </a:extLst>
          </p:cNvPr>
          <p:cNvSpPr>
            <a:spLocks xmlns:a="http://schemas.openxmlformats.org/drawingml/2006/main" noGrp="1"/>
          </p:cNvSpPr>
          <p:nvPr/>
        </p:nvSpPr>
        <p:spPr>
          <a:xfrm xmlns:a="http://schemas.openxmlformats.org/drawingml/2006/main">
            <a:off x="11774984" y="990600"/>
            <a:ext cx="1083766"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DESIGN SCENARIO</a:t>
            </a:r>
          </a:p>
        </p:txBody>
      </p:sp>
      <p:sp>
        <p:nvSpPr>
          <p:cNvPr id="19" name="text-18">
            <a:extLst xmlns:a="http://schemas.openxmlformats.org/drawingml/2006/main">
              <a:ext uri="{FF2B5EF4-FFF2-40B4-BE49-F238E27FC236}">
                <a16:creationId xmlns:a16="http://schemas.microsoft.com/office/drawing/2014/main" id="{C7D900D9-D0E2-4792-9A84-FA9255E6CCBA}"/>
              </a:ext>
            </a:extLst>
          </p:cNvPr>
          <p:cNvSpPr>
            <a:spLocks xmlns:a="http://schemas.openxmlformats.org/drawingml/2006/main" noGrp="1"/>
          </p:cNvSpPr>
          <p:nvPr/>
        </p:nvSpPr>
        <p:spPr>
          <a:xfrm xmlns:a="http://schemas.openxmlformats.org/drawingml/2006/main">
            <a:off x="838200" y="1181100"/>
            <a:ext cx="7536656"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Detecting repeat reward claims</a:t>
            </a:r>
          </a:p>
        </p:txBody>
      </p:sp>
      <p:sp>
        <p:nvSpPr>
          <p:cNvPr id="20" name="text-19">
            <a:extLst xmlns:a="http://schemas.openxmlformats.org/drawingml/2006/main">
              <a:ext uri="{FF2B5EF4-FFF2-40B4-BE49-F238E27FC236}">
                <a16:creationId xmlns:a16="http://schemas.microsoft.com/office/drawing/2014/main" id="{A9DEDBCF-A940-4DCF-8B4D-F53CADAE4EC2}"/>
              </a:ext>
            </a:extLst>
          </p:cNvPr>
          <p:cNvSpPr>
            <a:spLocks xmlns:a="http://schemas.openxmlformats.org/drawingml/2006/main" noGrp="1"/>
          </p:cNvSpPr>
          <p:nvPr/>
        </p:nvSpPr>
        <p:spPr>
          <a:xfrm xmlns:a="http://schemas.openxmlformats.org/drawingml/2006/main">
            <a:off x="838200" y="1830586"/>
            <a:ext cx="6534894"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within the same campaign.</a:t>
            </a:r>
          </a:p>
        </p:txBody>
      </p:sp>
      <p:sp>
        <p:nvSpPr>
          <p:cNvPr id="21" name="text-20">
            <a:extLst xmlns:a="http://schemas.openxmlformats.org/drawingml/2006/main">
              <a:ext uri="{FF2B5EF4-FFF2-40B4-BE49-F238E27FC236}">
                <a16:creationId xmlns:a16="http://schemas.microsoft.com/office/drawing/2014/main" id="{705BB36A-51C8-44B6-B49C-324EC274824E}"/>
              </a:ext>
            </a:extLst>
          </p:cNvPr>
          <p:cNvSpPr>
            <a:spLocks xmlns:a="http://schemas.openxmlformats.org/drawingml/2006/main" noGrp="1"/>
          </p:cNvSpPr>
          <p:nvPr/>
        </p:nvSpPr>
        <p:spPr>
          <a:xfrm xmlns:a="http://schemas.openxmlformats.org/drawingml/2006/main">
            <a:off x="838200" y="3222278"/>
            <a:ext cx="2705546"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SAME DOCUMENT SOURCE · DIFFERENT WALLETS</a:t>
            </a:r>
          </a:p>
        </p:txBody>
      </p:sp>
      <p:sp>
        <p:nvSpPr>
          <p:cNvPr id="22" name="text-21">
            <a:extLst xmlns:a="http://schemas.openxmlformats.org/drawingml/2006/main">
              <a:ext uri="{FF2B5EF4-FFF2-40B4-BE49-F238E27FC236}">
                <a16:creationId xmlns:a16="http://schemas.microsoft.com/office/drawing/2014/main" id="{C48F0DE2-53BA-4164-81F2-31752DC50D78}"/>
              </a:ext>
            </a:extLst>
          </p:cNvPr>
          <p:cNvSpPr>
            <a:spLocks xmlns:a="http://schemas.openxmlformats.org/drawingml/2006/main" noGrp="1"/>
          </p:cNvSpPr>
          <p:nvPr/>
        </p:nvSpPr>
        <p:spPr>
          <a:xfrm xmlns:a="http://schemas.openxmlformats.org/drawingml/2006/main">
            <a:off x="1276350" y="3684240"/>
            <a:ext cx="944910"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F8E6B3"/>
                </a:solidFill>
                <a:latin typeface="Helvetica Neue"/>
                <a:ea typeface="Helvetica Neue"/>
                <a:cs typeface="Helvetica Neue"/>
              </a:defRPr>
            </a:pPr>
            <a:r>
              <a:rPr sz="1875" b="0" i="0">
                <a:solidFill>
                  <a:srgbClr val="F8E6B3"/>
                </a:solidFill>
                <a:latin typeface="Helvetica Neue"/>
                <a:ea typeface="Helvetica Neue"/>
                <a:cs typeface="Helvetica Neue"/>
              </a:rPr>
              <a:t>Wallet A</a:t>
            </a:r>
          </a:p>
        </p:txBody>
      </p:sp>
      <p:sp>
        <p:nvSpPr>
          <p:cNvPr id="23" name="text-22">
            <a:extLst xmlns:a="http://schemas.openxmlformats.org/drawingml/2006/main">
              <a:ext uri="{FF2B5EF4-FFF2-40B4-BE49-F238E27FC236}">
                <a16:creationId xmlns:a16="http://schemas.microsoft.com/office/drawing/2014/main" id="{905F3E32-00A0-410F-B6DA-86B2317AC39B}"/>
              </a:ext>
            </a:extLst>
          </p:cNvPr>
          <p:cNvSpPr>
            <a:spLocks xmlns:a="http://schemas.openxmlformats.org/drawingml/2006/main" noGrp="1"/>
          </p:cNvSpPr>
          <p:nvPr/>
        </p:nvSpPr>
        <p:spPr>
          <a:xfrm xmlns:a="http://schemas.openxmlformats.org/drawingml/2006/main">
            <a:off x="3284190" y="3750915"/>
            <a:ext cx="39246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claim</a:t>
            </a:r>
          </a:p>
        </p:txBody>
      </p:sp>
      <p:sp>
        <p:nvSpPr>
          <p:cNvPr id="24" name="text-23">
            <a:extLst xmlns:a="http://schemas.openxmlformats.org/drawingml/2006/main">
              <a:ext uri="{FF2B5EF4-FFF2-40B4-BE49-F238E27FC236}">
                <a16:creationId xmlns:a16="http://schemas.microsoft.com/office/drawing/2014/main" id="{50DF2984-FFCE-488E-99CD-C0D3A5750C6E}"/>
              </a:ext>
            </a:extLst>
          </p:cNvPr>
          <p:cNvSpPr>
            <a:spLocks xmlns:a="http://schemas.openxmlformats.org/drawingml/2006/main" noGrp="1"/>
          </p:cNvSpPr>
          <p:nvPr/>
        </p:nvSpPr>
        <p:spPr>
          <a:xfrm xmlns:a="http://schemas.openxmlformats.org/drawingml/2006/main">
            <a:off x="1276350" y="4274790"/>
            <a:ext cx="953691"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F8E6B3"/>
                </a:solidFill>
                <a:latin typeface="Helvetica Neue"/>
                <a:ea typeface="Helvetica Neue"/>
                <a:cs typeface="Helvetica Neue"/>
              </a:defRPr>
            </a:pPr>
            <a:r>
              <a:rPr sz="1875" b="0" i="0">
                <a:solidFill>
                  <a:srgbClr val="F8E6B3"/>
                </a:solidFill>
                <a:latin typeface="Helvetica Neue"/>
                <a:ea typeface="Helvetica Neue"/>
                <a:cs typeface="Helvetica Neue"/>
              </a:rPr>
              <a:t>Wallet B</a:t>
            </a:r>
          </a:p>
        </p:txBody>
      </p:sp>
      <p:sp>
        <p:nvSpPr>
          <p:cNvPr id="25" name="text-24">
            <a:extLst xmlns:a="http://schemas.openxmlformats.org/drawingml/2006/main">
              <a:ext uri="{FF2B5EF4-FFF2-40B4-BE49-F238E27FC236}">
                <a16:creationId xmlns:a16="http://schemas.microsoft.com/office/drawing/2014/main" id="{8514174E-8847-4282-B458-671C0B0B3143}"/>
              </a:ext>
            </a:extLst>
          </p:cNvPr>
          <p:cNvSpPr>
            <a:spLocks xmlns:a="http://schemas.openxmlformats.org/drawingml/2006/main" noGrp="1"/>
          </p:cNvSpPr>
          <p:nvPr/>
        </p:nvSpPr>
        <p:spPr>
          <a:xfrm xmlns:a="http://schemas.openxmlformats.org/drawingml/2006/main">
            <a:off x="3284190" y="4341465"/>
            <a:ext cx="39246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claim</a:t>
            </a:r>
          </a:p>
        </p:txBody>
      </p:sp>
      <p:sp>
        <p:nvSpPr>
          <p:cNvPr id="26" name="text-25">
            <a:extLst xmlns:a="http://schemas.openxmlformats.org/drawingml/2006/main">
              <a:ext uri="{FF2B5EF4-FFF2-40B4-BE49-F238E27FC236}">
                <a16:creationId xmlns:a16="http://schemas.microsoft.com/office/drawing/2014/main" id="{6828699A-F75C-4670-9343-F77D6EF9C70F}"/>
              </a:ext>
            </a:extLst>
          </p:cNvPr>
          <p:cNvSpPr>
            <a:spLocks xmlns:a="http://schemas.openxmlformats.org/drawingml/2006/main" noGrp="1"/>
          </p:cNvSpPr>
          <p:nvPr/>
        </p:nvSpPr>
        <p:spPr>
          <a:xfrm xmlns:a="http://schemas.openxmlformats.org/drawingml/2006/main">
            <a:off x="1276350" y="4865340"/>
            <a:ext cx="962620"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F8E6B3"/>
                </a:solidFill>
                <a:latin typeface="Helvetica Neue"/>
                <a:ea typeface="Helvetica Neue"/>
                <a:cs typeface="Helvetica Neue"/>
              </a:defRPr>
            </a:pPr>
            <a:r>
              <a:rPr sz="1875" b="0" i="0">
                <a:solidFill>
                  <a:srgbClr val="F8E6B3"/>
                </a:solidFill>
                <a:latin typeface="Helvetica Neue"/>
                <a:ea typeface="Helvetica Neue"/>
                <a:cs typeface="Helvetica Neue"/>
              </a:rPr>
              <a:t>Wallet C</a:t>
            </a:r>
          </a:p>
        </p:txBody>
      </p:sp>
      <p:sp>
        <p:nvSpPr>
          <p:cNvPr id="27" name="text-26">
            <a:extLst xmlns:a="http://schemas.openxmlformats.org/drawingml/2006/main">
              <a:ext uri="{FF2B5EF4-FFF2-40B4-BE49-F238E27FC236}">
                <a16:creationId xmlns:a16="http://schemas.microsoft.com/office/drawing/2014/main" id="{917DC805-E020-4698-A3F6-DE6D4665A66F}"/>
              </a:ext>
            </a:extLst>
          </p:cNvPr>
          <p:cNvSpPr>
            <a:spLocks xmlns:a="http://schemas.openxmlformats.org/drawingml/2006/main" noGrp="1"/>
          </p:cNvSpPr>
          <p:nvPr/>
        </p:nvSpPr>
        <p:spPr>
          <a:xfrm xmlns:a="http://schemas.openxmlformats.org/drawingml/2006/main">
            <a:off x="3284190" y="4932015"/>
            <a:ext cx="39246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claim</a:t>
            </a:r>
          </a:p>
        </p:txBody>
      </p:sp>
      <p:sp>
        <p:nvSpPr>
          <p:cNvPr id="28" name="text-27">
            <a:extLst xmlns:a="http://schemas.openxmlformats.org/drawingml/2006/main">
              <a:ext uri="{FF2B5EF4-FFF2-40B4-BE49-F238E27FC236}">
                <a16:creationId xmlns:a16="http://schemas.microsoft.com/office/drawing/2014/main" id="{64781558-FE49-4368-85EA-29DC8FD16ADC}"/>
              </a:ext>
            </a:extLst>
          </p:cNvPr>
          <p:cNvSpPr>
            <a:spLocks xmlns:a="http://schemas.openxmlformats.org/drawingml/2006/main" noGrp="1"/>
          </p:cNvSpPr>
          <p:nvPr/>
        </p:nvSpPr>
        <p:spPr>
          <a:xfrm xmlns:a="http://schemas.openxmlformats.org/drawingml/2006/main">
            <a:off x="5457825" y="3708797"/>
            <a:ext cx="1325166"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C9C0A9"/>
                </a:solidFill>
                <a:latin typeface="ui-monospace"/>
                <a:ea typeface="ui-monospace"/>
                <a:cs typeface="ui-monospace"/>
              </a:defRPr>
            </a:pPr>
            <a:r>
              <a:rPr sz="750" b="0" i="0">
                <a:solidFill>
                  <a:srgbClr val="C9C0A9"/>
                </a:solidFill>
                <a:latin typeface="ui-monospace"/>
                <a:ea typeface="ui-monospace"/>
                <a:cs typeface="ui-monospace"/>
              </a:rPr>
              <a:t>WITHIN THE CAMPAIGN</a:t>
            </a:r>
          </a:p>
        </p:txBody>
      </p:sp>
      <p:sp>
        <p:nvSpPr>
          <p:cNvPr id="29" name="text-28">
            <a:extLst xmlns:a="http://schemas.openxmlformats.org/drawingml/2006/main">
              <a:ext uri="{FF2B5EF4-FFF2-40B4-BE49-F238E27FC236}">
                <a16:creationId xmlns:a16="http://schemas.microsoft.com/office/drawing/2014/main" id="{0214AFFE-1A40-4E5C-AD7C-42D1FC4315BC}"/>
              </a:ext>
            </a:extLst>
          </p:cNvPr>
          <p:cNvSpPr>
            <a:spLocks xmlns:a="http://schemas.openxmlformats.org/drawingml/2006/main" noGrp="1"/>
          </p:cNvSpPr>
          <p:nvPr/>
        </p:nvSpPr>
        <p:spPr>
          <a:xfrm xmlns:a="http://schemas.openxmlformats.org/drawingml/2006/main">
            <a:off x="5457825" y="3932634"/>
            <a:ext cx="1892498" cy="3718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00" b="0" i="0">
                <a:solidFill>
                  <a:srgbClr val="F8E6B3"/>
                </a:solidFill>
                <a:latin typeface="Helvetica Neue"/>
                <a:ea typeface="Helvetica Neue"/>
                <a:cs typeface="Helvetica Neue"/>
              </a:defRPr>
            </a:pPr>
            <a:r>
              <a:rPr sz="2400" b="0" i="0">
                <a:solidFill>
                  <a:srgbClr val="F8E6B3"/>
                </a:solidFill>
                <a:latin typeface="Helvetica Neue"/>
                <a:ea typeface="Helvetica Neue"/>
                <a:cs typeface="Helvetica Neue"/>
              </a:rPr>
              <a:t>Same nullifier</a:t>
            </a:r>
          </a:p>
        </p:txBody>
      </p:sp>
      <p:sp>
        <p:nvSpPr>
          <p:cNvPr id="30" name="text-29">
            <a:extLst xmlns:a="http://schemas.openxmlformats.org/drawingml/2006/main">
              <a:ext uri="{FF2B5EF4-FFF2-40B4-BE49-F238E27FC236}">
                <a16:creationId xmlns:a16="http://schemas.microsoft.com/office/drawing/2014/main" id="{84EC6ECA-534E-4E77-ACF1-C9B80C7ADFAE}"/>
              </a:ext>
            </a:extLst>
          </p:cNvPr>
          <p:cNvSpPr>
            <a:spLocks xmlns:a="http://schemas.openxmlformats.org/drawingml/2006/main" noGrp="1"/>
          </p:cNvSpPr>
          <p:nvPr/>
        </p:nvSpPr>
        <p:spPr>
          <a:xfrm xmlns:a="http://schemas.openxmlformats.org/drawingml/2006/main">
            <a:off x="5457825" y="4450407"/>
            <a:ext cx="252576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Flag reuse without publishing</a:t>
            </a:r>
          </a:p>
        </p:txBody>
      </p:sp>
      <p:sp>
        <p:nvSpPr>
          <p:cNvPr id="31" name="text-30">
            <a:extLst xmlns:a="http://schemas.openxmlformats.org/drawingml/2006/main">
              <a:ext uri="{FF2B5EF4-FFF2-40B4-BE49-F238E27FC236}">
                <a16:creationId xmlns:a16="http://schemas.microsoft.com/office/drawing/2014/main" id="{5D48A5A5-75ED-4FBA-8BD3-16BA57551B22}"/>
              </a:ext>
            </a:extLst>
          </p:cNvPr>
          <p:cNvSpPr>
            <a:spLocks xmlns:a="http://schemas.openxmlformats.org/drawingml/2006/main" noGrp="1"/>
          </p:cNvSpPr>
          <p:nvPr/>
        </p:nvSpPr>
        <p:spPr>
          <a:xfrm xmlns:a="http://schemas.openxmlformats.org/drawingml/2006/main">
            <a:off x="5457825" y="4717107"/>
            <a:ext cx="1971526"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C9C0A9"/>
                </a:solidFill>
                <a:latin typeface="Helvetica Neue"/>
                <a:ea typeface="Helvetica Neue"/>
                <a:cs typeface="Helvetica Neue"/>
              </a:defRPr>
            </a:pPr>
            <a:r>
              <a:rPr sz="1500" b="0" i="0">
                <a:solidFill>
                  <a:srgbClr val="C9C0A9"/>
                </a:solidFill>
                <a:latin typeface="Helvetica Neue"/>
                <a:ea typeface="Helvetica Neue"/>
                <a:cs typeface="Helvetica Neue"/>
              </a:rPr>
              <a:t>the document number.</a:t>
            </a:r>
          </a:p>
        </p:txBody>
      </p:sp>
      <p:sp>
        <p:nvSpPr>
          <p:cNvPr id="32" name="text-31">
            <a:extLst xmlns:a="http://schemas.openxmlformats.org/drawingml/2006/main">
              <a:ext uri="{FF2B5EF4-FFF2-40B4-BE49-F238E27FC236}">
                <a16:creationId xmlns:a16="http://schemas.microsoft.com/office/drawing/2014/main" id="{5EEB587B-201F-4EDB-B3B6-19609C83BF52}"/>
              </a:ext>
            </a:extLst>
          </p:cNvPr>
          <p:cNvSpPr>
            <a:spLocks xmlns:a="http://schemas.openxmlformats.org/drawingml/2006/main" noGrp="1"/>
          </p:cNvSpPr>
          <p:nvPr/>
        </p:nvSpPr>
        <p:spPr>
          <a:xfrm xmlns:a="http://schemas.openxmlformats.org/drawingml/2006/main">
            <a:off x="5457825" y="5155257"/>
            <a:ext cx="1516707"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campaign-01 / n:7c…2a</a:t>
            </a:r>
          </a:p>
        </p:txBody>
      </p:sp>
      <p:sp>
        <p:nvSpPr>
          <p:cNvPr id="33" name="text-32">
            <a:extLst xmlns:a="http://schemas.openxmlformats.org/drawingml/2006/main">
              <a:ext uri="{FF2B5EF4-FFF2-40B4-BE49-F238E27FC236}">
                <a16:creationId xmlns:a16="http://schemas.microsoft.com/office/drawing/2014/main" id="{4D659A79-81A6-45E0-9230-CAD07FB71151}"/>
              </a:ext>
            </a:extLst>
          </p:cNvPr>
          <p:cNvSpPr>
            <a:spLocks xmlns:a="http://schemas.openxmlformats.org/drawingml/2006/main" noGrp="1"/>
          </p:cNvSpPr>
          <p:nvPr/>
        </p:nvSpPr>
        <p:spPr>
          <a:xfrm xmlns:a="http://schemas.openxmlformats.org/drawingml/2006/main">
            <a:off x="10572750" y="3460403"/>
            <a:ext cx="1257449" cy="3137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025" b="0" i="0">
                <a:solidFill>
                  <a:srgbClr val="F8E6B3"/>
                </a:solidFill>
                <a:latin typeface="Helvetica Neue"/>
                <a:ea typeface="Helvetica Neue"/>
                <a:cs typeface="Helvetica Neue"/>
              </a:defRPr>
            </a:pPr>
            <a:r>
              <a:rPr sz="2025" b="0" i="0">
                <a:solidFill>
                  <a:srgbClr val="F8E6B3"/>
                </a:solidFill>
                <a:latin typeface="Helvetica Neue"/>
                <a:ea typeface="Helvetica Neue"/>
                <a:cs typeface="Helvetica Neue"/>
              </a:rPr>
              <a:t>First claim</a:t>
            </a:r>
          </a:p>
        </p:txBody>
      </p:sp>
      <p:sp>
        <p:nvSpPr>
          <p:cNvPr id="34" name="text-33">
            <a:extLst xmlns:a="http://schemas.openxmlformats.org/drawingml/2006/main">
              <a:ext uri="{FF2B5EF4-FFF2-40B4-BE49-F238E27FC236}">
                <a16:creationId xmlns:a16="http://schemas.microsoft.com/office/drawing/2014/main" id="{85F1BB2E-8F4A-4534-8BBC-6918D33041AC}"/>
              </a:ext>
            </a:extLst>
          </p:cNvPr>
          <p:cNvSpPr>
            <a:spLocks xmlns:a="http://schemas.openxmlformats.org/drawingml/2006/main" noGrp="1"/>
          </p:cNvSpPr>
          <p:nvPr/>
        </p:nvSpPr>
        <p:spPr>
          <a:xfrm xmlns:a="http://schemas.openxmlformats.org/drawingml/2006/main">
            <a:off x="10572750" y="3850928"/>
            <a:ext cx="198700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C9C0A9"/>
                </a:solidFill>
                <a:latin typeface="Helvetica Neue"/>
                <a:ea typeface="Helvetica Neue"/>
                <a:cs typeface="Helvetica Neue"/>
              </a:defRPr>
            </a:pPr>
            <a:r>
              <a:rPr sz="1425" b="0" i="0">
                <a:solidFill>
                  <a:srgbClr val="C9C0A9"/>
                </a:solidFill>
                <a:latin typeface="Helvetica Neue"/>
                <a:ea typeface="Helvetica Neue"/>
                <a:cs typeface="Helvetica Neue"/>
              </a:rPr>
              <a:t>Accept if the rule is met</a:t>
            </a:r>
          </a:p>
        </p:txBody>
      </p:sp>
      <p:sp>
        <p:nvSpPr>
          <p:cNvPr id="35" name="text-34">
            <a:extLst xmlns:a="http://schemas.openxmlformats.org/drawingml/2006/main">
              <a:ext uri="{FF2B5EF4-FFF2-40B4-BE49-F238E27FC236}">
                <a16:creationId xmlns:a16="http://schemas.microsoft.com/office/drawing/2014/main" id="{BAC6F183-B2C0-4E17-84E5-88EF4A9901BA}"/>
              </a:ext>
            </a:extLst>
          </p:cNvPr>
          <p:cNvSpPr>
            <a:spLocks xmlns:a="http://schemas.openxmlformats.org/drawingml/2006/main" noGrp="1"/>
          </p:cNvSpPr>
          <p:nvPr/>
        </p:nvSpPr>
        <p:spPr>
          <a:xfrm xmlns:a="http://schemas.openxmlformats.org/drawingml/2006/main">
            <a:off x="10572750" y="4431953"/>
            <a:ext cx="1581448" cy="3137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025" b="0" i="0">
                <a:solidFill>
                  <a:srgbClr val="F8E6B3"/>
                </a:solidFill>
                <a:latin typeface="Helvetica Neue"/>
                <a:ea typeface="Helvetica Neue"/>
                <a:cs typeface="Helvetica Neue"/>
              </a:defRPr>
            </a:pPr>
            <a:r>
              <a:rPr sz="2025" b="0" i="0">
                <a:solidFill>
                  <a:srgbClr val="F8E6B3"/>
                </a:solidFill>
                <a:latin typeface="Helvetica Neue"/>
                <a:ea typeface="Helvetica Neue"/>
                <a:cs typeface="Helvetica Neue"/>
              </a:rPr>
              <a:t>Repeat claim</a:t>
            </a:r>
          </a:p>
        </p:txBody>
      </p:sp>
      <p:sp>
        <p:nvSpPr>
          <p:cNvPr id="36" name="text-35">
            <a:extLst xmlns:a="http://schemas.openxmlformats.org/drawingml/2006/main">
              <a:ext uri="{FF2B5EF4-FFF2-40B4-BE49-F238E27FC236}">
                <a16:creationId xmlns:a16="http://schemas.microsoft.com/office/drawing/2014/main" id="{77E36BFA-F0F2-4B87-9A21-9ECB8DC2F794}"/>
              </a:ext>
            </a:extLst>
          </p:cNvPr>
          <p:cNvSpPr>
            <a:spLocks xmlns:a="http://schemas.openxmlformats.org/drawingml/2006/main" noGrp="1"/>
          </p:cNvSpPr>
          <p:nvPr/>
        </p:nvSpPr>
        <p:spPr>
          <a:xfrm xmlns:a="http://schemas.openxmlformats.org/drawingml/2006/main">
            <a:off x="10572750" y="4822478"/>
            <a:ext cx="1128861"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C9C0A9"/>
                </a:solidFill>
                <a:latin typeface="Helvetica Neue"/>
                <a:ea typeface="Helvetica Neue"/>
                <a:cs typeface="Helvetica Neue"/>
              </a:defRPr>
            </a:pPr>
            <a:r>
              <a:rPr sz="1425" b="0" i="0">
                <a:solidFill>
                  <a:srgbClr val="C9C0A9"/>
                </a:solidFill>
                <a:latin typeface="Helvetica Neue"/>
                <a:ea typeface="Helvetica Neue"/>
                <a:cs typeface="Helvetica Neue"/>
              </a:rPr>
              <a:t>Already used</a:t>
            </a:r>
          </a:p>
        </p:txBody>
      </p:sp>
      <p:sp>
        <p:nvSpPr>
          <p:cNvPr id="37" name="text-36">
            <a:extLst xmlns:a="http://schemas.openxmlformats.org/drawingml/2006/main">
              <a:ext uri="{FF2B5EF4-FFF2-40B4-BE49-F238E27FC236}">
                <a16:creationId xmlns:a16="http://schemas.microsoft.com/office/drawing/2014/main" id="{12A09A8A-6E8C-43B3-AC2D-BA37DFAFBD06}"/>
              </a:ext>
            </a:extLst>
          </p:cNvPr>
          <p:cNvSpPr>
            <a:spLocks xmlns:a="http://schemas.openxmlformats.org/drawingml/2006/main" noGrp="1"/>
          </p:cNvSpPr>
          <p:nvPr/>
        </p:nvSpPr>
        <p:spPr>
          <a:xfrm xmlns:a="http://schemas.openxmlformats.org/drawingml/2006/main">
            <a:off x="838200" y="6041082"/>
            <a:ext cx="6011912"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EAD394"/>
                </a:solidFill>
                <a:latin typeface="Helvetica Neue"/>
                <a:ea typeface="Helvetica Neue"/>
                <a:cs typeface="Helvetica Neue"/>
              </a:defRPr>
            </a:pPr>
            <a:r>
              <a:rPr sz="1725" b="0" i="0">
                <a:solidFill>
                  <a:srgbClr val="EAD394"/>
                </a:solidFill>
                <a:latin typeface="Helvetica Neue"/>
                <a:ea typeface="Helvetica Neue"/>
                <a:cs typeface="Helvetica Neue"/>
              </a:rPr>
              <a:t>Proposed uses: rewards, loyalty, and participant distributions.</a:t>
            </a:r>
          </a:p>
        </p:txBody>
      </p:sp>
      <p:sp>
        <p:nvSpPr>
          <p:cNvPr id="38" name="text-37">
            <a:extLst xmlns:a="http://schemas.openxmlformats.org/drawingml/2006/main">
              <a:ext uri="{FF2B5EF4-FFF2-40B4-BE49-F238E27FC236}">
                <a16:creationId xmlns:a16="http://schemas.microsoft.com/office/drawing/2014/main" id="{F341C359-618A-4641-BB16-340BD8F70C1A}"/>
              </a:ext>
            </a:extLst>
          </p:cNvPr>
          <p:cNvSpPr>
            <a:spLocks xmlns:a="http://schemas.openxmlformats.org/drawingml/2006/main" noGrp="1"/>
          </p:cNvSpPr>
          <p:nvPr/>
        </p:nvSpPr>
        <p:spPr>
          <a:xfrm xmlns:a="http://schemas.openxmlformats.org/drawingml/2006/main">
            <a:off x="838200" y="6842820"/>
            <a:ext cx="7343329"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Campaign deduplication is not yet integrated. Distinguishing one document does not guarantee “one person = one account.”</a:t>
            </a:r>
          </a:p>
        </p:txBody>
      </p:sp>
      <p:sp>
        <p:nvSpPr>
          <p:cNvPr id="39" name="text-38">
            <a:extLst xmlns:a="http://schemas.openxmlformats.org/drawingml/2006/main">
              <a:ext uri="{FF2B5EF4-FFF2-40B4-BE49-F238E27FC236}">
                <a16:creationId xmlns:a16="http://schemas.microsoft.com/office/drawing/2014/main" id="{EB2C591A-A559-424C-AD83-835EDEE4DBFA}"/>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STELLAR / SCALE</a:t>
            </a:r>
          </a:p>
        </p:txBody>
      </p:sp>
      <p:sp>
        <p:nvSpPr>
          <p:cNvPr id="40" name="text-39">
            <a:extLst xmlns:a="http://schemas.openxmlformats.org/drawingml/2006/main">
              <a:ext uri="{FF2B5EF4-FFF2-40B4-BE49-F238E27FC236}">
                <a16:creationId xmlns:a16="http://schemas.microsoft.com/office/drawing/2014/main" id="{70203538-3466-4FA9-AABE-444CDFA95C63}"/>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Sources ↗</a:t>
            </a:r>
          </a:p>
        </p:txBody>
      </p:sp>
      <p:sp>
        <p:nvSpPr>
          <p:cNvPr id="41" name="text-40">
            <a:extLst xmlns:a="http://schemas.openxmlformats.org/drawingml/2006/main">
              <a:ext uri="{FF2B5EF4-FFF2-40B4-BE49-F238E27FC236}">
                <a16:creationId xmlns:a16="http://schemas.microsoft.com/office/drawing/2014/main" id="{60D7B481-F5BC-4CB9-BAB5-263B33CF1556}"/>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07 / 18</a:t>
            </a:r>
          </a:p>
        </p:txBody>
      </p:sp>
      <p:pic>
        <p:nvPicPr>
          <p:cNvPr id="91" name=""/>
          <p:cNvPicPr>
            <a:picLocks xmlns:a="http://schemas.openxmlformats.org/drawingml/2006/main" noChangeAspect="1"/>
          </p:cNvPicPr>
          <p:nvPr/>
        </p:nvPicPr>
        <p:blipFill>
          <a:blip xmlns:r="http://schemas.openxmlformats.org/officeDocument/2006/relationships" xmlns:a="http://schemas.openxmlformats.org/drawingml/2006/main" r:embed="R94100c887d9a45b6"/>
          <a:stretch xmlns:a="http://schemas.openxmlformats.org/drawingml/2006/main"/>
        </p:blipFill>
        <p:spPr>
          <a:xfrm xmlns:a="http://schemas.openxmlformats.org/drawingml/2006/main">
            <a:off x="842804" y="3689003"/>
            <a:ext cx="267018" cy="276225"/>
          </a:xfrm>
          <a:prstGeom xmlns:a="http://schemas.openxmlformats.org/drawingml/2006/main" prst="rect">
            <a:avLst/>
          </a:prstGeom>
        </p:spPr>
      </p:pic>
      <p:pic>
        <p:nvPicPr>
          <p:cNvPr id="92" name=""/>
          <p:cNvPicPr>
            <a:picLocks xmlns:a="http://schemas.openxmlformats.org/drawingml/2006/main" noChangeAspect="1"/>
          </p:cNvPicPr>
          <p:nvPr/>
        </p:nvPicPr>
        <p:blipFill>
          <a:blip xmlns:r="http://schemas.openxmlformats.org/officeDocument/2006/relationships" xmlns:a="http://schemas.openxmlformats.org/drawingml/2006/main" r:embed="R27c1fbe2567e47fb"/>
          <a:stretch xmlns:a="http://schemas.openxmlformats.org/drawingml/2006/main"/>
        </p:blipFill>
        <p:spPr>
          <a:xfrm xmlns:a="http://schemas.openxmlformats.org/drawingml/2006/main">
            <a:off x="842804" y="4279553"/>
            <a:ext cx="267018" cy="276225"/>
          </a:xfrm>
          <a:prstGeom xmlns:a="http://schemas.openxmlformats.org/drawingml/2006/main" prst="rect">
            <a:avLst/>
          </a:prstGeom>
        </p:spPr>
      </p:pic>
      <p:pic>
        <p:nvPicPr>
          <p:cNvPr id="93" name=""/>
          <p:cNvPicPr>
            <a:picLocks xmlns:a="http://schemas.openxmlformats.org/drawingml/2006/main" noChangeAspect="1"/>
          </p:cNvPicPr>
          <p:nvPr/>
        </p:nvPicPr>
        <p:blipFill>
          <a:blip xmlns:r="http://schemas.openxmlformats.org/officeDocument/2006/relationships" xmlns:a="http://schemas.openxmlformats.org/drawingml/2006/main" r:embed="R3493d0fa1cbd4ad6"/>
          <a:stretch xmlns:a="http://schemas.openxmlformats.org/drawingml/2006/main"/>
        </p:blipFill>
        <p:spPr>
          <a:xfrm xmlns:a="http://schemas.openxmlformats.org/drawingml/2006/main">
            <a:off x="842804" y="4870103"/>
            <a:ext cx="267018" cy="276225"/>
          </a:xfrm>
          <a:prstGeom xmlns:a="http://schemas.openxmlformats.org/drawingml/2006/main" prst="rect">
            <a:avLst/>
          </a:prstGeom>
        </p:spPr>
      </p:pic>
      <p:pic>
        <p:nvPicPr>
          <p:cNvPr id="94" name=""/>
          <p:cNvPicPr>
            <a:picLocks xmlns:a="http://schemas.openxmlformats.org/drawingml/2006/main" noChangeAspect="1"/>
          </p:cNvPicPr>
          <p:nvPr/>
        </p:nvPicPr>
        <p:blipFill>
          <a:blip xmlns:r="http://schemas.openxmlformats.org/officeDocument/2006/relationships" xmlns:a="http://schemas.openxmlformats.org/drawingml/2006/main" r:embed="Rb85bd624c1e94d3b"/>
          <a:stretch xmlns:a="http://schemas.openxmlformats.org/drawingml/2006/main"/>
        </p:blipFill>
        <p:spPr>
          <a:xfrm xmlns:a="http://schemas.openxmlformats.org/drawingml/2006/main">
            <a:off x="4146777" y="4155728"/>
            <a:ext cx="517071" cy="190500"/>
          </a:xfrm>
          <a:prstGeom xmlns:a="http://schemas.openxmlformats.org/drawingml/2006/main" prst="rect">
            <a:avLst/>
          </a:prstGeom>
        </p:spPr>
      </p:pic>
      <p:pic>
        <p:nvPicPr>
          <p:cNvPr id="95" name=""/>
          <p:cNvPicPr>
            <a:picLocks xmlns:a="http://schemas.openxmlformats.org/drawingml/2006/main" noChangeAspect="1"/>
          </p:cNvPicPr>
          <p:nvPr/>
        </p:nvPicPr>
        <p:blipFill>
          <a:blip xmlns:r="http://schemas.openxmlformats.org/officeDocument/2006/relationships" xmlns:a="http://schemas.openxmlformats.org/drawingml/2006/main" r:embed="R5e2f5401371f4bd2"/>
          <a:stretch xmlns:a="http://schemas.openxmlformats.org/drawingml/2006/main"/>
        </p:blipFill>
        <p:spPr>
          <a:xfrm xmlns:a="http://schemas.openxmlformats.org/drawingml/2006/main">
            <a:off x="5462462" y="3213497"/>
            <a:ext cx="343151" cy="352425"/>
          </a:xfrm>
          <a:prstGeom xmlns:a="http://schemas.openxmlformats.org/drawingml/2006/main" prst="rect">
            <a:avLst/>
          </a:prstGeom>
        </p:spPr>
      </p:pic>
      <p:pic>
        <p:nvPicPr>
          <p:cNvPr id="96" name=""/>
          <p:cNvPicPr>
            <a:picLocks xmlns:a="http://schemas.openxmlformats.org/drawingml/2006/main" noChangeAspect="1"/>
          </p:cNvPicPr>
          <p:nvPr/>
        </p:nvPicPr>
        <p:blipFill>
          <a:blip xmlns:r="http://schemas.openxmlformats.org/officeDocument/2006/relationships" xmlns:a="http://schemas.openxmlformats.org/drawingml/2006/main" r:embed="Rb8804d2b4e3644f9"/>
          <a:stretch xmlns:a="http://schemas.openxmlformats.org/drawingml/2006/main"/>
        </p:blipFill>
        <p:spPr>
          <a:xfrm xmlns:a="http://schemas.openxmlformats.org/drawingml/2006/main">
            <a:off x="9080727" y="4155728"/>
            <a:ext cx="517071" cy="190500"/>
          </a:xfrm>
          <a:prstGeom xmlns:a="http://schemas.openxmlformats.org/drawingml/2006/main" prst="rect">
            <a:avLst/>
          </a:prstGeom>
        </p:spPr>
      </p:pic>
      <p:pic>
        <p:nvPicPr>
          <p:cNvPr id="97" name=""/>
          <p:cNvPicPr>
            <a:picLocks xmlns:a="http://schemas.openxmlformats.org/drawingml/2006/main" noChangeAspect="1"/>
          </p:cNvPicPr>
          <p:nvPr/>
        </p:nvPicPr>
        <p:blipFill>
          <a:blip xmlns:r="http://schemas.openxmlformats.org/officeDocument/2006/relationships" xmlns:a="http://schemas.openxmlformats.org/drawingml/2006/main" r:embed="R3a54ca97adef4591"/>
          <a:stretch xmlns:a="http://schemas.openxmlformats.org/drawingml/2006/main"/>
        </p:blipFill>
        <p:spPr>
          <a:xfrm xmlns:a="http://schemas.openxmlformats.org/drawingml/2006/main">
            <a:off x="10148697" y="3508028"/>
            <a:ext cx="219456" cy="228600"/>
          </a:xfrm>
          <a:prstGeom xmlns:a="http://schemas.openxmlformats.org/drawingml/2006/main" prst="rect">
            <a:avLst/>
          </a:prstGeom>
        </p:spPr>
      </p:pic>
      <p:pic>
        <p:nvPicPr>
          <p:cNvPr id="98" name=""/>
          <p:cNvPicPr>
            <a:picLocks xmlns:a="http://schemas.openxmlformats.org/drawingml/2006/main" noChangeAspect="1"/>
          </p:cNvPicPr>
          <p:nvPr/>
        </p:nvPicPr>
        <p:blipFill>
          <a:blip xmlns:r="http://schemas.openxmlformats.org/officeDocument/2006/relationships" xmlns:a="http://schemas.openxmlformats.org/drawingml/2006/main" r:embed="Rf60a55473fd34e4a"/>
          <a:stretch xmlns:a="http://schemas.openxmlformats.org/drawingml/2006/main"/>
        </p:blipFill>
        <p:spPr>
          <a:xfrm xmlns:a="http://schemas.openxmlformats.org/drawingml/2006/main">
            <a:off x="10148697" y="4479578"/>
            <a:ext cx="219456" cy="228600"/>
          </a:xfrm>
          <a:prstGeom xmlns:a="http://schemas.openxmlformats.org/drawingml/2006/main" prst="rect">
            <a:avLst/>
          </a:prstGeom>
        </p:spPr>
      </p:pic>
    </p:spTree>
    <p:extLst>
      <p:ext uri="{BB962C8B-B14F-4D97-AF65-F5344CB8AC3E}">
        <p14:creationId xmlns:p14="http://schemas.microsoft.com/office/powerpoint/2010/main" val="1248567950"/>
      </p:ext>
    </p:extLst>
  </p:cSld>
</p:sld>
</file>

<file path=ppt/slides/slide8.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EA212AAD-8D36-4211-9042-42164151BD36}"/>
              </a:ext>
            </a:extLst>
          </p:cNvPr>
          <p:cNvSpPr>
            <a:spLocks xmlns:a="http://schemas.openxmlformats.org/drawingml/2006/main" noGrp="1"/>
          </p:cNvSpPr>
          <p:nvPr/>
        </p:nvSpPr>
        <p:spPr>
          <a:xfrm xmlns:a="http://schemas.openxmlformats.org/drawingml/2006/main">
            <a:off x="838200" y="2870597"/>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857959AA-4794-4395-B02C-EEB2B95A9979}"/>
              </a:ext>
            </a:extLst>
          </p:cNvPr>
          <p:cNvSpPr>
            <a:spLocks xmlns:a="http://schemas.openxmlformats.org/drawingml/2006/main" noGrp="1"/>
          </p:cNvSpPr>
          <p:nvPr/>
        </p:nvSpPr>
        <p:spPr>
          <a:xfrm xmlns:a="http://schemas.openxmlformats.org/drawingml/2006/main">
            <a:off x="4496395" y="3135809"/>
            <a:ext cx="2071092" cy="95"/>
          </a:xfrm>
          <a:custGeom xmlns:a="http://schemas.openxmlformats.org/drawingml/2006/main">
            <a:pathLst>
              <a:path w="2071092" h="95">
                <a:moveTo>
                  <a:pt x="0" y="0"/>
                </a:moveTo>
                <a:lnTo>
                  <a:pt x="2071092"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8E96E252-FAC1-43F5-A66B-84095873AACA}"/>
              </a:ext>
            </a:extLst>
          </p:cNvPr>
          <p:cNvSpPr>
            <a:spLocks xmlns:a="http://schemas.openxmlformats.org/drawingml/2006/main" noGrp="1"/>
          </p:cNvSpPr>
          <p:nvPr/>
        </p:nvSpPr>
        <p:spPr>
          <a:xfrm xmlns:a="http://schemas.openxmlformats.org/drawingml/2006/main">
            <a:off x="6567488" y="3135809"/>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F6A890CE-DEB7-48AA-8515-1B1B4EB122E3}"/>
              </a:ext>
            </a:extLst>
          </p:cNvPr>
          <p:cNvSpPr>
            <a:spLocks xmlns:a="http://schemas.openxmlformats.org/drawingml/2006/main" noGrp="1"/>
          </p:cNvSpPr>
          <p:nvPr/>
        </p:nvSpPr>
        <p:spPr>
          <a:xfrm xmlns:a="http://schemas.openxmlformats.org/drawingml/2006/main">
            <a:off x="4496395" y="3424386"/>
            <a:ext cx="2071092" cy="95"/>
          </a:xfrm>
          <a:custGeom xmlns:a="http://schemas.openxmlformats.org/drawingml/2006/main">
            <a:pathLst>
              <a:path w="2071092" h="95">
                <a:moveTo>
                  <a:pt x="0" y="0"/>
                </a:moveTo>
                <a:lnTo>
                  <a:pt x="2071092"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376051B4-F37F-4024-870E-C63BDBA139D4}"/>
              </a:ext>
            </a:extLst>
          </p:cNvPr>
          <p:cNvSpPr>
            <a:spLocks xmlns:a="http://schemas.openxmlformats.org/drawingml/2006/main" noGrp="1"/>
          </p:cNvSpPr>
          <p:nvPr/>
        </p:nvSpPr>
        <p:spPr>
          <a:xfrm xmlns:a="http://schemas.openxmlformats.org/drawingml/2006/main">
            <a:off x="4496395" y="3135809"/>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4986E707-0DFE-4568-BAF2-2B0468BE7D2B}"/>
              </a:ext>
            </a:extLst>
          </p:cNvPr>
          <p:cNvSpPr>
            <a:spLocks xmlns:a="http://schemas.openxmlformats.org/drawingml/2006/main" noGrp="1"/>
          </p:cNvSpPr>
          <p:nvPr/>
        </p:nvSpPr>
        <p:spPr>
          <a:xfrm xmlns:a="http://schemas.openxmlformats.org/drawingml/2006/main">
            <a:off x="838200" y="5754439"/>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7" name="">
            <a:extLst xmlns:a="http://schemas.openxmlformats.org/drawingml/2006/main">
              <a:ext uri="{FF2B5EF4-FFF2-40B4-BE49-F238E27FC236}">
                <a16:creationId xmlns:a16="http://schemas.microsoft.com/office/drawing/2014/main" id="{753D950F-098F-48C0-B8B6-3E5F9E2F718B}"/>
              </a:ext>
            </a:extLst>
          </p:cNvPr>
          <p:cNvSpPr>
            <a:spLocks xmlns:a="http://schemas.openxmlformats.org/drawingml/2006/main" noGrp="1"/>
          </p:cNvSpPr>
          <p:nvPr/>
        </p:nvSpPr>
        <p:spPr>
          <a:xfrm xmlns:a="http://schemas.openxmlformats.org/drawingml/2006/main">
            <a:off x="7148513" y="2870597"/>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8" name="">
            <a:extLst xmlns:a="http://schemas.openxmlformats.org/drawingml/2006/main">
              <a:ext uri="{FF2B5EF4-FFF2-40B4-BE49-F238E27FC236}">
                <a16:creationId xmlns:a16="http://schemas.microsoft.com/office/drawing/2014/main" id="{E8EC5D70-AE5F-497E-8833-9AB6565097E0}"/>
              </a:ext>
            </a:extLst>
          </p:cNvPr>
          <p:cNvSpPr>
            <a:spLocks xmlns:a="http://schemas.openxmlformats.org/drawingml/2006/main" noGrp="1"/>
          </p:cNvSpPr>
          <p:nvPr/>
        </p:nvSpPr>
        <p:spPr>
          <a:xfrm xmlns:a="http://schemas.openxmlformats.org/drawingml/2006/main">
            <a:off x="11612612" y="3135809"/>
            <a:ext cx="1265188" cy="95"/>
          </a:xfrm>
          <a:custGeom xmlns:a="http://schemas.openxmlformats.org/drawingml/2006/main">
            <a:pathLst>
              <a:path w="1265188" h="95">
                <a:moveTo>
                  <a:pt x="0" y="0"/>
                </a:moveTo>
                <a:lnTo>
                  <a:pt x="1265188" y="0"/>
                </a:lnTo>
              </a:path>
            </a:pathLst>
          </a:custGeom>
          <a:noFill xmlns:a="http://schemas.openxmlformats.org/drawingml/2006/main"/>
          <a:ln xmlns:a="http://schemas.openxmlformats.org/drawingml/2006/main" w="9525">
            <a:solidFill>
              <a:srgbClr val="D0D3C7"/>
            </a:solidFill>
          </a:ln>
        </p:spPr>
      </p:sp>
      <p:sp>
        <p:nvSpPr>
          <p:cNvPr id="9" name="">
            <a:extLst xmlns:a="http://schemas.openxmlformats.org/drawingml/2006/main">
              <a:ext uri="{FF2B5EF4-FFF2-40B4-BE49-F238E27FC236}">
                <a16:creationId xmlns:a16="http://schemas.microsoft.com/office/drawing/2014/main" id="{4C474221-BFD9-4935-BDE5-A499CF8C3267}"/>
              </a:ext>
            </a:extLst>
          </p:cNvPr>
          <p:cNvSpPr>
            <a:spLocks xmlns:a="http://schemas.openxmlformats.org/drawingml/2006/main" noGrp="1"/>
          </p:cNvSpPr>
          <p:nvPr/>
        </p:nvSpPr>
        <p:spPr>
          <a:xfrm xmlns:a="http://schemas.openxmlformats.org/drawingml/2006/main">
            <a:off x="12877800" y="3135809"/>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D0D3C7"/>
            </a:solidFill>
          </a:ln>
        </p:spPr>
      </p:sp>
      <p:sp>
        <p:nvSpPr>
          <p:cNvPr id="10" name="">
            <a:extLst xmlns:a="http://schemas.openxmlformats.org/drawingml/2006/main">
              <a:ext uri="{FF2B5EF4-FFF2-40B4-BE49-F238E27FC236}">
                <a16:creationId xmlns:a16="http://schemas.microsoft.com/office/drawing/2014/main" id="{65EDE72D-208D-4A42-BA4B-3B6CD0BFEAB8}"/>
              </a:ext>
            </a:extLst>
          </p:cNvPr>
          <p:cNvSpPr>
            <a:spLocks xmlns:a="http://schemas.openxmlformats.org/drawingml/2006/main" noGrp="1"/>
          </p:cNvSpPr>
          <p:nvPr/>
        </p:nvSpPr>
        <p:spPr>
          <a:xfrm xmlns:a="http://schemas.openxmlformats.org/drawingml/2006/main">
            <a:off x="11612612" y="3424386"/>
            <a:ext cx="1265188" cy="95"/>
          </a:xfrm>
          <a:custGeom xmlns:a="http://schemas.openxmlformats.org/drawingml/2006/main">
            <a:pathLst>
              <a:path w="1265188" h="95">
                <a:moveTo>
                  <a:pt x="0" y="0"/>
                </a:moveTo>
                <a:lnTo>
                  <a:pt x="1265188" y="0"/>
                </a:lnTo>
              </a:path>
            </a:pathLst>
          </a:custGeom>
          <a:noFill xmlns:a="http://schemas.openxmlformats.org/drawingml/2006/main"/>
          <a:ln xmlns:a="http://schemas.openxmlformats.org/drawingml/2006/main" w="9525">
            <a:solidFill>
              <a:srgbClr val="D0D3C7"/>
            </a:solidFill>
          </a:ln>
        </p:spPr>
      </p:sp>
      <p:sp>
        <p:nvSpPr>
          <p:cNvPr id="11" name="">
            <a:extLst xmlns:a="http://schemas.openxmlformats.org/drawingml/2006/main">
              <a:ext uri="{FF2B5EF4-FFF2-40B4-BE49-F238E27FC236}">
                <a16:creationId xmlns:a16="http://schemas.microsoft.com/office/drawing/2014/main" id="{F41A3FCA-7646-4708-AFED-EF87A71B8A0B}"/>
              </a:ext>
            </a:extLst>
          </p:cNvPr>
          <p:cNvSpPr>
            <a:spLocks xmlns:a="http://schemas.openxmlformats.org/drawingml/2006/main" noGrp="1"/>
          </p:cNvSpPr>
          <p:nvPr/>
        </p:nvSpPr>
        <p:spPr>
          <a:xfrm xmlns:a="http://schemas.openxmlformats.org/drawingml/2006/main">
            <a:off x="11612612" y="3135809"/>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D0D3C7"/>
            </a:solidFill>
          </a:ln>
        </p:spPr>
      </p:sp>
      <p:sp>
        <p:nvSpPr>
          <p:cNvPr id="12" name="">
            <a:extLst xmlns:a="http://schemas.openxmlformats.org/drawingml/2006/main">
              <a:ext uri="{FF2B5EF4-FFF2-40B4-BE49-F238E27FC236}">
                <a16:creationId xmlns:a16="http://schemas.microsoft.com/office/drawing/2014/main" id="{6FC35275-C338-4696-A950-0DD235309825}"/>
              </a:ext>
            </a:extLst>
          </p:cNvPr>
          <p:cNvSpPr>
            <a:spLocks xmlns:a="http://schemas.openxmlformats.org/drawingml/2006/main" noGrp="1"/>
          </p:cNvSpPr>
          <p:nvPr/>
        </p:nvSpPr>
        <p:spPr>
          <a:xfrm xmlns:a="http://schemas.openxmlformats.org/drawingml/2006/main">
            <a:off x="7148513" y="5754439"/>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13" name="text-12">
            <a:extLst xmlns:a="http://schemas.openxmlformats.org/drawingml/2006/main">
              <a:ext uri="{FF2B5EF4-FFF2-40B4-BE49-F238E27FC236}">
                <a16:creationId xmlns:a16="http://schemas.microsoft.com/office/drawing/2014/main" id="{6C370D55-C930-4608-B448-EDD78BC2656B}"/>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ab9a2063c1fb446a"/>
              </a:rPr>
              <a:t>trion</a:t>
            </a:r>
          </a:p>
        </p:txBody>
      </p:sp>
      <p:sp>
        <p:nvSpPr>
          <p:cNvPr id="14" name="text-13">
            <a:extLst xmlns:a="http://schemas.openxmlformats.org/drawingml/2006/main">
              <a:ext uri="{FF2B5EF4-FFF2-40B4-BE49-F238E27FC236}">
                <a16:creationId xmlns:a16="http://schemas.microsoft.com/office/drawing/2014/main" id="{B925CFD1-F4B8-4F25-9703-400A20CA33EE}"/>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b98d9cbad76f4325"/>
              </a:rPr>
              <a:t>labs</a:t>
            </a:r>
          </a:p>
        </p:txBody>
      </p:sp>
      <p:sp>
        <p:nvSpPr>
          <p:cNvPr id="15" name="text-14">
            <a:extLst xmlns:a="http://schemas.openxmlformats.org/drawingml/2006/main">
              <a:ext uri="{FF2B5EF4-FFF2-40B4-BE49-F238E27FC236}">
                <a16:creationId xmlns:a16="http://schemas.microsoft.com/office/drawing/2014/main" id="{E2978CA2-4349-49F5-9C9A-C588CCA7679E}"/>
              </a:ext>
            </a:extLst>
          </p:cNvPr>
          <p:cNvSpPr>
            <a:spLocks xmlns:a="http://schemas.openxmlformats.org/drawingml/2006/main" noGrp="1"/>
          </p:cNvSpPr>
          <p:nvPr/>
        </p:nvSpPr>
        <p:spPr>
          <a:xfrm xmlns:a="http://schemas.openxmlformats.org/drawingml/2006/main">
            <a:off x="10677079" y="450056"/>
            <a:ext cx="2276921"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USE CASE / SANCTIONS SCREENING</a:t>
            </a:r>
          </a:p>
        </p:txBody>
      </p:sp>
      <p:sp>
        <p:nvSpPr>
          <p:cNvPr id="16" name="text-15">
            <a:extLst xmlns:a="http://schemas.openxmlformats.org/drawingml/2006/main">
              <a:ext uri="{FF2B5EF4-FFF2-40B4-BE49-F238E27FC236}">
                <a16:creationId xmlns:a16="http://schemas.microsoft.com/office/drawing/2014/main" id="{06E498C2-8244-42C0-A484-87A9DF453F9C}"/>
              </a:ext>
            </a:extLst>
          </p:cNvPr>
          <p:cNvSpPr>
            <a:spLocks xmlns:a="http://schemas.openxmlformats.org/drawingml/2006/main" noGrp="1"/>
          </p:cNvSpPr>
          <p:nvPr/>
        </p:nvSpPr>
        <p:spPr>
          <a:xfrm xmlns:a="http://schemas.openxmlformats.org/drawingml/2006/main">
            <a:off x="838200" y="1181100"/>
            <a:ext cx="8206978"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List proofs and address screening</a:t>
            </a:r>
          </a:p>
        </p:txBody>
      </p:sp>
      <p:sp>
        <p:nvSpPr>
          <p:cNvPr id="17" name="text-16">
            <a:extLst xmlns:a="http://schemas.openxmlformats.org/drawingml/2006/main">
              <a:ext uri="{FF2B5EF4-FFF2-40B4-BE49-F238E27FC236}">
                <a16:creationId xmlns:a16="http://schemas.microsoft.com/office/drawing/2014/main" id="{3C3F75C1-159C-4918-AEFD-F75B0B4B91C4}"/>
              </a:ext>
            </a:extLst>
          </p:cNvPr>
          <p:cNvSpPr>
            <a:spLocks xmlns:a="http://schemas.openxmlformats.org/drawingml/2006/main" noGrp="1"/>
          </p:cNvSpPr>
          <p:nvPr/>
        </p:nvSpPr>
        <p:spPr>
          <a:xfrm xmlns:a="http://schemas.openxmlformats.org/drawingml/2006/main">
            <a:off x="838200" y="1830586"/>
            <a:ext cx="4905375"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are different checks.</a:t>
            </a:r>
          </a:p>
        </p:txBody>
      </p:sp>
      <p:sp>
        <p:nvSpPr>
          <p:cNvPr id="18" name="text-17">
            <a:extLst xmlns:a="http://schemas.openxmlformats.org/drawingml/2006/main">
              <a:ext uri="{FF2B5EF4-FFF2-40B4-BE49-F238E27FC236}">
                <a16:creationId xmlns:a16="http://schemas.microsoft.com/office/drawing/2014/main" id="{9AFEED1E-48AB-4BB8-9E5E-92A156E702F7}"/>
              </a:ext>
            </a:extLst>
          </p:cNvPr>
          <p:cNvSpPr>
            <a:spLocks xmlns:a="http://schemas.openxmlformats.org/drawingml/2006/main" noGrp="1"/>
          </p:cNvSpPr>
          <p:nvPr/>
        </p:nvSpPr>
        <p:spPr>
          <a:xfrm xmlns:a="http://schemas.openxmlformats.org/drawingml/2006/main">
            <a:off x="4591645" y="3212009"/>
            <a:ext cx="195679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PUBLIC COUNT8 PROOF RECORDED</a:t>
            </a:r>
          </a:p>
        </p:txBody>
      </p:sp>
      <p:sp>
        <p:nvSpPr>
          <p:cNvPr id="19" name="text-18">
            <a:extLst xmlns:a="http://schemas.openxmlformats.org/drawingml/2006/main">
              <a:ext uri="{FF2B5EF4-FFF2-40B4-BE49-F238E27FC236}">
                <a16:creationId xmlns:a16="http://schemas.microsoft.com/office/drawing/2014/main" id="{AA77CF6A-6444-471B-8600-7C31F8555A5F}"/>
              </a:ext>
            </a:extLst>
          </p:cNvPr>
          <p:cNvSpPr>
            <a:spLocks xmlns:a="http://schemas.openxmlformats.org/drawingml/2006/main" noGrp="1"/>
          </p:cNvSpPr>
          <p:nvPr/>
        </p:nvSpPr>
        <p:spPr>
          <a:xfrm xmlns:a="http://schemas.openxmlformats.org/drawingml/2006/main">
            <a:off x="838200" y="3661172"/>
            <a:ext cx="229120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ZKPASSPORT / PRIVATE LIST PROOF</a:t>
            </a:r>
          </a:p>
        </p:txBody>
      </p:sp>
      <p:sp>
        <p:nvSpPr>
          <p:cNvPr id="20" name="text-19">
            <a:extLst xmlns:a="http://schemas.openxmlformats.org/drawingml/2006/main">
              <a:ext uri="{FF2B5EF4-FFF2-40B4-BE49-F238E27FC236}">
                <a16:creationId xmlns:a16="http://schemas.microsoft.com/office/drawing/2014/main" id="{2BB1B9C1-6406-4DB0-A604-047CC3FABC0C}"/>
              </a:ext>
            </a:extLst>
          </p:cNvPr>
          <p:cNvSpPr>
            <a:spLocks xmlns:a="http://schemas.openxmlformats.org/drawingml/2006/main" noGrp="1"/>
          </p:cNvSpPr>
          <p:nvPr/>
        </p:nvSpPr>
        <p:spPr>
          <a:xfrm xmlns:a="http://schemas.openxmlformats.org/drawingml/2006/main">
            <a:off x="838200" y="3975943"/>
            <a:ext cx="3152329"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Prove non-membership</a:t>
            </a:r>
          </a:p>
        </p:txBody>
      </p:sp>
      <p:sp>
        <p:nvSpPr>
          <p:cNvPr id="21" name="text-20">
            <a:extLst xmlns:a="http://schemas.openxmlformats.org/drawingml/2006/main">
              <a:ext uri="{FF2B5EF4-FFF2-40B4-BE49-F238E27FC236}">
                <a16:creationId xmlns:a16="http://schemas.microsoft.com/office/drawing/2014/main" id="{9D201CA8-87C2-41DC-8A1F-870172ADF951}"/>
              </a:ext>
            </a:extLst>
          </p:cNvPr>
          <p:cNvSpPr>
            <a:spLocks xmlns:a="http://schemas.openxmlformats.org/drawingml/2006/main" noGrp="1"/>
          </p:cNvSpPr>
          <p:nvPr/>
        </p:nvSpPr>
        <p:spPr>
          <a:xfrm xmlns:a="http://schemas.openxmlformats.org/drawingml/2006/main">
            <a:off x="838200" y="4350841"/>
            <a:ext cx="4434483"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without revealing document data.</a:t>
            </a:r>
          </a:p>
        </p:txBody>
      </p:sp>
      <p:sp>
        <p:nvSpPr>
          <p:cNvPr id="22" name="text-21">
            <a:extLst xmlns:a="http://schemas.openxmlformats.org/drawingml/2006/main">
              <a:ext uri="{FF2B5EF4-FFF2-40B4-BE49-F238E27FC236}">
                <a16:creationId xmlns:a16="http://schemas.microsoft.com/office/drawing/2014/main" id="{8B0037F3-5128-4B52-BA5C-F7487249E7AD}"/>
              </a:ext>
            </a:extLst>
          </p:cNvPr>
          <p:cNvSpPr>
            <a:spLocks xmlns:a="http://schemas.openxmlformats.org/drawingml/2006/main" noGrp="1"/>
          </p:cNvSpPr>
          <p:nvPr/>
        </p:nvSpPr>
        <p:spPr>
          <a:xfrm xmlns:a="http://schemas.openxmlformats.org/drawingml/2006/main">
            <a:off x="838200" y="4906714"/>
            <a:ext cx="5239792"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Exact matching of normalized data against a pinned list.</a:t>
            </a:r>
          </a:p>
        </p:txBody>
      </p:sp>
      <p:sp>
        <p:nvSpPr>
          <p:cNvPr id="23" name="text-22">
            <a:extLst xmlns:a="http://schemas.openxmlformats.org/drawingml/2006/main">
              <a:ext uri="{FF2B5EF4-FFF2-40B4-BE49-F238E27FC236}">
                <a16:creationId xmlns:a16="http://schemas.microsoft.com/office/drawing/2014/main" id="{71BA0E59-954B-4285-B9BE-D5B1842149AB}"/>
              </a:ext>
            </a:extLst>
          </p:cNvPr>
          <p:cNvSpPr>
            <a:spLocks xmlns:a="http://schemas.openxmlformats.org/drawingml/2006/main" noGrp="1"/>
          </p:cNvSpPr>
          <p:nvPr/>
        </p:nvSpPr>
        <p:spPr>
          <a:xfrm xmlns:a="http://schemas.openxmlformats.org/drawingml/2006/main">
            <a:off x="838200" y="5925889"/>
            <a:ext cx="1035993"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22241F"/>
                </a:solidFill>
                <a:latin typeface="Helvetica Neue"/>
                <a:ea typeface="Helvetica Neue"/>
                <a:cs typeface="Helvetica Neue"/>
              </a:defRPr>
            </a:pPr>
            <a:r>
              <a:rPr sz="1275" b="0" i="0">
                <a:solidFill>
                  <a:srgbClr val="22241F"/>
                </a:solidFill>
                <a:latin typeface="Helvetica Neue"/>
                <a:ea typeface="Helvetica Neue"/>
                <a:cs typeface="Helvetica Neue"/>
              </a:rPr>
              <a:t>OuterCount8</a:t>
            </a:r>
          </a:p>
        </p:txBody>
      </p:sp>
      <p:sp>
        <p:nvSpPr>
          <p:cNvPr id="24" name="text-23">
            <a:extLst xmlns:a="http://schemas.openxmlformats.org/drawingml/2006/main">
              <a:ext uri="{FF2B5EF4-FFF2-40B4-BE49-F238E27FC236}">
                <a16:creationId xmlns:a16="http://schemas.microsoft.com/office/drawing/2014/main" id="{98D57191-0DE3-4BAD-AE6A-9D3BBB6C061F}"/>
              </a:ext>
            </a:extLst>
          </p:cNvPr>
          <p:cNvSpPr>
            <a:spLocks xmlns:a="http://schemas.openxmlformats.org/drawingml/2006/main" noGrp="1"/>
          </p:cNvSpPr>
          <p:nvPr/>
        </p:nvSpPr>
        <p:spPr>
          <a:xfrm xmlns:a="http://schemas.openxmlformats.org/drawingml/2006/main">
            <a:off x="838200" y="6202114"/>
            <a:ext cx="2341215"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697065"/>
                </a:solidFill>
                <a:latin typeface="Helvetica Neue"/>
                <a:ea typeface="Helvetica Neue"/>
                <a:cs typeface="Helvetica Neue"/>
              </a:defRPr>
            </a:pPr>
            <a:r>
              <a:rPr sz="1275" b="0" i="0">
                <a:solidFill>
                  <a:srgbClr val="697065"/>
                </a:solidFill>
                <a:latin typeface="Helvetica Neue"/>
                <a:ea typeface="Helvetica Neue"/>
                <a:cs typeface="Helvetica Neue"/>
              </a:rPr>
              <a:t>List snapshot: 25 January 2026</a:t>
            </a:r>
          </a:p>
        </p:txBody>
      </p:sp>
      <p:sp>
        <p:nvSpPr>
          <p:cNvPr id="25" name="text-24">
            <a:extLst xmlns:a="http://schemas.openxmlformats.org/drawingml/2006/main">
              <a:ext uri="{FF2B5EF4-FFF2-40B4-BE49-F238E27FC236}">
                <a16:creationId xmlns:a16="http://schemas.microsoft.com/office/drawing/2014/main" id="{AEB16062-2204-46AE-9D3F-1A8B3AAAF96E}"/>
              </a:ext>
            </a:extLst>
          </p:cNvPr>
          <p:cNvSpPr>
            <a:spLocks xmlns:a="http://schemas.openxmlformats.org/drawingml/2006/main" noGrp="1"/>
          </p:cNvSpPr>
          <p:nvPr/>
        </p:nvSpPr>
        <p:spPr>
          <a:xfrm xmlns:a="http://schemas.openxmlformats.org/drawingml/2006/main">
            <a:off x="11707862" y="3212009"/>
            <a:ext cx="115088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BACKEND / NOT ZK</a:t>
            </a:r>
          </a:p>
        </p:txBody>
      </p:sp>
      <p:sp>
        <p:nvSpPr>
          <p:cNvPr id="26" name="text-25">
            <a:extLst xmlns:a="http://schemas.openxmlformats.org/drawingml/2006/main">
              <a:ext uri="{FF2B5EF4-FFF2-40B4-BE49-F238E27FC236}">
                <a16:creationId xmlns:a16="http://schemas.microsoft.com/office/drawing/2014/main" id="{7AC19F68-5DF2-4BDF-9615-780F858B51CA}"/>
              </a:ext>
            </a:extLst>
          </p:cNvPr>
          <p:cNvSpPr>
            <a:spLocks xmlns:a="http://schemas.openxmlformats.org/drawingml/2006/main" noGrp="1"/>
          </p:cNvSpPr>
          <p:nvPr/>
        </p:nvSpPr>
        <p:spPr>
          <a:xfrm xmlns:a="http://schemas.openxmlformats.org/drawingml/2006/main">
            <a:off x="7148513" y="3661172"/>
            <a:ext cx="243408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OFAC / DIGITAL CURRENCY ADDRESSES</a:t>
            </a:r>
          </a:p>
        </p:txBody>
      </p:sp>
      <p:sp>
        <p:nvSpPr>
          <p:cNvPr id="27" name="text-26">
            <a:extLst xmlns:a="http://schemas.openxmlformats.org/drawingml/2006/main">
              <a:ext uri="{FF2B5EF4-FFF2-40B4-BE49-F238E27FC236}">
                <a16:creationId xmlns:a16="http://schemas.microsoft.com/office/drawing/2014/main" id="{516040EF-C6B9-44EC-A623-EE44A11F7FC0}"/>
              </a:ext>
            </a:extLst>
          </p:cNvPr>
          <p:cNvSpPr>
            <a:spLocks xmlns:a="http://schemas.openxmlformats.org/drawingml/2006/main" noGrp="1"/>
          </p:cNvSpPr>
          <p:nvPr/>
        </p:nvSpPr>
        <p:spPr>
          <a:xfrm xmlns:a="http://schemas.openxmlformats.org/drawingml/2006/main">
            <a:off x="7148513" y="3975943"/>
            <a:ext cx="3113038"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Check a wallet address</a:t>
            </a:r>
          </a:p>
        </p:txBody>
      </p:sp>
      <p:sp>
        <p:nvSpPr>
          <p:cNvPr id="28" name="text-27">
            <a:extLst xmlns:a="http://schemas.openxmlformats.org/drawingml/2006/main">
              <a:ext uri="{FF2B5EF4-FFF2-40B4-BE49-F238E27FC236}">
                <a16:creationId xmlns:a16="http://schemas.microsoft.com/office/drawing/2014/main" id="{B2FF2027-7DFF-4B7F-A58A-6DE7F165325E}"/>
              </a:ext>
            </a:extLst>
          </p:cNvPr>
          <p:cNvSpPr>
            <a:spLocks xmlns:a="http://schemas.openxmlformats.org/drawingml/2006/main" noGrp="1"/>
          </p:cNvSpPr>
          <p:nvPr/>
        </p:nvSpPr>
        <p:spPr>
          <a:xfrm xmlns:a="http://schemas.openxmlformats.org/drawingml/2006/main">
            <a:off x="7148513" y="4350841"/>
            <a:ext cx="2038796"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against the list.</a:t>
            </a:r>
          </a:p>
        </p:txBody>
      </p:sp>
      <p:sp>
        <p:nvSpPr>
          <p:cNvPr id="29" name="text-28">
            <a:extLst xmlns:a="http://schemas.openxmlformats.org/drawingml/2006/main">
              <a:ext uri="{FF2B5EF4-FFF2-40B4-BE49-F238E27FC236}">
                <a16:creationId xmlns:a16="http://schemas.microsoft.com/office/drawing/2014/main" id="{F215E347-97FA-4474-B149-0652E07DAD4F}"/>
              </a:ext>
            </a:extLst>
          </p:cNvPr>
          <p:cNvSpPr>
            <a:spLocks xmlns:a="http://schemas.openxmlformats.org/drawingml/2006/main" noGrp="1"/>
          </p:cNvSpPr>
          <p:nvPr/>
        </p:nvSpPr>
        <p:spPr>
          <a:xfrm xmlns:a="http://schemas.openxmlformats.org/drawingml/2006/main">
            <a:off x="7148513" y="4906714"/>
            <a:ext cx="555694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A separate backend pre-check against digital addresses on</a:t>
            </a:r>
          </a:p>
        </p:txBody>
      </p:sp>
      <p:sp>
        <p:nvSpPr>
          <p:cNvPr id="30" name="text-29">
            <a:extLst xmlns:a="http://schemas.openxmlformats.org/drawingml/2006/main">
              <a:ext uri="{FF2B5EF4-FFF2-40B4-BE49-F238E27FC236}">
                <a16:creationId xmlns:a16="http://schemas.microsoft.com/office/drawing/2014/main" id="{03DFD616-8BC6-4A49-B581-5F3B6CC3EC1B}"/>
              </a:ext>
            </a:extLst>
          </p:cNvPr>
          <p:cNvSpPr>
            <a:spLocks xmlns:a="http://schemas.openxmlformats.org/drawingml/2006/main" noGrp="1"/>
          </p:cNvSpPr>
          <p:nvPr/>
        </p:nvSpPr>
        <p:spPr>
          <a:xfrm xmlns:a="http://schemas.openxmlformats.org/drawingml/2006/main">
            <a:off x="7148513" y="5214640"/>
            <a:ext cx="1389311"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the official list.</a:t>
            </a:r>
          </a:p>
        </p:txBody>
      </p:sp>
      <p:sp>
        <p:nvSpPr>
          <p:cNvPr id="31" name="text-30">
            <a:extLst xmlns:a="http://schemas.openxmlformats.org/drawingml/2006/main">
              <a:ext uri="{FF2B5EF4-FFF2-40B4-BE49-F238E27FC236}">
                <a16:creationId xmlns:a16="http://schemas.microsoft.com/office/drawing/2014/main" id="{B30F935B-5EF3-427D-9253-61757A582DC8}"/>
              </a:ext>
            </a:extLst>
          </p:cNvPr>
          <p:cNvSpPr>
            <a:spLocks xmlns:a="http://schemas.openxmlformats.org/drawingml/2006/main" noGrp="1"/>
          </p:cNvSpPr>
          <p:nvPr/>
        </p:nvSpPr>
        <p:spPr>
          <a:xfrm xmlns:a="http://schemas.openxmlformats.org/drawingml/2006/main">
            <a:off x="7148513" y="5925889"/>
            <a:ext cx="143515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22241F"/>
                </a:solidFill>
                <a:latin typeface="Helvetica Neue"/>
                <a:ea typeface="Helvetica Neue"/>
                <a:cs typeface="Helvetica Neue"/>
              </a:defRPr>
            </a:pPr>
            <a:r>
              <a:rPr sz="1275" b="0" i="0">
                <a:solidFill>
                  <a:srgbClr val="22241F"/>
                </a:solidFill>
                <a:latin typeface="Helvetica Neue"/>
                <a:ea typeface="Helvetica Neue"/>
                <a:cs typeface="Helvetica Neue"/>
              </a:rPr>
              <a:t>Address matching</a:t>
            </a:r>
          </a:p>
        </p:txBody>
      </p:sp>
      <p:sp>
        <p:nvSpPr>
          <p:cNvPr id="32" name="text-31">
            <a:extLst xmlns:a="http://schemas.openxmlformats.org/drawingml/2006/main">
              <a:ext uri="{FF2B5EF4-FFF2-40B4-BE49-F238E27FC236}">
                <a16:creationId xmlns:a16="http://schemas.microsoft.com/office/drawing/2014/main" id="{8D352107-4BF3-42C5-9B78-E68A269AEC63}"/>
              </a:ext>
            </a:extLst>
          </p:cNvPr>
          <p:cNvSpPr>
            <a:spLocks xmlns:a="http://schemas.openxmlformats.org/drawingml/2006/main" noGrp="1"/>
          </p:cNvSpPr>
          <p:nvPr/>
        </p:nvSpPr>
        <p:spPr>
          <a:xfrm xmlns:a="http://schemas.openxmlformats.org/drawingml/2006/main">
            <a:off x="7148513" y="6202114"/>
            <a:ext cx="4100959"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697065"/>
                </a:solidFill>
                <a:latin typeface="Helvetica Neue"/>
                <a:ea typeface="Helvetica Neue"/>
                <a:cs typeface="Helvetica Neue"/>
              </a:defRPr>
            </a:pPr>
            <a:r>
              <a:rPr sz="1275" b="0" i="0">
                <a:solidFill>
                  <a:srgbClr val="697065"/>
                </a:solidFill>
                <a:latin typeface="Helvetica Neue"/>
                <a:ea typeface="Helvetica Neue"/>
                <a:cs typeface="Helvetica Neue"/>
              </a:rPr>
              <a:t>Not a full compliance finding for a person or transaction</a:t>
            </a:r>
          </a:p>
        </p:txBody>
      </p:sp>
      <p:sp>
        <p:nvSpPr>
          <p:cNvPr id="33" name="text-32">
            <a:extLst xmlns:a="http://schemas.openxmlformats.org/drawingml/2006/main">
              <a:ext uri="{FF2B5EF4-FFF2-40B4-BE49-F238E27FC236}">
                <a16:creationId xmlns:a16="http://schemas.microsoft.com/office/drawing/2014/main" id="{300FF857-8DA4-45E0-A5EC-B2EBBDE436DC}"/>
              </a:ext>
            </a:extLst>
          </p:cNvPr>
          <p:cNvSpPr>
            <a:spLocks xmlns:a="http://schemas.openxmlformats.org/drawingml/2006/main" noGrp="1"/>
          </p:cNvSpPr>
          <p:nvPr/>
        </p:nvSpPr>
        <p:spPr>
          <a:xfrm xmlns:a="http://schemas.openxmlformats.org/drawingml/2006/main">
            <a:off x="838200" y="6842820"/>
            <a:ext cx="6649789"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No match ≠ full sanctions compliance. List freshness, identity matching, and scope require separate assessment.</a:t>
            </a:r>
          </a:p>
        </p:txBody>
      </p:sp>
      <p:sp>
        <p:nvSpPr>
          <p:cNvPr id="34" name="text-33">
            <a:extLst xmlns:a="http://schemas.openxmlformats.org/drawingml/2006/main">
              <a:ext uri="{FF2B5EF4-FFF2-40B4-BE49-F238E27FC236}">
                <a16:creationId xmlns:a16="http://schemas.microsoft.com/office/drawing/2014/main" id="{C3CC81FB-DB7A-4E1F-8F58-FDFCB9A23F1B}"/>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35" name="text-34">
            <a:extLst xmlns:a="http://schemas.openxmlformats.org/drawingml/2006/main">
              <a:ext uri="{FF2B5EF4-FFF2-40B4-BE49-F238E27FC236}">
                <a16:creationId xmlns:a16="http://schemas.microsoft.com/office/drawing/2014/main" id="{7FC4CA90-5945-4100-9878-F4C47DDE1A2E}"/>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36" name="text-35">
            <a:extLst xmlns:a="http://schemas.openxmlformats.org/drawingml/2006/main">
              <a:ext uri="{FF2B5EF4-FFF2-40B4-BE49-F238E27FC236}">
                <a16:creationId xmlns:a16="http://schemas.microsoft.com/office/drawing/2014/main" id="{651513F1-C95E-4B2A-95B2-1C42998C27FD}"/>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08 / 18</a:t>
            </a:r>
          </a:p>
        </p:txBody>
      </p:sp>
      <p:pic>
        <p:nvPicPr>
          <p:cNvPr id="75" name=""/>
          <p:cNvPicPr>
            <a:picLocks xmlns:a="http://schemas.openxmlformats.org/drawingml/2006/main" noChangeAspect="1"/>
          </p:cNvPicPr>
          <p:nvPr/>
        </p:nvPicPr>
        <p:blipFill>
          <a:blip xmlns:r="http://schemas.openxmlformats.org/officeDocument/2006/relationships" xmlns:a="http://schemas.openxmlformats.org/drawingml/2006/main" r:embed="R202d40d358624a4d"/>
          <a:stretch xmlns:a="http://schemas.openxmlformats.org/drawingml/2006/main"/>
        </p:blipFill>
        <p:spPr>
          <a:xfrm xmlns:a="http://schemas.openxmlformats.org/drawingml/2006/main">
            <a:off x="842826" y="3118247"/>
            <a:ext cx="314597" cy="323850"/>
          </a:xfrm>
          <a:prstGeom xmlns:a="http://schemas.openxmlformats.org/drawingml/2006/main" prst="rect">
            <a:avLst/>
          </a:prstGeom>
        </p:spPr>
      </p:pic>
      <p:pic>
        <p:nvPicPr>
          <p:cNvPr id="76" name=""/>
          <p:cNvPicPr>
            <a:picLocks xmlns:a="http://schemas.openxmlformats.org/drawingml/2006/main" noChangeAspect="1"/>
          </p:cNvPicPr>
          <p:nvPr/>
        </p:nvPicPr>
        <p:blipFill>
          <a:blip xmlns:r="http://schemas.openxmlformats.org/officeDocument/2006/relationships" xmlns:a="http://schemas.openxmlformats.org/drawingml/2006/main" r:embed="R3147164bbe1f4353"/>
          <a:stretch xmlns:a="http://schemas.openxmlformats.org/drawingml/2006/main"/>
        </p:blipFill>
        <p:spPr>
          <a:xfrm xmlns:a="http://schemas.openxmlformats.org/drawingml/2006/main">
            <a:off x="7148513" y="3118247"/>
            <a:ext cx="323850" cy="323850"/>
          </a:xfrm>
          <a:prstGeom xmlns:a="http://schemas.openxmlformats.org/drawingml/2006/main" prst="rect">
            <a:avLst/>
          </a:prstGeom>
        </p:spPr>
      </p:pic>
    </p:spTree>
    <p:extLst>
      <p:ext uri="{BB962C8B-B14F-4D97-AF65-F5344CB8AC3E}">
        <p14:creationId xmlns:p14="http://schemas.microsoft.com/office/powerpoint/2010/main" val="43368502"/>
      </p:ext>
    </p:extLst>
  </p:cSld>
</p:sld>
</file>

<file path=ppt/slides/slide9.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5584CE09-8A48-4355-B086-C9377B9E8516}"/>
              </a:ext>
            </a:extLst>
          </p:cNvPr>
          <p:cNvSpPr>
            <a:spLocks xmlns:a="http://schemas.openxmlformats.org/drawingml/2006/main" noGrp="1"/>
          </p:cNvSpPr>
          <p:nvPr/>
        </p:nvSpPr>
        <p:spPr>
          <a:xfrm xmlns:a="http://schemas.openxmlformats.org/drawingml/2006/main">
            <a:off x="11478369" y="914400"/>
            <a:ext cx="1399431" cy="95"/>
          </a:xfrm>
          <a:custGeom xmlns:a="http://schemas.openxmlformats.org/drawingml/2006/main">
            <a:pathLst>
              <a:path w="1399431" h="95">
                <a:moveTo>
                  <a:pt x="0" y="0"/>
                </a:moveTo>
                <a:lnTo>
                  <a:pt x="1399431"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D573BBF7-83CE-45D3-82C3-48ED4B6C4BA7}"/>
              </a:ext>
            </a:extLst>
          </p:cNvPr>
          <p:cNvSpPr>
            <a:spLocks xmlns:a="http://schemas.openxmlformats.org/drawingml/2006/main" noGrp="1"/>
          </p:cNvSpPr>
          <p:nvPr/>
        </p:nvSpPr>
        <p:spPr>
          <a:xfrm xmlns:a="http://schemas.openxmlformats.org/drawingml/2006/main">
            <a:off x="12877800" y="914400"/>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E190A1DD-982B-4C19-BE5B-B1722531D10E}"/>
              </a:ext>
            </a:extLst>
          </p:cNvPr>
          <p:cNvSpPr>
            <a:spLocks xmlns:a="http://schemas.openxmlformats.org/drawingml/2006/main" noGrp="1"/>
          </p:cNvSpPr>
          <p:nvPr/>
        </p:nvSpPr>
        <p:spPr>
          <a:xfrm xmlns:a="http://schemas.openxmlformats.org/drawingml/2006/main">
            <a:off x="11478369" y="1202978"/>
            <a:ext cx="1399431" cy="95"/>
          </a:xfrm>
          <a:custGeom xmlns:a="http://schemas.openxmlformats.org/drawingml/2006/main">
            <a:pathLst>
              <a:path w="1399431" h="95">
                <a:moveTo>
                  <a:pt x="0" y="0"/>
                </a:moveTo>
                <a:lnTo>
                  <a:pt x="1399431" y="0"/>
                </a:lnTo>
              </a:path>
            </a:pathLst>
          </a:custGeom>
          <a:noFill xmlns:a="http://schemas.openxmlformats.org/drawingml/2006/main"/>
          <a:ln xmlns:a="http://schemas.openxmlformats.org/drawingml/2006/main" w="9525">
            <a:solidFill>
              <a:srgbClr val="4A4233"/>
            </a:solidFill>
          </a:ln>
        </p:spPr>
      </p:sp>
      <p:sp>
        <p:nvSpPr>
          <p:cNvPr id="4" name="">
            <a:extLst xmlns:a="http://schemas.openxmlformats.org/drawingml/2006/main">
              <a:ext uri="{FF2B5EF4-FFF2-40B4-BE49-F238E27FC236}">
                <a16:creationId xmlns:a16="http://schemas.microsoft.com/office/drawing/2014/main" id="{7B2C49DE-9805-45C0-A3A8-25343AC40144}"/>
              </a:ext>
            </a:extLst>
          </p:cNvPr>
          <p:cNvSpPr>
            <a:spLocks xmlns:a="http://schemas.openxmlformats.org/drawingml/2006/main" noGrp="1"/>
          </p:cNvSpPr>
          <p:nvPr/>
        </p:nvSpPr>
        <p:spPr>
          <a:xfrm xmlns:a="http://schemas.openxmlformats.org/drawingml/2006/main">
            <a:off x="11478369" y="914400"/>
            <a:ext cx="95" cy="288578"/>
          </a:xfrm>
          <a:custGeom xmlns:a="http://schemas.openxmlformats.org/drawingml/2006/main">
            <a:pathLst>
              <a:path w="95" h="288578">
                <a:moveTo>
                  <a:pt x="0" y="0"/>
                </a:moveTo>
                <a:lnTo>
                  <a:pt x="0" y="288578"/>
                </a:lnTo>
              </a:path>
            </a:pathLst>
          </a:custGeom>
          <a:noFill xmlns:a="http://schemas.openxmlformats.org/drawingml/2006/main"/>
          <a:ln xmlns:a="http://schemas.openxmlformats.org/drawingml/2006/main" w="9525">
            <a:solidFill>
              <a:srgbClr val="4A4233"/>
            </a:solidFill>
          </a:ln>
        </p:spPr>
      </p:sp>
      <p:sp>
        <p:nvSpPr>
          <p:cNvPr id="5" name="">
            <a:extLst xmlns:a="http://schemas.openxmlformats.org/drawingml/2006/main">
              <a:ext uri="{FF2B5EF4-FFF2-40B4-BE49-F238E27FC236}">
                <a16:creationId xmlns:a16="http://schemas.microsoft.com/office/drawing/2014/main" id="{5537BC1B-BCD8-42FC-8D32-3A1E296A6124}"/>
              </a:ext>
            </a:extLst>
          </p:cNvPr>
          <p:cNvSpPr>
            <a:spLocks xmlns:a="http://schemas.openxmlformats.org/drawingml/2006/main" noGrp="1"/>
          </p:cNvSpPr>
          <p:nvPr/>
        </p:nvSpPr>
        <p:spPr>
          <a:xfrm xmlns:a="http://schemas.openxmlformats.org/drawingml/2006/main">
            <a:off x="838200" y="3389709"/>
            <a:ext cx="5324475" cy="95"/>
          </a:xfrm>
          <a:custGeom xmlns:a="http://schemas.openxmlformats.org/drawingml/2006/main">
            <a:pathLst>
              <a:path w="5324475" h="95">
                <a:moveTo>
                  <a:pt x="0" y="0"/>
                </a:moveTo>
                <a:lnTo>
                  <a:pt x="5324475" y="0"/>
                </a:lnTo>
              </a:path>
            </a:pathLst>
          </a:custGeom>
          <a:noFill xmlns:a="http://schemas.openxmlformats.org/drawingml/2006/main"/>
          <a:ln xmlns:a="http://schemas.openxmlformats.org/drawingml/2006/main" w="9525">
            <a:solidFill>
              <a:srgbClr val="4A4233"/>
            </a:solidFill>
          </a:ln>
        </p:spPr>
      </p:sp>
      <p:sp>
        <p:nvSpPr>
          <p:cNvPr id="6" name="">
            <a:extLst xmlns:a="http://schemas.openxmlformats.org/drawingml/2006/main">
              <a:ext uri="{FF2B5EF4-FFF2-40B4-BE49-F238E27FC236}">
                <a16:creationId xmlns:a16="http://schemas.microsoft.com/office/drawing/2014/main" id="{5D90B9E5-09CD-4C0D-9486-ED64AB04F086}"/>
              </a:ext>
            </a:extLst>
          </p:cNvPr>
          <p:cNvSpPr>
            <a:spLocks xmlns:a="http://schemas.openxmlformats.org/drawingml/2006/main" noGrp="1"/>
          </p:cNvSpPr>
          <p:nvPr/>
        </p:nvSpPr>
        <p:spPr>
          <a:xfrm xmlns:a="http://schemas.openxmlformats.org/drawingml/2006/main">
            <a:off x="7553325" y="3389709"/>
            <a:ext cx="5324475" cy="95"/>
          </a:xfrm>
          <a:custGeom xmlns:a="http://schemas.openxmlformats.org/drawingml/2006/main">
            <a:pathLst>
              <a:path w="5324475" h="95">
                <a:moveTo>
                  <a:pt x="0" y="0"/>
                </a:moveTo>
                <a:lnTo>
                  <a:pt x="5324475" y="0"/>
                </a:lnTo>
              </a:path>
            </a:pathLst>
          </a:custGeom>
          <a:noFill xmlns:a="http://schemas.openxmlformats.org/drawingml/2006/main"/>
          <a:ln xmlns:a="http://schemas.openxmlformats.org/drawingml/2006/main" w="9525">
            <a:solidFill>
              <a:srgbClr val="4A4233"/>
            </a:solidFill>
          </a:ln>
        </p:spPr>
      </p:sp>
      <p:sp>
        <p:nvSpPr>
          <p:cNvPr id="7" name="">
            <a:extLst xmlns:a="http://schemas.openxmlformats.org/drawingml/2006/main">
              <a:ext uri="{FF2B5EF4-FFF2-40B4-BE49-F238E27FC236}">
                <a16:creationId xmlns:a16="http://schemas.microsoft.com/office/drawing/2014/main" id="{D9CB41A7-27D0-4788-9419-E23D8E22D9E1}"/>
              </a:ext>
            </a:extLst>
          </p:cNvPr>
          <p:cNvSpPr>
            <a:spLocks xmlns:a="http://schemas.openxmlformats.org/drawingml/2006/main" noGrp="1"/>
          </p:cNvSpPr>
          <p:nvPr/>
        </p:nvSpPr>
        <p:spPr>
          <a:xfrm xmlns:a="http://schemas.openxmlformats.org/drawingml/2006/main">
            <a:off x="838200" y="5746254"/>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4A4233"/>
            </a:solidFill>
          </a:ln>
        </p:spPr>
      </p:sp>
      <p:sp>
        <p:nvSpPr>
          <p:cNvPr id="8" name="text-7">
            <a:extLst xmlns:a="http://schemas.openxmlformats.org/drawingml/2006/main">
              <a:ext uri="{FF2B5EF4-FFF2-40B4-BE49-F238E27FC236}">
                <a16:creationId xmlns:a16="http://schemas.microsoft.com/office/drawing/2014/main" id="{D930E95F-7CEF-4B69-BF55-DC2BD6A6C8BA}"/>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F8E6B3"/>
                </a:solidFill>
                <a:latin typeface="Helvetica Neue"/>
                <a:ea typeface="Helvetica Neue"/>
                <a:cs typeface="Helvetica Neue"/>
              </a:defRPr>
            </a:pPr>
            <a:r>
              <a:rPr sz="1650" b="1" i="0">
                <a:solidFill>
                  <a:srgbClr val="F8E6B3"/>
                </a:solidFill>
                <a:latin typeface="Helvetica Neue"/>
                <a:ea typeface="Helvetica Neue"/>
                <a:cs typeface="Helvetica Neue"/>
                <a:hlinkClick xmlns:r="http://schemas.openxmlformats.org/officeDocument/2006/relationships" r:id="R9d7c528481114569"/>
              </a:rPr>
              <a:t>trion</a:t>
            </a:r>
          </a:p>
        </p:txBody>
      </p:sp>
      <p:sp>
        <p:nvSpPr>
          <p:cNvPr id="9" name="text-8">
            <a:extLst xmlns:a="http://schemas.openxmlformats.org/drawingml/2006/main">
              <a:ext uri="{FF2B5EF4-FFF2-40B4-BE49-F238E27FC236}">
                <a16:creationId xmlns:a16="http://schemas.microsoft.com/office/drawing/2014/main" id="{0599B8FB-AA03-4703-B3C1-A33935E29EF2}"/>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F8E6B3"/>
                </a:solidFill>
                <a:latin typeface="Helvetica Neue"/>
                <a:ea typeface="Helvetica Neue"/>
                <a:cs typeface="Helvetica Neue"/>
              </a:defRPr>
            </a:pPr>
            <a:r>
              <a:rPr sz="1650" b="0" i="0">
                <a:solidFill>
                  <a:srgbClr val="F8E6B3"/>
                </a:solidFill>
                <a:latin typeface="Helvetica Neue"/>
                <a:ea typeface="Helvetica Neue"/>
                <a:cs typeface="Helvetica Neue"/>
                <a:hlinkClick xmlns:r="http://schemas.openxmlformats.org/officeDocument/2006/relationships" r:id="Ra13e0ed2245b4950"/>
              </a:rPr>
              <a:t>labs</a:t>
            </a:r>
          </a:p>
        </p:txBody>
      </p:sp>
      <p:sp>
        <p:nvSpPr>
          <p:cNvPr id="10" name="text-9">
            <a:extLst xmlns:a="http://schemas.openxmlformats.org/drawingml/2006/main">
              <a:ext uri="{FF2B5EF4-FFF2-40B4-BE49-F238E27FC236}">
                <a16:creationId xmlns:a16="http://schemas.microsoft.com/office/drawing/2014/main" id="{C6465755-45CC-4B77-95F6-426C99943EE5}"/>
              </a:ext>
            </a:extLst>
          </p:cNvPr>
          <p:cNvSpPr>
            <a:spLocks xmlns:a="http://schemas.openxmlformats.org/drawingml/2006/main" noGrp="1"/>
          </p:cNvSpPr>
          <p:nvPr/>
        </p:nvSpPr>
        <p:spPr>
          <a:xfrm xmlns:a="http://schemas.openxmlformats.org/drawingml/2006/main">
            <a:off x="10970568" y="450056"/>
            <a:ext cx="198343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USE CASE / MULTIPLE PROOFS</a:t>
            </a:r>
          </a:p>
        </p:txBody>
      </p:sp>
      <p:sp>
        <p:nvSpPr>
          <p:cNvPr id="11" name="text-10">
            <a:extLst xmlns:a="http://schemas.openxmlformats.org/drawingml/2006/main">
              <a:ext uri="{FF2B5EF4-FFF2-40B4-BE49-F238E27FC236}">
                <a16:creationId xmlns:a16="http://schemas.microsoft.com/office/drawing/2014/main" id="{4E1554D6-AE68-4AE8-9B10-18C911B97586}"/>
              </a:ext>
            </a:extLst>
          </p:cNvPr>
          <p:cNvSpPr>
            <a:spLocks xmlns:a="http://schemas.openxmlformats.org/drawingml/2006/main" noGrp="1"/>
          </p:cNvSpPr>
          <p:nvPr/>
        </p:nvSpPr>
        <p:spPr>
          <a:xfrm xmlns:a="http://schemas.openxmlformats.org/drawingml/2006/main">
            <a:off x="11573619" y="990600"/>
            <a:ext cx="1285131"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FUTURE INTEGRATION</a:t>
            </a:r>
          </a:p>
        </p:txBody>
      </p:sp>
      <p:sp>
        <p:nvSpPr>
          <p:cNvPr id="12" name="text-11">
            <a:extLst xmlns:a="http://schemas.openxmlformats.org/drawingml/2006/main">
              <a:ext uri="{FF2B5EF4-FFF2-40B4-BE49-F238E27FC236}">
                <a16:creationId xmlns:a16="http://schemas.microsoft.com/office/drawing/2014/main" id="{91B601C9-0460-4BE8-90FD-4DD492F75DB3}"/>
              </a:ext>
            </a:extLst>
          </p:cNvPr>
          <p:cNvSpPr>
            <a:spLocks xmlns:a="http://schemas.openxmlformats.org/drawingml/2006/main" noGrp="1"/>
          </p:cNvSpPr>
          <p:nvPr/>
        </p:nvSpPr>
        <p:spPr>
          <a:xfrm xmlns:a="http://schemas.openxmlformats.org/drawingml/2006/main">
            <a:off x="838200" y="1181100"/>
            <a:ext cx="6561534"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Proving multiple conditions</a:t>
            </a:r>
          </a:p>
        </p:txBody>
      </p:sp>
      <p:sp>
        <p:nvSpPr>
          <p:cNvPr id="13" name="text-12">
            <a:extLst xmlns:a="http://schemas.openxmlformats.org/drawingml/2006/main">
              <a:ext uri="{FF2B5EF4-FFF2-40B4-BE49-F238E27FC236}">
                <a16:creationId xmlns:a16="http://schemas.microsoft.com/office/drawing/2014/main" id="{356AD35C-5D7D-42D6-8CC9-12E96D4788C6}"/>
              </a:ext>
            </a:extLst>
          </p:cNvPr>
          <p:cNvSpPr>
            <a:spLocks xmlns:a="http://schemas.openxmlformats.org/drawingml/2006/main" noGrp="1"/>
          </p:cNvSpPr>
          <p:nvPr/>
        </p:nvSpPr>
        <p:spPr>
          <a:xfrm xmlns:a="http://schemas.openxmlformats.org/drawingml/2006/main">
            <a:off x="838200" y="1830586"/>
            <a:ext cx="5761286"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in the same application.</a:t>
            </a:r>
          </a:p>
        </p:txBody>
      </p:sp>
      <p:sp>
        <p:nvSpPr>
          <p:cNvPr id="14" name="text-13">
            <a:extLst xmlns:a="http://schemas.openxmlformats.org/drawingml/2006/main">
              <a:ext uri="{FF2B5EF4-FFF2-40B4-BE49-F238E27FC236}">
                <a16:creationId xmlns:a16="http://schemas.microsoft.com/office/drawing/2014/main" id="{3C1DD2D0-64FD-48B4-AEC0-0517542E66BD}"/>
              </a:ext>
            </a:extLst>
          </p:cNvPr>
          <p:cNvSpPr>
            <a:spLocks xmlns:a="http://schemas.openxmlformats.org/drawingml/2006/main" noGrp="1"/>
          </p:cNvSpPr>
          <p:nvPr/>
        </p:nvSpPr>
        <p:spPr>
          <a:xfrm xmlns:a="http://schemas.openxmlformats.org/drawingml/2006/main">
            <a:off x="838200" y="2746772"/>
            <a:ext cx="7260282"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C9C0A9"/>
                </a:solidFill>
                <a:latin typeface="Helvetica Neue"/>
                <a:ea typeface="Helvetica Neue"/>
                <a:cs typeface="Helvetica Neue"/>
              </a:defRPr>
            </a:pPr>
            <a:r>
              <a:rPr sz="1875" b="0" i="0">
                <a:solidFill>
                  <a:srgbClr val="C9C0A9"/>
                </a:solidFill>
                <a:latin typeface="Helvetica Neue"/>
                <a:ea typeface="Helvetica Neue"/>
                <a:cs typeface="Helvetica Neue"/>
              </a:rPr>
              <a:t>Example: a payment claim by a participant accepted into a program.</a:t>
            </a:r>
          </a:p>
        </p:txBody>
      </p:sp>
      <p:sp>
        <p:nvSpPr>
          <p:cNvPr id="15" name="text-14">
            <a:extLst xmlns:a="http://schemas.openxmlformats.org/drawingml/2006/main">
              <a:ext uri="{FF2B5EF4-FFF2-40B4-BE49-F238E27FC236}">
                <a16:creationId xmlns:a16="http://schemas.microsoft.com/office/drawing/2014/main" id="{B7253F8C-0599-4A81-8AB5-BA0A5959E7E7}"/>
              </a:ext>
            </a:extLst>
          </p:cNvPr>
          <p:cNvSpPr>
            <a:spLocks xmlns:a="http://schemas.openxmlformats.org/drawingml/2006/main" noGrp="1"/>
          </p:cNvSpPr>
          <p:nvPr/>
        </p:nvSpPr>
        <p:spPr>
          <a:xfrm xmlns:a="http://schemas.openxmlformats.org/drawingml/2006/main">
            <a:off x="838200" y="4065984"/>
            <a:ext cx="79072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ZKPASSPORT</a:t>
            </a:r>
          </a:p>
        </p:txBody>
      </p:sp>
      <p:sp>
        <p:nvSpPr>
          <p:cNvPr id="16" name="text-15">
            <a:extLst xmlns:a="http://schemas.openxmlformats.org/drawingml/2006/main">
              <a:ext uri="{FF2B5EF4-FFF2-40B4-BE49-F238E27FC236}">
                <a16:creationId xmlns:a16="http://schemas.microsoft.com/office/drawing/2014/main" id="{C079C2E2-755B-4B4F-83EA-545A25A4F2D3}"/>
              </a:ext>
            </a:extLst>
          </p:cNvPr>
          <p:cNvSpPr>
            <a:spLocks xmlns:a="http://schemas.openxmlformats.org/drawingml/2006/main" noGrp="1"/>
          </p:cNvSpPr>
          <p:nvPr/>
        </p:nvSpPr>
        <p:spPr>
          <a:xfrm xmlns:a="http://schemas.openxmlformats.org/drawingml/2006/main">
            <a:off x="838200" y="4371231"/>
            <a:ext cx="2761357" cy="3718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00" b="0" i="0">
                <a:solidFill>
                  <a:srgbClr val="F8E6B3"/>
                </a:solidFill>
                <a:latin typeface="Helvetica Neue"/>
                <a:ea typeface="Helvetica Neue"/>
                <a:cs typeface="Helvetica Neue"/>
              </a:defRPr>
            </a:pPr>
            <a:r>
              <a:rPr sz="2400" b="0" i="0">
                <a:solidFill>
                  <a:srgbClr val="F8E6B3"/>
                </a:solidFill>
                <a:latin typeface="Helvetica Neue"/>
                <a:ea typeface="Helvetica Neue"/>
                <a:cs typeface="Helvetica Neue"/>
              </a:rPr>
              <a:t>Document condition</a:t>
            </a:r>
          </a:p>
        </p:txBody>
      </p:sp>
      <p:sp>
        <p:nvSpPr>
          <p:cNvPr id="17" name="text-16">
            <a:extLst xmlns:a="http://schemas.openxmlformats.org/drawingml/2006/main">
              <a:ext uri="{FF2B5EF4-FFF2-40B4-BE49-F238E27FC236}">
                <a16:creationId xmlns:a16="http://schemas.microsoft.com/office/drawing/2014/main" id="{63D0FE07-A6B1-4BA2-9346-D33A31F4C3C8}"/>
              </a:ext>
            </a:extLst>
          </p:cNvPr>
          <p:cNvSpPr>
            <a:spLocks xmlns:a="http://schemas.openxmlformats.org/drawingml/2006/main" noGrp="1"/>
          </p:cNvSpPr>
          <p:nvPr/>
        </p:nvSpPr>
        <p:spPr>
          <a:xfrm xmlns:a="http://schemas.openxmlformats.org/drawingml/2006/main">
            <a:off x="838200" y="4889004"/>
            <a:ext cx="2035969"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Is the required age or</a:t>
            </a:r>
          </a:p>
        </p:txBody>
      </p:sp>
      <p:sp>
        <p:nvSpPr>
          <p:cNvPr id="18" name="text-17">
            <a:extLst xmlns:a="http://schemas.openxmlformats.org/drawingml/2006/main">
              <a:ext uri="{FF2B5EF4-FFF2-40B4-BE49-F238E27FC236}">
                <a16:creationId xmlns:a16="http://schemas.microsoft.com/office/drawing/2014/main" id="{FFB07AEB-C364-47ED-8F05-7492712CFDF7}"/>
              </a:ext>
            </a:extLst>
          </p:cNvPr>
          <p:cNvSpPr>
            <a:spLocks xmlns:a="http://schemas.openxmlformats.org/drawingml/2006/main" noGrp="1"/>
          </p:cNvSpPr>
          <p:nvPr/>
        </p:nvSpPr>
        <p:spPr>
          <a:xfrm xmlns:a="http://schemas.openxmlformats.org/drawingml/2006/main">
            <a:off x="838200" y="5203329"/>
            <a:ext cx="3227040"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document-country condition met?</a:t>
            </a:r>
          </a:p>
        </p:txBody>
      </p:sp>
      <p:sp>
        <p:nvSpPr>
          <p:cNvPr id="19" name="text-18">
            <a:extLst xmlns:a="http://schemas.openxmlformats.org/drawingml/2006/main">
              <a:ext uri="{FF2B5EF4-FFF2-40B4-BE49-F238E27FC236}">
                <a16:creationId xmlns:a16="http://schemas.microsoft.com/office/drawing/2014/main" id="{694EE726-AB00-4F4A-860B-5AF2A0A91CFF}"/>
              </a:ext>
            </a:extLst>
          </p:cNvPr>
          <p:cNvSpPr>
            <a:spLocks xmlns:a="http://schemas.openxmlformats.org/drawingml/2006/main" noGrp="1"/>
          </p:cNvSpPr>
          <p:nvPr/>
        </p:nvSpPr>
        <p:spPr>
          <a:xfrm xmlns:a="http://schemas.openxmlformats.org/drawingml/2006/main">
            <a:off x="6729413" y="4056459"/>
            <a:ext cx="333375" cy="5229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75" b="0" i="0">
                <a:solidFill>
                  <a:srgbClr val="C9C0A9"/>
                </a:solidFill>
                <a:latin typeface="Helvetica Neue"/>
                <a:ea typeface="Helvetica Neue"/>
                <a:cs typeface="Helvetica Neue"/>
              </a:defRPr>
            </a:pPr>
            <a:r>
              <a:rPr sz="3375" b="0" i="0">
                <a:solidFill>
                  <a:srgbClr val="C9C0A9"/>
                </a:solidFill>
                <a:latin typeface="Helvetica Neue"/>
                <a:ea typeface="Helvetica Neue"/>
                <a:cs typeface="Helvetica Neue"/>
              </a:rPr>
              <a:t>+</a:t>
            </a:r>
          </a:p>
        </p:txBody>
      </p:sp>
      <p:sp>
        <p:nvSpPr>
          <p:cNvPr id="20" name="text-19">
            <a:extLst xmlns:a="http://schemas.openxmlformats.org/drawingml/2006/main">
              <a:ext uri="{FF2B5EF4-FFF2-40B4-BE49-F238E27FC236}">
                <a16:creationId xmlns:a16="http://schemas.microsoft.com/office/drawing/2014/main" id="{C4DCDDDD-4EE8-4114-A0F6-12CBD2910841}"/>
              </a:ext>
            </a:extLst>
          </p:cNvPr>
          <p:cNvSpPr>
            <a:spLocks xmlns:a="http://schemas.openxmlformats.org/drawingml/2006/main" noGrp="1"/>
          </p:cNvSpPr>
          <p:nvPr/>
        </p:nvSpPr>
        <p:spPr>
          <a:xfrm xmlns:a="http://schemas.openxmlformats.org/drawingml/2006/main">
            <a:off x="7553325" y="4065984"/>
            <a:ext cx="179099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INSTITUTION-ISSUED PROOF</a:t>
            </a:r>
          </a:p>
        </p:txBody>
      </p:sp>
      <p:sp>
        <p:nvSpPr>
          <p:cNvPr id="21" name="text-20">
            <a:extLst xmlns:a="http://schemas.openxmlformats.org/drawingml/2006/main">
              <a:ext uri="{FF2B5EF4-FFF2-40B4-BE49-F238E27FC236}">
                <a16:creationId xmlns:a16="http://schemas.microsoft.com/office/drawing/2014/main" id="{0CC6BBD1-E0BD-4D79-8773-2590119B8E37}"/>
              </a:ext>
            </a:extLst>
          </p:cNvPr>
          <p:cNvSpPr>
            <a:spLocks xmlns:a="http://schemas.openxmlformats.org/drawingml/2006/main" noGrp="1"/>
          </p:cNvSpPr>
          <p:nvPr/>
        </p:nvSpPr>
        <p:spPr>
          <a:xfrm xmlns:a="http://schemas.openxmlformats.org/drawingml/2006/main">
            <a:off x="7553325" y="4371231"/>
            <a:ext cx="3282107" cy="3718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00" b="0" i="0">
                <a:solidFill>
                  <a:srgbClr val="F8E6B3"/>
                </a:solidFill>
                <a:latin typeface="Helvetica Neue"/>
                <a:ea typeface="Helvetica Neue"/>
                <a:cs typeface="Helvetica Neue"/>
              </a:defRPr>
            </a:pPr>
            <a:r>
              <a:rPr sz="2400" b="0" i="0">
                <a:solidFill>
                  <a:srgbClr val="F8E6B3"/>
                </a:solidFill>
                <a:latin typeface="Helvetica Neue"/>
                <a:ea typeface="Helvetica Neue"/>
                <a:cs typeface="Helvetica Neue"/>
              </a:rPr>
              <a:t>Participation entitlement</a:t>
            </a:r>
          </a:p>
        </p:txBody>
      </p:sp>
      <p:sp>
        <p:nvSpPr>
          <p:cNvPr id="22" name="text-21">
            <a:extLst xmlns:a="http://schemas.openxmlformats.org/drawingml/2006/main">
              <a:ext uri="{FF2B5EF4-FFF2-40B4-BE49-F238E27FC236}">
                <a16:creationId xmlns:a16="http://schemas.microsoft.com/office/drawing/2014/main" id="{734C35D6-B114-4F6C-994D-FDA9A039D352}"/>
              </a:ext>
            </a:extLst>
          </p:cNvPr>
          <p:cNvSpPr>
            <a:spLocks xmlns:a="http://schemas.openxmlformats.org/drawingml/2006/main" noGrp="1"/>
          </p:cNvSpPr>
          <p:nvPr/>
        </p:nvSpPr>
        <p:spPr>
          <a:xfrm xmlns:a="http://schemas.openxmlformats.org/drawingml/2006/main">
            <a:off x="7553325" y="4889004"/>
            <a:ext cx="3202781"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Has a trusted institution approved</a:t>
            </a:r>
          </a:p>
        </p:txBody>
      </p:sp>
      <p:sp>
        <p:nvSpPr>
          <p:cNvPr id="23" name="text-22">
            <a:extLst xmlns:a="http://schemas.openxmlformats.org/drawingml/2006/main">
              <a:ext uri="{FF2B5EF4-FFF2-40B4-BE49-F238E27FC236}">
                <a16:creationId xmlns:a16="http://schemas.microsoft.com/office/drawing/2014/main" id="{0287FDC9-2AD4-4859-91E5-880B2D93E2D9}"/>
              </a:ext>
            </a:extLst>
          </p:cNvPr>
          <p:cNvSpPr>
            <a:spLocks xmlns:a="http://schemas.openxmlformats.org/drawingml/2006/main" noGrp="1"/>
          </p:cNvSpPr>
          <p:nvPr/>
        </p:nvSpPr>
        <p:spPr>
          <a:xfrm xmlns:a="http://schemas.openxmlformats.org/drawingml/2006/main">
            <a:off x="7553325" y="5203329"/>
            <a:ext cx="3776811"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C9C0A9"/>
                </a:solidFill>
                <a:latin typeface="Helvetica Neue"/>
                <a:ea typeface="Helvetica Neue"/>
                <a:cs typeface="Helvetica Neue"/>
              </a:defRPr>
            </a:pPr>
            <a:r>
              <a:rPr sz="1650" b="0" i="0">
                <a:solidFill>
                  <a:srgbClr val="C9C0A9"/>
                </a:solidFill>
                <a:latin typeface="Helvetica Neue"/>
                <a:ea typeface="Helvetica Neue"/>
                <a:cs typeface="Helvetica Neue"/>
              </a:rPr>
              <a:t>this application or payment entitlement?</a:t>
            </a:r>
          </a:p>
        </p:txBody>
      </p:sp>
      <p:sp>
        <p:nvSpPr>
          <p:cNvPr id="24" name="text-23">
            <a:extLst xmlns:a="http://schemas.openxmlformats.org/drawingml/2006/main">
              <a:ext uri="{FF2B5EF4-FFF2-40B4-BE49-F238E27FC236}">
                <a16:creationId xmlns:a16="http://schemas.microsoft.com/office/drawing/2014/main" id="{638B1A5B-2D6B-4A1A-86A2-366A6CEC9C27}"/>
              </a:ext>
            </a:extLst>
          </p:cNvPr>
          <p:cNvSpPr>
            <a:spLocks xmlns:a="http://schemas.openxmlformats.org/drawingml/2006/main" noGrp="1"/>
          </p:cNvSpPr>
          <p:nvPr/>
        </p:nvSpPr>
        <p:spPr>
          <a:xfrm xmlns:a="http://schemas.openxmlformats.org/drawingml/2006/main">
            <a:off x="838200" y="5927229"/>
            <a:ext cx="4474666"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C9C0A9"/>
                </a:solidFill>
                <a:latin typeface="ui-monospace"/>
                <a:ea typeface="ui-monospace"/>
                <a:cs typeface="ui-monospace"/>
              </a:defRPr>
            </a:pPr>
            <a:r>
              <a:rPr sz="900" b="0" i="0">
                <a:solidFill>
                  <a:srgbClr val="C9C0A9"/>
                </a:solidFill>
                <a:latin typeface="ui-monospace"/>
                <a:ea typeface="ui-monospace"/>
                <a:cs typeface="ui-monospace"/>
              </a:rPr>
              <a:t>SAME APPLICATION CONTEXT + USER TRANSACTION AUTHORIZATION</a:t>
            </a:r>
          </a:p>
        </p:txBody>
      </p:sp>
      <p:sp>
        <p:nvSpPr>
          <p:cNvPr id="25" name="text-24">
            <a:extLst xmlns:a="http://schemas.openxmlformats.org/drawingml/2006/main">
              <a:ext uri="{FF2B5EF4-FFF2-40B4-BE49-F238E27FC236}">
                <a16:creationId xmlns:a16="http://schemas.microsoft.com/office/drawing/2014/main" id="{84B78D89-10F5-4678-BA0F-4470C97683FF}"/>
              </a:ext>
            </a:extLst>
          </p:cNvPr>
          <p:cNvSpPr>
            <a:spLocks xmlns:a="http://schemas.openxmlformats.org/drawingml/2006/main" noGrp="1"/>
          </p:cNvSpPr>
          <p:nvPr/>
        </p:nvSpPr>
        <p:spPr>
          <a:xfrm xmlns:a="http://schemas.openxmlformats.org/drawingml/2006/main">
            <a:off x="838200" y="6237684"/>
            <a:ext cx="6698307"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The application requires all necessary proofs to be satisfied together.</a:t>
            </a:r>
          </a:p>
        </p:txBody>
      </p:sp>
      <p:sp>
        <p:nvSpPr>
          <p:cNvPr id="26" name="text-25">
            <a:extLst xmlns:a="http://schemas.openxmlformats.org/drawingml/2006/main">
              <a:ext uri="{FF2B5EF4-FFF2-40B4-BE49-F238E27FC236}">
                <a16:creationId xmlns:a16="http://schemas.microsoft.com/office/drawing/2014/main" id="{719B81C9-926A-4D6C-8E23-9812766D9577}"/>
              </a:ext>
            </a:extLst>
          </p:cNvPr>
          <p:cNvSpPr>
            <a:spLocks xmlns:a="http://schemas.openxmlformats.org/drawingml/2006/main" noGrp="1"/>
          </p:cNvSpPr>
          <p:nvPr/>
        </p:nvSpPr>
        <p:spPr>
          <a:xfrm xmlns:a="http://schemas.openxmlformats.org/drawingml/2006/main">
            <a:off x="838200" y="6842820"/>
            <a:ext cx="605150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Not yet integrated. Source trust, same-person binding, and reuse rules must be established separately.</a:t>
            </a:r>
          </a:p>
        </p:txBody>
      </p:sp>
      <p:sp>
        <p:nvSpPr>
          <p:cNvPr id="27" name="text-26">
            <a:extLst xmlns:a="http://schemas.openxmlformats.org/drawingml/2006/main">
              <a:ext uri="{FF2B5EF4-FFF2-40B4-BE49-F238E27FC236}">
                <a16:creationId xmlns:a16="http://schemas.microsoft.com/office/drawing/2014/main" id="{E1EA0D9D-CA9B-4B8D-8BDF-F3758A999FA0}"/>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STELLAR / SCALE</a:t>
            </a:r>
          </a:p>
        </p:txBody>
      </p:sp>
      <p:sp>
        <p:nvSpPr>
          <p:cNvPr id="28" name="text-27">
            <a:extLst xmlns:a="http://schemas.openxmlformats.org/drawingml/2006/main">
              <a:ext uri="{FF2B5EF4-FFF2-40B4-BE49-F238E27FC236}">
                <a16:creationId xmlns:a16="http://schemas.microsoft.com/office/drawing/2014/main" id="{5382EA02-EE47-426D-BD52-81090E3F2079}"/>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Sources ↗</a:t>
            </a:r>
          </a:p>
        </p:txBody>
      </p:sp>
      <p:sp>
        <p:nvSpPr>
          <p:cNvPr id="29" name="text-28">
            <a:extLst xmlns:a="http://schemas.openxmlformats.org/drawingml/2006/main">
              <a:ext uri="{FF2B5EF4-FFF2-40B4-BE49-F238E27FC236}">
                <a16:creationId xmlns:a16="http://schemas.microsoft.com/office/drawing/2014/main" id="{3B2F12C6-B99B-4E57-BB05-AA9907DA7FD8}"/>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09 / 18</a:t>
            </a:r>
          </a:p>
        </p:txBody>
      </p:sp>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0419c2a225504ac5"/>
          <a:stretch xmlns:a="http://schemas.openxmlformats.org/drawingml/2006/main"/>
        </p:blipFill>
        <p:spPr>
          <a:xfrm xmlns:a="http://schemas.openxmlformats.org/drawingml/2006/main">
            <a:off x="842818" y="3599259"/>
            <a:ext cx="295564" cy="304800"/>
          </a:xfrm>
          <a:prstGeom xmlns:a="http://schemas.openxmlformats.org/drawingml/2006/main" prst="rect">
            <a:avLst/>
          </a:prstGeom>
        </p:spPr>
      </p:pic>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4a1cd6df75694174"/>
          <a:stretch xmlns:a="http://schemas.openxmlformats.org/drawingml/2006/main"/>
        </p:blipFill>
        <p:spPr>
          <a:xfrm xmlns:a="http://schemas.openxmlformats.org/drawingml/2006/main">
            <a:off x="7557943" y="3599259"/>
            <a:ext cx="295564" cy="304800"/>
          </a:xfrm>
          <a:prstGeom xmlns:a="http://schemas.openxmlformats.org/drawingml/2006/main" prst="rect">
            <a:avLst/>
          </a:prstGeom>
        </p:spPr>
      </p:pic>
    </p:spTree>
    <p:extLst>
      <p:ext uri="{BB962C8B-B14F-4D97-AF65-F5344CB8AC3E}">
        <p14:creationId xmlns:p14="http://schemas.microsoft.com/office/powerpoint/2010/main" val="485216679"/>
      </p:ext>
    </p:extLst>
  </p:cSld>
</p:sld>
</file>

<file path=ppt/slides/slide10.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46E8C9DB-B447-41EF-9B03-26BBA54AD023}"/>
              </a:ext>
            </a:extLst>
          </p:cNvPr>
          <p:cNvSpPr>
            <a:spLocks xmlns:a="http://schemas.openxmlformats.org/drawingml/2006/main" noGrp="1"/>
          </p:cNvSpPr>
          <p:nvPr/>
        </p:nvSpPr>
        <p:spPr>
          <a:xfrm xmlns:a="http://schemas.openxmlformats.org/drawingml/2006/main">
            <a:off x="838200" y="2880122"/>
            <a:ext cx="4095750" cy="95"/>
          </a:xfrm>
          <a:custGeom xmlns:a="http://schemas.openxmlformats.org/drawingml/2006/main">
            <a:pathLst>
              <a:path w="4095750" h="95">
                <a:moveTo>
                  <a:pt x="0" y="0"/>
                </a:moveTo>
                <a:lnTo>
                  <a:pt x="4095750"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E943029D-9CB6-4715-A1D9-4ED57B0C1A2D}"/>
              </a:ext>
            </a:extLst>
          </p:cNvPr>
          <p:cNvSpPr>
            <a:spLocks xmlns:a="http://schemas.openxmlformats.org/drawingml/2006/main" noGrp="1"/>
          </p:cNvSpPr>
          <p:nvPr/>
        </p:nvSpPr>
        <p:spPr>
          <a:xfrm xmlns:a="http://schemas.openxmlformats.org/drawingml/2006/main">
            <a:off x="6124575" y="2880122"/>
            <a:ext cx="95" cy="2863304"/>
          </a:xfrm>
          <a:custGeom xmlns:a="http://schemas.openxmlformats.org/drawingml/2006/main">
            <a:pathLst>
              <a:path w="95" h="2863304">
                <a:moveTo>
                  <a:pt x="0" y="0"/>
                </a:moveTo>
                <a:lnTo>
                  <a:pt x="0" y="2863304"/>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140A79B2-4658-44ED-A007-7DC63706754B}"/>
              </a:ext>
            </a:extLst>
          </p:cNvPr>
          <p:cNvSpPr>
            <a:spLocks xmlns:a="http://schemas.openxmlformats.org/drawingml/2006/main" noGrp="1"/>
          </p:cNvSpPr>
          <p:nvPr/>
        </p:nvSpPr>
        <p:spPr>
          <a:xfrm xmlns:a="http://schemas.openxmlformats.org/drawingml/2006/main">
            <a:off x="6562725" y="2880122"/>
            <a:ext cx="6315075" cy="95"/>
          </a:xfrm>
          <a:custGeom xmlns:a="http://schemas.openxmlformats.org/drawingml/2006/main">
            <a:pathLst>
              <a:path w="6315075" h="95">
                <a:moveTo>
                  <a:pt x="0" y="0"/>
                </a:moveTo>
                <a:lnTo>
                  <a:pt x="6315075"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07AE51F1-075B-4DBF-B78F-62946CA2DE5C}"/>
              </a:ext>
            </a:extLst>
          </p:cNvPr>
          <p:cNvSpPr>
            <a:spLocks xmlns:a="http://schemas.openxmlformats.org/drawingml/2006/main" noGrp="1"/>
          </p:cNvSpPr>
          <p:nvPr/>
        </p:nvSpPr>
        <p:spPr>
          <a:xfrm xmlns:a="http://schemas.openxmlformats.org/drawingml/2006/main">
            <a:off x="6562725" y="3834557"/>
            <a:ext cx="6315075" cy="95"/>
          </a:xfrm>
          <a:custGeom xmlns:a="http://schemas.openxmlformats.org/drawingml/2006/main">
            <a:pathLst>
              <a:path w="6315075" h="95">
                <a:moveTo>
                  <a:pt x="0" y="0"/>
                </a:moveTo>
                <a:lnTo>
                  <a:pt x="6315075"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3A4A1239-353E-4D29-9225-FB19FE8D7F03}"/>
              </a:ext>
            </a:extLst>
          </p:cNvPr>
          <p:cNvSpPr>
            <a:spLocks xmlns:a="http://schemas.openxmlformats.org/drawingml/2006/main" noGrp="1"/>
          </p:cNvSpPr>
          <p:nvPr/>
        </p:nvSpPr>
        <p:spPr>
          <a:xfrm xmlns:a="http://schemas.openxmlformats.org/drawingml/2006/main">
            <a:off x="6562725" y="4788991"/>
            <a:ext cx="6315075" cy="95"/>
          </a:xfrm>
          <a:custGeom xmlns:a="http://schemas.openxmlformats.org/drawingml/2006/main">
            <a:pathLst>
              <a:path w="6315075" h="95">
                <a:moveTo>
                  <a:pt x="0" y="0"/>
                </a:moveTo>
                <a:lnTo>
                  <a:pt x="6315075" y="0"/>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280B6E30-4C64-4E83-B0D3-C20DFAD5A9EA}"/>
              </a:ext>
            </a:extLst>
          </p:cNvPr>
          <p:cNvSpPr>
            <a:spLocks xmlns:a="http://schemas.openxmlformats.org/drawingml/2006/main" noGrp="1"/>
          </p:cNvSpPr>
          <p:nvPr/>
        </p:nvSpPr>
        <p:spPr>
          <a:xfrm xmlns:a="http://schemas.openxmlformats.org/drawingml/2006/main">
            <a:off x="838200" y="5981551"/>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7" name="text-6">
            <a:extLst xmlns:a="http://schemas.openxmlformats.org/drawingml/2006/main">
              <a:ext uri="{FF2B5EF4-FFF2-40B4-BE49-F238E27FC236}">
                <a16:creationId xmlns:a16="http://schemas.microsoft.com/office/drawing/2014/main" id="{FACC0437-0D2F-4DEF-8403-EEDB7E787525}"/>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ebc3a1efb070434d"/>
              </a:rPr>
              <a:t>trion</a:t>
            </a:r>
          </a:p>
        </p:txBody>
      </p:sp>
      <p:sp>
        <p:nvSpPr>
          <p:cNvPr id="8" name="text-7">
            <a:extLst xmlns:a="http://schemas.openxmlformats.org/drawingml/2006/main">
              <a:ext uri="{FF2B5EF4-FFF2-40B4-BE49-F238E27FC236}">
                <a16:creationId xmlns:a16="http://schemas.microsoft.com/office/drawing/2014/main" id="{89C4DF7B-FB9A-42EE-BF6A-C2E0CD0215FF}"/>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82da6dc40e5f416c"/>
              </a:rPr>
              <a:t>labs</a:t>
            </a:r>
          </a:p>
        </p:txBody>
      </p:sp>
      <p:sp>
        <p:nvSpPr>
          <p:cNvPr id="9" name="text-8">
            <a:extLst xmlns:a="http://schemas.openxmlformats.org/drawingml/2006/main">
              <a:ext uri="{FF2B5EF4-FFF2-40B4-BE49-F238E27FC236}">
                <a16:creationId xmlns:a16="http://schemas.microsoft.com/office/drawing/2014/main" id="{DE1F6DCB-5E38-4FD8-9024-9483AAF95104}"/>
              </a:ext>
            </a:extLst>
          </p:cNvPr>
          <p:cNvSpPr>
            <a:spLocks xmlns:a="http://schemas.openxmlformats.org/drawingml/2006/main" noGrp="1"/>
          </p:cNvSpPr>
          <p:nvPr/>
        </p:nvSpPr>
        <p:spPr>
          <a:xfrm xmlns:a="http://schemas.openxmlformats.org/drawingml/2006/main">
            <a:off x="11557397" y="450056"/>
            <a:ext cx="139660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USE CASE / PRE-KYC</a:t>
            </a:r>
          </a:p>
        </p:txBody>
      </p:sp>
      <p:sp>
        <p:nvSpPr>
          <p:cNvPr id="10" name="text-9">
            <a:extLst xmlns:a="http://schemas.openxmlformats.org/drawingml/2006/main">
              <a:ext uri="{FF2B5EF4-FFF2-40B4-BE49-F238E27FC236}">
                <a16:creationId xmlns:a16="http://schemas.microsoft.com/office/drawing/2014/main" id="{DECCB5C6-BD3F-4272-87FC-01107250DC6F}"/>
              </a:ext>
            </a:extLst>
          </p:cNvPr>
          <p:cNvSpPr>
            <a:spLocks xmlns:a="http://schemas.openxmlformats.org/drawingml/2006/main" noGrp="1"/>
          </p:cNvSpPr>
          <p:nvPr/>
        </p:nvSpPr>
        <p:spPr>
          <a:xfrm xmlns:a="http://schemas.openxmlformats.org/drawingml/2006/main">
            <a:off x="838200" y="1181100"/>
            <a:ext cx="6748909"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Pre-check: identify ineligible</a:t>
            </a:r>
          </a:p>
        </p:txBody>
      </p:sp>
      <p:sp>
        <p:nvSpPr>
          <p:cNvPr id="11" name="text-10">
            <a:extLst xmlns:a="http://schemas.openxmlformats.org/drawingml/2006/main">
              <a:ext uri="{FF2B5EF4-FFF2-40B4-BE49-F238E27FC236}">
                <a16:creationId xmlns:a16="http://schemas.microsoft.com/office/drawing/2014/main" id="{C3AC7A79-52A5-45BD-A2FA-0949B3686F96}"/>
              </a:ext>
            </a:extLst>
          </p:cNvPr>
          <p:cNvSpPr>
            <a:spLocks xmlns:a="http://schemas.openxmlformats.org/drawingml/2006/main" noGrp="1"/>
          </p:cNvSpPr>
          <p:nvPr/>
        </p:nvSpPr>
        <p:spPr>
          <a:xfrm xmlns:a="http://schemas.openxmlformats.org/drawingml/2006/main">
            <a:off x="838200" y="1830586"/>
            <a:ext cx="4210199"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applicants earlier.</a:t>
            </a:r>
          </a:p>
        </p:txBody>
      </p:sp>
      <p:sp>
        <p:nvSpPr>
          <p:cNvPr id="12" name="text-11">
            <a:extLst xmlns:a="http://schemas.openxmlformats.org/drawingml/2006/main">
              <a:ext uri="{FF2B5EF4-FFF2-40B4-BE49-F238E27FC236}">
                <a16:creationId xmlns:a16="http://schemas.microsoft.com/office/drawing/2014/main" id="{619C7FA3-B2FC-4890-8763-E0654CACF5EF}"/>
              </a:ext>
            </a:extLst>
          </p:cNvPr>
          <p:cNvSpPr>
            <a:spLocks xmlns:a="http://schemas.openxmlformats.org/drawingml/2006/main" noGrp="1"/>
          </p:cNvSpPr>
          <p:nvPr/>
        </p:nvSpPr>
        <p:spPr>
          <a:xfrm xmlns:a="http://schemas.openxmlformats.org/drawingml/2006/main">
            <a:off x="838200" y="3746897"/>
            <a:ext cx="123378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WITH ZKPASSPORT</a:t>
            </a:r>
          </a:p>
        </p:txBody>
      </p:sp>
      <p:sp>
        <p:nvSpPr>
          <p:cNvPr id="13" name="text-12">
            <a:extLst xmlns:a="http://schemas.openxmlformats.org/drawingml/2006/main">
              <a:ext uri="{FF2B5EF4-FFF2-40B4-BE49-F238E27FC236}">
                <a16:creationId xmlns:a16="http://schemas.microsoft.com/office/drawing/2014/main" id="{E66147AF-C74C-40A6-9149-6538370D14FF}"/>
              </a:ext>
            </a:extLst>
          </p:cNvPr>
          <p:cNvSpPr>
            <a:spLocks xmlns:a="http://schemas.openxmlformats.org/drawingml/2006/main" noGrp="1"/>
          </p:cNvSpPr>
          <p:nvPr/>
        </p:nvSpPr>
        <p:spPr>
          <a:xfrm xmlns:a="http://schemas.openxmlformats.org/drawingml/2006/main">
            <a:off x="838200" y="4057352"/>
            <a:ext cx="2800648" cy="3834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75" b="0" i="0">
                <a:solidFill>
                  <a:srgbClr val="22241F"/>
                </a:solidFill>
                <a:latin typeface="Helvetica Neue"/>
                <a:ea typeface="Helvetica Neue"/>
                <a:cs typeface="Helvetica Neue"/>
              </a:defRPr>
            </a:pPr>
            <a:r>
              <a:rPr sz="2475" b="0" i="0">
                <a:solidFill>
                  <a:srgbClr val="22241F"/>
                </a:solidFill>
                <a:latin typeface="Helvetica Neue"/>
                <a:ea typeface="Helvetica Neue"/>
                <a:cs typeface="Helvetica Neue"/>
              </a:rPr>
              <a:t>Selected document</a:t>
            </a:r>
          </a:p>
        </p:txBody>
      </p:sp>
      <p:sp>
        <p:nvSpPr>
          <p:cNvPr id="14" name="text-13">
            <a:extLst xmlns:a="http://schemas.openxmlformats.org/drawingml/2006/main">
              <a:ext uri="{FF2B5EF4-FFF2-40B4-BE49-F238E27FC236}">
                <a16:creationId xmlns:a16="http://schemas.microsoft.com/office/drawing/2014/main" id="{90A057A7-4DC7-4709-8907-78EFF610A7D9}"/>
              </a:ext>
            </a:extLst>
          </p:cNvPr>
          <p:cNvSpPr>
            <a:spLocks xmlns:a="http://schemas.openxmlformats.org/drawingml/2006/main" noGrp="1"/>
          </p:cNvSpPr>
          <p:nvPr/>
        </p:nvSpPr>
        <p:spPr>
          <a:xfrm xmlns:a="http://schemas.openxmlformats.org/drawingml/2006/main">
            <a:off x="838200" y="4443859"/>
            <a:ext cx="1377107" cy="3834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75" b="0" i="0">
                <a:solidFill>
                  <a:srgbClr val="22241F"/>
                </a:solidFill>
                <a:latin typeface="Helvetica Neue"/>
                <a:ea typeface="Helvetica Neue"/>
                <a:cs typeface="Helvetica Neue"/>
              </a:defRPr>
            </a:pPr>
            <a:r>
              <a:rPr sz="2475" b="0" i="0">
                <a:solidFill>
                  <a:srgbClr val="22241F"/>
                </a:solidFill>
                <a:latin typeface="Helvetica Neue"/>
                <a:ea typeface="Helvetica Neue"/>
                <a:cs typeface="Helvetica Neue"/>
              </a:rPr>
              <a:t>condition</a:t>
            </a:r>
          </a:p>
        </p:txBody>
      </p:sp>
      <p:sp>
        <p:nvSpPr>
          <p:cNvPr id="15" name="text-14">
            <a:extLst xmlns:a="http://schemas.openxmlformats.org/drawingml/2006/main">
              <a:ext uri="{FF2B5EF4-FFF2-40B4-BE49-F238E27FC236}">
                <a16:creationId xmlns:a16="http://schemas.microsoft.com/office/drawing/2014/main" id="{67CA9B89-A706-4EF9-8219-4713C3E04FCD}"/>
              </a:ext>
            </a:extLst>
          </p:cNvPr>
          <p:cNvSpPr>
            <a:spLocks xmlns:a="http://schemas.openxmlformats.org/drawingml/2006/main" noGrp="1"/>
          </p:cNvSpPr>
          <p:nvPr/>
        </p:nvSpPr>
        <p:spPr>
          <a:xfrm xmlns:a="http://schemas.openxmlformats.org/drawingml/2006/main">
            <a:off x="838200" y="5039916"/>
            <a:ext cx="2627858" cy="2788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00" b="0" i="0">
                <a:solidFill>
                  <a:srgbClr val="697065"/>
                </a:solidFill>
                <a:latin typeface="Helvetica Neue"/>
                <a:ea typeface="Helvetica Neue"/>
                <a:cs typeface="Helvetica Neue"/>
              </a:defRPr>
            </a:pPr>
            <a:r>
              <a:rPr sz="1800" b="0" i="0">
                <a:solidFill>
                  <a:srgbClr val="697065"/>
                </a:solidFill>
                <a:latin typeface="Helvetica Neue"/>
                <a:ea typeface="Helvetica Neue"/>
                <a:cs typeface="Helvetica Neue"/>
              </a:rPr>
              <a:t>A supported prerequisite,</a:t>
            </a:r>
          </a:p>
        </p:txBody>
      </p:sp>
      <p:sp>
        <p:nvSpPr>
          <p:cNvPr id="16" name="text-15">
            <a:extLst xmlns:a="http://schemas.openxmlformats.org/drawingml/2006/main">
              <a:ext uri="{FF2B5EF4-FFF2-40B4-BE49-F238E27FC236}">
                <a16:creationId xmlns:a16="http://schemas.microsoft.com/office/drawing/2014/main" id="{2AC3F9FB-531C-4730-81CD-87E37145B885}"/>
              </a:ext>
            </a:extLst>
          </p:cNvPr>
          <p:cNvSpPr>
            <a:spLocks xmlns:a="http://schemas.openxmlformats.org/drawingml/2006/main" noGrp="1"/>
          </p:cNvSpPr>
          <p:nvPr/>
        </p:nvSpPr>
        <p:spPr>
          <a:xfrm xmlns:a="http://schemas.openxmlformats.org/drawingml/2006/main">
            <a:off x="838200" y="5378202"/>
            <a:ext cx="3511451" cy="2788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00" b="0" i="0">
                <a:solidFill>
                  <a:srgbClr val="697065"/>
                </a:solidFill>
                <a:latin typeface="Helvetica Neue"/>
                <a:ea typeface="Helvetica Neue"/>
                <a:cs typeface="Helvetica Neue"/>
              </a:defRPr>
            </a:pPr>
            <a:r>
              <a:rPr sz="1800" b="0" i="0">
                <a:solidFill>
                  <a:srgbClr val="697065"/>
                </a:solidFill>
                <a:latin typeface="Helvetica Neue"/>
                <a:ea typeface="Helvetica Neue"/>
                <a:cs typeface="Helvetica Neue"/>
              </a:rPr>
              <a:t>such as age or document country.</a:t>
            </a:r>
          </a:p>
        </p:txBody>
      </p:sp>
      <p:sp>
        <p:nvSpPr>
          <p:cNvPr id="17" name="text-16">
            <a:extLst xmlns:a="http://schemas.openxmlformats.org/drawingml/2006/main">
              <a:ext uri="{FF2B5EF4-FFF2-40B4-BE49-F238E27FC236}">
                <a16:creationId xmlns:a16="http://schemas.microsoft.com/office/drawing/2014/main" id="{8E70FD16-588F-4E3E-BC75-3724B9C37FE1}"/>
              </a:ext>
            </a:extLst>
          </p:cNvPr>
          <p:cNvSpPr>
            <a:spLocks xmlns:a="http://schemas.openxmlformats.org/drawingml/2006/main" noGrp="1"/>
          </p:cNvSpPr>
          <p:nvPr/>
        </p:nvSpPr>
        <p:spPr>
          <a:xfrm xmlns:a="http://schemas.openxmlformats.org/drawingml/2006/main">
            <a:off x="6991350" y="3042047"/>
            <a:ext cx="1672382" cy="3137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025" b="0" i="0">
                <a:solidFill>
                  <a:srgbClr val="22241F"/>
                </a:solidFill>
                <a:latin typeface="Helvetica Neue"/>
                <a:ea typeface="Helvetica Neue"/>
                <a:cs typeface="Helvetica Neue"/>
              </a:defRPr>
            </a:pPr>
            <a:r>
              <a:rPr sz="2025" b="0" i="0">
                <a:solidFill>
                  <a:srgbClr val="22241F"/>
                </a:solidFill>
                <a:latin typeface="Helvetica Neue"/>
                <a:ea typeface="Helvetica Neue"/>
                <a:cs typeface="Helvetica Neue"/>
              </a:rPr>
              <a:t>Condition met</a:t>
            </a:r>
          </a:p>
        </p:txBody>
      </p:sp>
      <p:sp>
        <p:nvSpPr>
          <p:cNvPr id="18" name="text-17">
            <a:extLst xmlns:a="http://schemas.openxmlformats.org/drawingml/2006/main">
              <a:ext uri="{FF2B5EF4-FFF2-40B4-BE49-F238E27FC236}">
                <a16:creationId xmlns:a16="http://schemas.microsoft.com/office/drawing/2014/main" id="{79D83662-D283-4552-B4D1-3BA95251847D}"/>
              </a:ext>
            </a:extLst>
          </p:cNvPr>
          <p:cNvSpPr>
            <a:spLocks xmlns:a="http://schemas.openxmlformats.org/drawingml/2006/main" noGrp="1"/>
          </p:cNvSpPr>
          <p:nvPr/>
        </p:nvSpPr>
        <p:spPr>
          <a:xfrm xmlns:a="http://schemas.openxmlformats.org/drawingml/2006/main">
            <a:off x="6991350" y="3434507"/>
            <a:ext cx="3961954"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Continue with required KYC and other checks.</a:t>
            </a:r>
          </a:p>
        </p:txBody>
      </p:sp>
      <p:sp>
        <p:nvSpPr>
          <p:cNvPr id="19" name="text-18">
            <a:extLst xmlns:a="http://schemas.openxmlformats.org/drawingml/2006/main">
              <a:ext uri="{FF2B5EF4-FFF2-40B4-BE49-F238E27FC236}">
                <a16:creationId xmlns:a16="http://schemas.microsoft.com/office/drawing/2014/main" id="{2C3F21C5-3819-429B-A72F-14A95DB595EB}"/>
              </a:ext>
            </a:extLst>
          </p:cNvPr>
          <p:cNvSpPr>
            <a:spLocks xmlns:a="http://schemas.openxmlformats.org/drawingml/2006/main" noGrp="1"/>
          </p:cNvSpPr>
          <p:nvPr/>
        </p:nvSpPr>
        <p:spPr>
          <a:xfrm xmlns:a="http://schemas.openxmlformats.org/drawingml/2006/main">
            <a:off x="6991350" y="3996482"/>
            <a:ext cx="2104876" cy="3137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025" b="0" i="0">
                <a:solidFill>
                  <a:srgbClr val="22241F"/>
                </a:solidFill>
                <a:latin typeface="Helvetica Neue"/>
                <a:ea typeface="Helvetica Neue"/>
                <a:cs typeface="Helvetica Neue"/>
              </a:defRPr>
            </a:pPr>
            <a:r>
              <a:rPr sz="2025" b="0" i="0">
                <a:solidFill>
                  <a:srgbClr val="22241F"/>
                </a:solidFill>
                <a:latin typeface="Helvetica Neue"/>
                <a:ea typeface="Helvetica Neue"/>
                <a:cs typeface="Helvetica Neue"/>
              </a:rPr>
              <a:t>Condition not met</a:t>
            </a:r>
          </a:p>
        </p:txBody>
      </p:sp>
      <p:sp>
        <p:nvSpPr>
          <p:cNvPr id="20" name="text-19">
            <a:extLst xmlns:a="http://schemas.openxmlformats.org/drawingml/2006/main">
              <a:ext uri="{FF2B5EF4-FFF2-40B4-BE49-F238E27FC236}">
                <a16:creationId xmlns:a16="http://schemas.microsoft.com/office/drawing/2014/main" id="{2361620D-AFB5-41BA-A868-1F9703EF504E}"/>
              </a:ext>
            </a:extLst>
          </p:cNvPr>
          <p:cNvSpPr>
            <a:spLocks xmlns:a="http://schemas.openxmlformats.org/drawingml/2006/main" noGrp="1"/>
          </p:cNvSpPr>
          <p:nvPr/>
        </p:nvSpPr>
        <p:spPr>
          <a:xfrm xmlns:a="http://schemas.openxmlformats.org/drawingml/2006/main">
            <a:off x="6991350" y="4388941"/>
            <a:ext cx="422880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End the application according to the product rule.</a:t>
            </a:r>
          </a:p>
        </p:txBody>
      </p:sp>
      <p:sp>
        <p:nvSpPr>
          <p:cNvPr id="21" name="text-20">
            <a:extLst xmlns:a="http://schemas.openxmlformats.org/drawingml/2006/main">
              <a:ext uri="{FF2B5EF4-FFF2-40B4-BE49-F238E27FC236}">
                <a16:creationId xmlns:a16="http://schemas.microsoft.com/office/drawing/2014/main" id="{7C167D47-4E1F-4F07-BC8A-F80DD7E1DD23}"/>
              </a:ext>
            </a:extLst>
          </p:cNvPr>
          <p:cNvSpPr>
            <a:spLocks xmlns:a="http://schemas.openxmlformats.org/drawingml/2006/main" noGrp="1"/>
          </p:cNvSpPr>
          <p:nvPr/>
        </p:nvSpPr>
        <p:spPr>
          <a:xfrm xmlns:a="http://schemas.openxmlformats.org/drawingml/2006/main">
            <a:off x="6991350" y="4950916"/>
            <a:ext cx="3109615" cy="3137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025" b="0" i="0">
                <a:solidFill>
                  <a:srgbClr val="22241F"/>
                </a:solidFill>
                <a:latin typeface="Helvetica Neue"/>
                <a:ea typeface="Helvetica Neue"/>
                <a:cs typeface="Helvetica Neue"/>
              </a:defRPr>
            </a:pPr>
            <a:r>
              <a:rPr sz="2025" b="0" i="0">
                <a:solidFill>
                  <a:srgbClr val="22241F"/>
                </a:solidFill>
                <a:latin typeface="Helvetica Neue"/>
                <a:ea typeface="Helvetica Neue"/>
                <a:cs typeface="Helvetica Neue"/>
              </a:rPr>
              <a:t>Unable to verify technically</a:t>
            </a:r>
          </a:p>
        </p:txBody>
      </p:sp>
      <p:sp>
        <p:nvSpPr>
          <p:cNvPr id="22" name="text-21">
            <a:extLst xmlns:a="http://schemas.openxmlformats.org/drawingml/2006/main">
              <a:ext uri="{FF2B5EF4-FFF2-40B4-BE49-F238E27FC236}">
                <a16:creationId xmlns:a16="http://schemas.microsoft.com/office/drawing/2014/main" id="{6490133B-B6E4-44CC-80C1-BC7A78FC7603}"/>
              </a:ext>
            </a:extLst>
          </p:cNvPr>
          <p:cNvSpPr>
            <a:spLocks xmlns:a="http://schemas.openxmlformats.org/drawingml/2006/main" noGrp="1"/>
          </p:cNvSpPr>
          <p:nvPr/>
        </p:nvSpPr>
        <p:spPr>
          <a:xfrm xmlns:a="http://schemas.openxmlformats.org/drawingml/2006/main">
            <a:off x="6991350" y="5343376"/>
            <a:ext cx="3406825"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Route to an alternative verification path.</a:t>
            </a:r>
          </a:p>
        </p:txBody>
      </p:sp>
      <p:sp>
        <p:nvSpPr>
          <p:cNvPr id="23" name="text-22">
            <a:extLst xmlns:a="http://schemas.openxmlformats.org/drawingml/2006/main">
              <a:ext uri="{FF2B5EF4-FFF2-40B4-BE49-F238E27FC236}">
                <a16:creationId xmlns:a16="http://schemas.microsoft.com/office/drawing/2014/main" id="{01545C2D-7F09-44B4-A290-D42CC832A7C8}"/>
              </a:ext>
            </a:extLst>
          </p:cNvPr>
          <p:cNvSpPr>
            <a:spLocks xmlns:a="http://schemas.openxmlformats.org/drawingml/2006/main" noGrp="1"/>
          </p:cNvSpPr>
          <p:nvPr/>
        </p:nvSpPr>
        <p:spPr>
          <a:xfrm xmlns:a="http://schemas.openxmlformats.org/drawingml/2006/main">
            <a:off x="838200" y="6210151"/>
            <a:ext cx="58489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rPr>
              <a:t>Goal:</a:t>
            </a:r>
          </a:p>
        </p:txBody>
      </p:sp>
      <p:sp>
        <p:nvSpPr>
          <p:cNvPr id="24" name="text-23">
            <a:extLst xmlns:a="http://schemas.openxmlformats.org/drawingml/2006/main">
              <a:ext uri="{FF2B5EF4-FFF2-40B4-BE49-F238E27FC236}">
                <a16:creationId xmlns:a16="http://schemas.microsoft.com/office/drawing/2014/main" id="{3A019864-0C23-440B-BEB9-542F71EE34BB}"/>
              </a:ext>
            </a:extLst>
          </p:cNvPr>
          <p:cNvSpPr>
            <a:spLocks xmlns:a="http://schemas.openxmlformats.org/drawingml/2006/main" noGrp="1"/>
          </p:cNvSpPr>
          <p:nvPr/>
        </p:nvSpPr>
        <p:spPr>
          <a:xfrm xmlns:a="http://schemas.openxmlformats.org/drawingml/2006/main">
            <a:off x="1346895" y="6210151"/>
            <a:ext cx="5545038"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 Reduce avoidable billable checks and unnecessary steps.</a:t>
            </a:r>
          </a:p>
        </p:txBody>
      </p:sp>
      <p:sp>
        <p:nvSpPr>
          <p:cNvPr id="25" name="text-24">
            <a:extLst xmlns:a="http://schemas.openxmlformats.org/drawingml/2006/main">
              <a:ext uri="{FF2B5EF4-FFF2-40B4-BE49-F238E27FC236}">
                <a16:creationId xmlns:a16="http://schemas.microsoft.com/office/drawing/2014/main" id="{37DC7540-584D-4718-9FDD-9A2AD8398DD4}"/>
              </a:ext>
            </a:extLst>
          </p:cNvPr>
          <p:cNvSpPr>
            <a:spLocks xmlns:a="http://schemas.openxmlformats.org/drawingml/2006/main" noGrp="1"/>
          </p:cNvSpPr>
          <p:nvPr/>
        </p:nvSpPr>
        <p:spPr>
          <a:xfrm xmlns:a="http://schemas.openxmlformats.org/drawingml/2006/main">
            <a:off x="838200" y="6842820"/>
            <a:ext cx="6447086"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Cost and user-experience benefits will be measured in a pilot, including ZK operating costs and user drop-off.</a:t>
            </a:r>
          </a:p>
        </p:txBody>
      </p:sp>
      <p:sp>
        <p:nvSpPr>
          <p:cNvPr id="26" name="text-25">
            <a:extLst xmlns:a="http://schemas.openxmlformats.org/drawingml/2006/main">
              <a:ext uri="{FF2B5EF4-FFF2-40B4-BE49-F238E27FC236}">
                <a16:creationId xmlns:a16="http://schemas.microsoft.com/office/drawing/2014/main" id="{17116970-E22A-4ACF-BF85-29ECDEC3FB5E}"/>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7" name="text-26">
            <a:extLst xmlns:a="http://schemas.openxmlformats.org/drawingml/2006/main">
              <a:ext uri="{FF2B5EF4-FFF2-40B4-BE49-F238E27FC236}">
                <a16:creationId xmlns:a16="http://schemas.microsoft.com/office/drawing/2014/main" id="{3B411C9D-A8CF-4C2E-848A-4049CB4CCDB1}"/>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8" name="text-27">
            <a:extLst xmlns:a="http://schemas.openxmlformats.org/drawingml/2006/main">
              <a:ext uri="{FF2B5EF4-FFF2-40B4-BE49-F238E27FC236}">
                <a16:creationId xmlns:a16="http://schemas.microsoft.com/office/drawing/2014/main" id="{8CD860A2-A342-4D6E-B675-6A21B1D37F81}"/>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10 / 18</a:t>
            </a:r>
          </a:p>
        </p:txBody>
      </p:sp>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407dc2a91afd4510"/>
          <a:stretch xmlns:a="http://schemas.openxmlformats.org/drawingml/2006/main"/>
        </p:blipFill>
        <p:spPr>
          <a:xfrm xmlns:a="http://schemas.openxmlformats.org/drawingml/2006/main">
            <a:off x="842840" y="3137297"/>
            <a:ext cx="352669" cy="361950"/>
          </a:xfrm>
          <a:prstGeom xmlns:a="http://schemas.openxmlformats.org/drawingml/2006/main" prst="rect">
            <a:avLst/>
          </a:prstGeom>
        </p:spPr>
      </p:pic>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39aab6c799654ffb"/>
          <a:stretch xmlns:a="http://schemas.openxmlformats.org/drawingml/2006/main"/>
        </p:blipFill>
        <p:spPr>
          <a:xfrm xmlns:a="http://schemas.openxmlformats.org/drawingml/2006/main">
            <a:off x="6567317" y="3061097"/>
            <a:ext cx="247990" cy="257175"/>
          </a:xfrm>
          <a:prstGeom xmlns:a="http://schemas.openxmlformats.org/drawingml/2006/main" prst="rect">
            <a:avLst/>
          </a:prstGeom>
        </p:spPr>
      </p:pic>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6e9be8124df945b7"/>
          <a:stretch xmlns:a="http://schemas.openxmlformats.org/drawingml/2006/main"/>
        </p:blipFill>
        <p:spPr>
          <a:xfrm xmlns:a="http://schemas.openxmlformats.org/drawingml/2006/main">
            <a:off x="6567317" y="4015532"/>
            <a:ext cx="247990" cy="257175"/>
          </a:xfrm>
          <a:prstGeom xmlns:a="http://schemas.openxmlformats.org/drawingml/2006/main" prst="rect">
            <a:avLst/>
          </a:prstGeom>
        </p:spPr>
      </p:pic>
      <p:pic>
        <p:nvPicPr>
          <p:cNvPr id="64" name=""/>
          <p:cNvPicPr>
            <a:picLocks xmlns:a="http://schemas.openxmlformats.org/drawingml/2006/main" noChangeAspect="1"/>
          </p:cNvPicPr>
          <p:nvPr/>
        </p:nvPicPr>
        <p:blipFill>
          <a:blip xmlns:r="http://schemas.openxmlformats.org/officeDocument/2006/relationships" xmlns:a="http://schemas.openxmlformats.org/drawingml/2006/main" r:embed="R6e3f35ed0145437d"/>
          <a:stretch xmlns:a="http://schemas.openxmlformats.org/drawingml/2006/main"/>
        </p:blipFill>
        <p:spPr>
          <a:xfrm xmlns:a="http://schemas.openxmlformats.org/drawingml/2006/main">
            <a:off x="6567317" y="4969966"/>
            <a:ext cx="247990" cy="257175"/>
          </a:xfrm>
          <a:prstGeom xmlns:a="http://schemas.openxmlformats.org/drawingml/2006/main" prst="rect">
            <a:avLst/>
          </a:prstGeom>
        </p:spPr>
      </p:pic>
    </p:spTree>
    <p:extLst>
      <p:ext uri="{BB962C8B-B14F-4D97-AF65-F5344CB8AC3E}">
        <p14:creationId xmlns:p14="http://schemas.microsoft.com/office/powerpoint/2010/main" val="477891843"/>
      </p:ext>
    </p:extLst>
  </p:cSld>
</p:sld>
</file>

<file path=ppt/slides/slide1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1D653B8B-E73F-4783-8A4E-8373DBA8AB02}"/>
              </a:ext>
            </a:extLst>
          </p:cNvPr>
          <p:cNvSpPr>
            <a:spLocks xmlns:a="http://schemas.openxmlformats.org/drawingml/2006/main" noGrp="1"/>
          </p:cNvSpPr>
          <p:nvPr/>
        </p:nvSpPr>
        <p:spPr>
          <a:xfrm xmlns:a="http://schemas.openxmlformats.org/drawingml/2006/main">
            <a:off x="838200" y="2813447"/>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1A70F1B2-4857-4D38-8437-FA091944CDC7}"/>
              </a:ext>
            </a:extLst>
          </p:cNvPr>
          <p:cNvSpPr>
            <a:spLocks xmlns:a="http://schemas.openxmlformats.org/drawingml/2006/main" noGrp="1"/>
          </p:cNvSpPr>
          <p:nvPr/>
        </p:nvSpPr>
        <p:spPr>
          <a:xfrm xmlns:a="http://schemas.openxmlformats.org/drawingml/2006/main">
            <a:off x="7191375" y="2813447"/>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DEC87815-DC5E-4FC2-853A-0B685C854F6F}"/>
              </a:ext>
            </a:extLst>
          </p:cNvPr>
          <p:cNvSpPr>
            <a:spLocks xmlns:a="http://schemas.openxmlformats.org/drawingml/2006/main" noGrp="1"/>
          </p:cNvSpPr>
          <p:nvPr/>
        </p:nvSpPr>
        <p:spPr>
          <a:xfrm xmlns:a="http://schemas.openxmlformats.org/drawingml/2006/main">
            <a:off x="838200" y="4698206"/>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A5CD351C-4FF1-44E6-AFA0-2548FE8DF24D}"/>
              </a:ext>
            </a:extLst>
          </p:cNvPr>
          <p:cNvSpPr>
            <a:spLocks xmlns:a="http://schemas.openxmlformats.org/drawingml/2006/main" noGrp="1"/>
          </p:cNvSpPr>
          <p:nvPr/>
        </p:nvSpPr>
        <p:spPr>
          <a:xfrm xmlns:a="http://schemas.openxmlformats.org/drawingml/2006/main">
            <a:off x="7191375" y="4698206"/>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5" name="text-4">
            <a:extLst xmlns:a="http://schemas.openxmlformats.org/drawingml/2006/main">
              <a:ext uri="{FF2B5EF4-FFF2-40B4-BE49-F238E27FC236}">
                <a16:creationId xmlns:a16="http://schemas.microsoft.com/office/drawing/2014/main" id="{4A067EBF-77D4-4D8F-A06E-8BF94A663AB6}"/>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75c921678a2040b3"/>
              </a:rPr>
              <a:t>trion</a:t>
            </a:r>
          </a:p>
        </p:txBody>
      </p:sp>
      <p:sp>
        <p:nvSpPr>
          <p:cNvPr id="6" name="text-5">
            <a:extLst xmlns:a="http://schemas.openxmlformats.org/drawingml/2006/main">
              <a:ext uri="{FF2B5EF4-FFF2-40B4-BE49-F238E27FC236}">
                <a16:creationId xmlns:a16="http://schemas.microsoft.com/office/drawing/2014/main" id="{7735D9C9-222E-4978-A4B2-383EE5D4DFAE}"/>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d456b33f224e461e"/>
              </a:rPr>
              <a:t>labs</a:t>
            </a:r>
          </a:p>
        </p:txBody>
      </p:sp>
      <p:sp>
        <p:nvSpPr>
          <p:cNvPr id="7" name="text-6">
            <a:extLst xmlns:a="http://schemas.openxmlformats.org/drawingml/2006/main">
              <a:ext uri="{FF2B5EF4-FFF2-40B4-BE49-F238E27FC236}">
                <a16:creationId xmlns:a16="http://schemas.microsoft.com/office/drawing/2014/main" id="{E7E110FB-25ED-421D-8016-9FD58B0161A0}"/>
              </a:ext>
            </a:extLst>
          </p:cNvPr>
          <p:cNvSpPr>
            <a:spLocks xmlns:a="http://schemas.openxmlformats.org/drawingml/2006/main" noGrp="1"/>
          </p:cNvSpPr>
          <p:nvPr/>
        </p:nvSpPr>
        <p:spPr>
          <a:xfrm xmlns:a="http://schemas.openxmlformats.org/drawingml/2006/main">
            <a:off x="11777365" y="450056"/>
            <a:ext cx="117663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ECOSYSTEM VALUE</a:t>
            </a:r>
          </a:p>
        </p:txBody>
      </p:sp>
      <p:sp>
        <p:nvSpPr>
          <p:cNvPr id="8" name="text-7">
            <a:extLst xmlns:a="http://schemas.openxmlformats.org/drawingml/2006/main">
              <a:ext uri="{FF2B5EF4-FFF2-40B4-BE49-F238E27FC236}">
                <a16:creationId xmlns:a16="http://schemas.microsoft.com/office/drawing/2014/main" id="{D6395652-2EA7-45B0-9AE6-6514B0EF2081}"/>
              </a:ext>
            </a:extLst>
          </p:cNvPr>
          <p:cNvSpPr>
            <a:spLocks xmlns:a="http://schemas.openxmlformats.org/drawingml/2006/main" noGrp="1"/>
          </p:cNvSpPr>
          <p:nvPr/>
        </p:nvSpPr>
        <p:spPr>
          <a:xfrm xmlns:a="http://schemas.openxmlformats.org/drawingml/2006/main">
            <a:off x="838200" y="1181100"/>
            <a:ext cx="6960245"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What does this infrastructure</a:t>
            </a:r>
          </a:p>
        </p:txBody>
      </p:sp>
      <p:sp>
        <p:nvSpPr>
          <p:cNvPr id="9" name="text-8">
            <a:extLst xmlns:a="http://schemas.openxmlformats.org/drawingml/2006/main">
              <a:ext uri="{FF2B5EF4-FFF2-40B4-BE49-F238E27FC236}">
                <a16:creationId xmlns:a16="http://schemas.microsoft.com/office/drawing/2014/main" id="{D869D0A3-B733-4176-B5B9-785ABB30BD76}"/>
              </a:ext>
            </a:extLst>
          </p:cNvPr>
          <p:cNvSpPr>
            <a:spLocks xmlns:a="http://schemas.openxmlformats.org/drawingml/2006/main" noGrp="1"/>
          </p:cNvSpPr>
          <p:nvPr/>
        </p:nvSpPr>
        <p:spPr>
          <a:xfrm xmlns:a="http://schemas.openxmlformats.org/drawingml/2006/main">
            <a:off x="838200" y="1830586"/>
            <a:ext cx="7772400"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make easier for different teams?</a:t>
            </a:r>
          </a:p>
        </p:txBody>
      </p:sp>
      <p:sp>
        <p:nvSpPr>
          <p:cNvPr id="10" name="text-9">
            <a:extLst xmlns:a="http://schemas.openxmlformats.org/drawingml/2006/main">
              <a:ext uri="{FF2B5EF4-FFF2-40B4-BE49-F238E27FC236}">
                <a16:creationId xmlns:a16="http://schemas.microsoft.com/office/drawing/2014/main" id="{CCA819B9-EEC1-4656-A0C8-3E0F14E6BCD6}"/>
              </a:ext>
            </a:extLst>
          </p:cNvPr>
          <p:cNvSpPr>
            <a:spLocks xmlns:a="http://schemas.openxmlformats.org/drawingml/2006/main" noGrp="1"/>
          </p:cNvSpPr>
          <p:nvPr/>
        </p:nvSpPr>
        <p:spPr>
          <a:xfrm xmlns:a="http://schemas.openxmlformats.org/drawingml/2006/main">
            <a:off x="1238250" y="3053507"/>
            <a:ext cx="384870"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USER</a:t>
            </a:r>
          </a:p>
        </p:txBody>
      </p:sp>
      <p:sp>
        <p:nvSpPr>
          <p:cNvPr id="11" name="text-10">
            <a:extLst xmlns:a="http://schemas.openxmlformats.org/drawingml/2006/main">
              <a:ext uri="{FF2B5EF4-FFF2-40B4-BE49-F238E27FC236}">
                <a16:creationId xmlns:a16="http://schemas.microsoft.com/office/drawing/2014/main" id="{BA3B5289-7A8C-4B09-B57B-3FF418515D51}"/>
              </a:ext>
            </a:extLst>
          </p:cNvPr>
          <p:cNvSpPr>
            <a:spLocks xmlns:a="http://schemas.openxmlformats.org/drawingml/2006/main" noGrp="1"/>
          </p:cNvSpPr>
          <p:nvPr/>
        </p:nvSpPr>
        <p:spPr>
          <a:xfrm xmlns:a="http://schemas.openxmlformats.org/drawingml/2006/main">
            <a:off x="838200" y="3423047"/>
            <a:ext cx="3329583"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Share less document data.</a:t>
            </a:r>
          </a:p>
        </p:txBody>
      </p:sp>
      <p:sp>
        <p:nvSpPr>
          <p:cNvPr id="12" name="text-11">
            <a:extLst xmlns:a="http://schemas.openxmlformats.org/drawingml/2006/main">
              <a:ext uri="{FF2B5EF4-FFF2-40B4-BE49-F238E27FC236}">
                <a16:creationId xmlns:a16="http://schemas.microsoft.com/office/drawing/2014/main" id="{6D9B5FC8-E240-4E9C-8402-FDAE1B013DCC}"/>
              </a:ext>
            </a:extLst>
          </p:cNvPr>
          <p:cNvSpPr>
            <a:spLocks xmlns:a="http://schemas.openxmlformats.org/drawingml/2006/main" noGrp="1"/>
          </p:cNvSpPr>
          <p:nvPr/>
        </p:nvSpPr>
        <p:spPr>
          <a:xfrm xmlns:a="http://schemas.openxmlformats.org/drawingml/2006/main">
            <a:off x="838200" y="3873103"/>
            <a:ext cx="5432822"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Keep document fields that the selected check does not need</a:t>
            </a:r>
          </a:p>
        </p:txBody>
      </p:sp>
      <p:sp>
        <p:nvSpPr>
          <p:cNvPr id="13" name="text-12">
            <a:extLst xmlns:a="http://schemas.openxmlformats.org/drawingml/2006/main">
              <a:ext uri="{FF2B5EF4-FFF2-40B4-BE49-F238E27FC236}">
                <a16:creationId xmlns:a16="http://schemas.microsoft.com/office/drawing/2014/main" id="{5EABEE47-CD9D-4FB6-8A67-1D75310E0F19}"/>
              </a:ext>
            </a:extLst>
          </p:cNvPr>
          <p:cNvSpPr>
            <a:spLocks xmlns:a="http://schemas.openxmlformats.org/drawingml/2006/main" noGrp="1"/>
          </p:cNvSpPr>
          <p:nvPr/>
        </p:nvSpPr>
        <p:spPr>
          <a:xfrm xmlns:a="http://schemas.openxmlformats.org/drawingml/2006/main">
            <a:off x="838200" y="4157067"/>
            <a:ext cx="72791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private.</a:t>
            </a:r>
          </a:p>
        </p:txBody>
      </p:sp>
      <p:sp>
        <p:nvSpPr>
          <p:cNvPr id="14" name="text-13">
            <a:extLst xmlns:a="http://schemas.openxmlformats.org/drawingml/2006/main">
              <a:ext uri="{FF2B5EF4-FFF2-40B4-BE49-F238E27FC236}">
                <a16:creationId xmlns:a16="http://schemas.microsoft.com/office/drawing/2014/main" id="{4BCF7BA2-8A56-4E15-8D3B-C637D8F11F33}"/>
              </a:ext>
            </a:extLst>
          </p:cNvPr>
          <p:cNvSpPr>
            <a:spLocks xmlns:a="http://schemas.openxmlformats.org/drawingml/2006/main" noGrp="1"/>
          </p:cNvSpPr>
          <p:nvPr/>
        </p:nvSpPr>
        <p:spPr>
          <a:xfrm xmlns:a="http://schemas.openxmlformats.org/drawingml/2006/main">
            <a:off x="7591425" y="3053507"/>
            <a:ext cx="770781"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DEVELOPER</a:t>
            </a:r>
          </a:p>
        </p:txBody>
      </p:sp>
      <p:sp>
        <p:nvSpPr>
          <p:cNvPr id="15" name="text-14">
            <a:extLst xmlns:a="http://schemas.openxmlformats.org/drawingml/2006/main">
              <a:ext uri="{FF2B5EF4-FFF2-40B4-BE49-F238E27FC236}">
                <a16:creationId xmlns:a16="http://schemas.microsoft.com/office/drawing/2014/main" id="{B75BF88F-2AE2-4A3A-AA57-147944A4F387}"/>
              </a:ext>
            </a:extLst>
          </p:cNvPr>
          <p:cNvSpPr>
            <a:spLocks xmlns:a="http://schemas.openxmlformats.org/drawingml/2006/main" noGrp="1"/>
          </p:cNvSpPr>
          <p:nvPr/>
        </p:nvSpPr>
        <p:spPr>
          <a:xfrm xmlns:a="http://schemas.openxmlformats.org/drawingml/2006/main">
            <a:off x="7191375" y="3423047"/>
            <a:ext cx="4006155"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Reuse verification infrastructure.</a:t>
            </a:r>
          </a:p>
        </p:txBody>
      </p:sp>
      <p:sp>
        <p:nvSpPr>
          <p:cNvPr id="16" name="text-15">
            <a:extLst xmlns:a="http://schemas.openxmlformats.org/drawingml/2006/main">
              <a:ext uri="{FF2B5EF4-FFF2-40B4-BE49-F238E27FC236}">
                <a16:creationId xmlns:a16="http://schemas.microsoft.com/office/drawing/2014/main" id="{09D245AA-5807-4E08-9DC2-145122835031}"/>
              </a:ext>
            </a:extLst>
          </p:cNvPr>
          <p:cNvSpPr>
            <a:spLocks xmlns:a="http://schemas.openxmlformats.org/drawingml/2006/main" noGrp="1"/>
          </p:cNvSpPr>
          <p:nvPr/>
        </p:nvSpPr>
        <p:spPr>
          <a:xfrm xmlns:a="http://schemas.openxmlformats.org/drawingml/2006/main">
            <a:off x="7191375" y="3873103"/>
            <a:ext cx="4887516"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Adapt supported verifier and policy components to the</a:t>
            </a:r>
          </a:p>
        </p:txBody>
      </p:sp>
      <p:sp>
        <p:nvSpPr>
          <p:cNvPr id="17" name="text-16">
            <a:extLst xmlns:a="http://schemas.openxmlformats.org/drawingml/2006/main">
              <a:ext uri="{FF2B5EF4-FFF2-40B4-BE49-F238E27FC236}">
                <a16:creationId xmlns:a16="http://schemas.microsoft.com/office/drawing/2014/main" id="{18394E63-D606-413A-AB12-F5C634211F98}"/>
              </a:ext>
            </a:extLst>
          </p:cNvPr>
          <p:cNvSpPr>
            <a:spLocks xmlns:a="http://schemas.openxmlformats.org/drawingml/2006/main" noGrp="1"/>
          </p:cNvSpPr>
          <p:nvPr/>
        </p:nvSpPr>
        <p:spPr>
          <a:xfrm xmlns:a="http://schemas.openxmlformats.org/drawingml/2006/main">
            <a:off x="7191375" y="4157067"/>
            <a:ext cx="150390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application flow.</a:t>
            </a:r>
          </a:p>
        </p:txBody>
      </p:sp>
      <p:sp>
        <p:nvSpPr>
          <p:cNvPr id="18" name="text-17">
            <a:extLst xmlns:a="http://schemas.openxmlformats.org/drawingml/2006/main">
              <a:ext uri="{FF2B5EF4-FFF2-40B4-BE49-F238E27FC236}">
                <a16:creationId xmlns:a16="http://schemas.microsoft.com/office/drawing/2014/main" id="{FBFFB0D7-BD95-40FC-B24A-1FBA0E498299}"/>
              </a:ext>
            </a:extLst>
          </p:cNvPr>
          <p:cNvSpPr>
            <a:spLocks xmlns:a="http://schemas.openxmlformats.org/drawingml/2006/main" noGrp="1"/>
          </p:cNvSpPr>
          <p:nvPr/>
        </p:nvSpPr>
        <p:spPr>
          <a:xfrm xmlns:a="http://schemas.openxmlformats.org/drawingml/2006/main">
            <a:off x="1238250" y="4938266"/>
            <a:ext cx="1773882"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PAYMENTS / WALLET TEAM</a:t>
            </a:r>
          </a:p>
        </p:txBody>
      </p:sp>
      <p:sp>
        <p:nvSpPr>
          <p:cNvPr id="19" name="text-18">
            <a:extLst xmlns:a="http://schemas.openxmlformats.org/drawingml/2006/main">
              <a:ext uri="{FF2B5EF4-FFF2-40B4-BE49-F238E27FC236}">
                <a16:creationId xmlns:a16="http://schemas.microsoft.com/office/drawing/2014/main" id="{C6A897E9-748D-44A0-8578-B94E4313C1CB}"/>
              </a:ext>
            </a:extLst>
          </p:cNvPr>
          <p:cNvSpPr>
            <a:spLocks xmlns:a="http://schemas.openxmlformats.org/drawingml/2006/main" noGrp="1"/>
          </p:cNvSpPr>
          <p:nvPr/>
        </p:nvSpPr>
        <p:spPr>
          <a:xfrm xmlns:a="http://schemas.openxmlformats.org/drawingml/2006/main">
            <a:off x="838200" y="5307806"/>
            <a:ext cx="3526185"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Add checks to the user flow.</a:t>
            </a:r>
          </a:p>
        </p:txBody>
      </p:sp>
      <p:sp>
        <p:nvSpPr>
          <p:cNvPr id="20" name="text-19">
            <a:extLst xmlns:a="http://schemas.openxmlformats.org/drawingml/2006/main">
              <a:ext uri="{FF2B5EF4-FFF2-40B4-BE49-F238E27FC236}">
                <a16:creationId xmlns:a16="http://schemas.microsoft.com/office/drawing/2014/main" id="{45ECFF24-4412-48D8-8ACB-D7E79A9B94BD}"/>
              </a:ext>
            </a:extLst>
          </p:cNvPr>
          <p:cNvSpPr>
            <a:spLocks xmlns:a="http://schemas.openxmlformats.org/drawingml/2006/main" noGrp="1"/>
          </p:cNvSpPr>
          <p:nvPr/>
        </p:nvSpPr>
        <p:spPr>
          <a:xfrm xmlns:a="http://schemas.openxmlformats.org/drawingml/2006/main">
            <a:off x="838200" y="5757863"/>
            <a:ext cx="5666929"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Use document conditions for access, pre-checks, or payments.</a:t>
            </a:r>
          </a:p>
        </p:txBody>
      </p:sp>
      <p:sp>
        <p:nvSpPr>
          <p:cNvPr id="21" name="text-20">
            <a:extLst xmlns:a="http://schemas.openxmlformats.org/drawingml/2006/main">
              <a:ext uri="{FF2B5EF4-FFF2-40B4-BE49-F238E27FC236}">
                <a16:creationId xmlns:a16="http://schemas.microsoft.com/office/drawing/2014/main" id="{B5AC7D49-3F9A-4C28-96A2-A5236F75C645}"/>
              </a:ext>
            </a:extLst>
          </p:cNvPr>
          <p:cNvSpPr>
            <a:spLocks xmlns:a="http://schemas.openxmlformats.org/drawingml/2006/main" noGrp="1"/>
          </p:cNvSpPr>
          <p:nvPr/>
        </p:nvSpPr>
        <p:spPr>
          <a:xfrm xmlns:a="http://schemas.openxmlformats.org/drawingml/2006/main">
            <a:off x="7591425" y="4938266"/>
            <a:ext cx="215964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DISTRIBUTION / LOYALTY TEAM</a:t>
            </a:r>
          </a:p>
        </p:txBody>
      </p:sp>
      <p:sp>
        <p:nvSpPr>
          <p:cNvPr id="22" name="text-21">
            <a:extLst xmlns:a="http://schemas.openxmlformats.org/drawingml/2006/main">
              <a:ext uri="{FF2B5EF4-FFF2-40B4-BE49-F238E27FC236}">
                <a16:creationId xmlns:a16="http://schemas.microsoft.com/office/drawing/2014/main" id="{CA155843-CD37-447C-996B-CD05B72A96FF}"/>
              </a:ext>
            </a:extLst>
          </p:cNvPr>
          <p:cNvSpPr>
            <a:spLocks xmlns:a="http://schemas.openxmlformats.org/drawingml/2006/main" noGrp="1"/>
          </p:cNvSpPr>
          <p:nvPr/>
        </p:nvSpPr>
        <p:spPr>
          <a:xfrm xmlns:a="http://schemas.openxmlformats.org/drawingml/2006/main">
            <a:off x="7191375" y="5307806"/>
            <a:ext cx="3757910"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Apply rules to entitlement use.</a:t>
            </a:r>
          </a:p>
        </p:txBody>
      </p:sp>
      <p:sp>
        <p:nvSpPr>
          <p:cNvPr id="23" name="text-22">
            <a:extLst xmlns:a="http://schemas.openxmlformats.org/drawingml/2006/main">
              <a:ext uri="{FF2B5EF4-FFF2-40B4-BE49-F238E27FC236}">
                <a16:creationId xmlns:a16="http://schemas.microsoft.com/office/drawing/2014/main" id="{D1351401-D422-4FC0-8EC4-8CA02E6D1ACB}"/>
              </a:ext>
            </a:extLst>
          </p:cNvPr>
          <p:cNvSpPr>
            <a:spLocks xmlns:a="http://schemas.openxmlformats.org/drawingml/2006/main" noGrp="1"/>
          </p:cNvSpPr>
          <p:nvPr/>
        </p:nvSpPr>
        <p:spPr>
          <a:xfrm xmlns:a="http://schemas.openxmlformats.org/drawingml/2006/main">
            <a:off x="7191375" y="5757863"/>
            <a:ext cx="5084862"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Build modules for repeat campaign claims and additional</a:t>
            </a:r>
          </a:p>
        </p:txBody>
      </p:sp>
      <p:sp>
        <p:nvSpPr>
          <p:cNvPr id="24" name="text-23">
            <a:extLst xmlns:a="http://schemas.openxmlformats.org/drawingml/2006/main">
              <a:ext uri="{FF2B5EF4-FFF2-40B4-BE49-F238E27FC236}">
                <a16:creationId xmlns:a16="http://schemas.microsoft.com/office/drawing/2014/main" id="{1F0D2507-359E-42D9-9F77-2ED81AD76557}"/>
              </a:ext>
            </a:extLst>
          </p:cNvPr>
          <p:cNvSpPr>
            <a:spLocks xmlns:a="http://schemas.openxmlformats.org/drawingml/2006/main" noGrp="1"/>
          </p:cNvSpPr>
          <p:nvPr/>
        </p:nvSpPr>
        <p:spPr>
          <a:xfrm xmlns:a="http://schemas.openxmlformats.org/drawingml/2006/main">
            <a:off x="7191375" y="6041827"/>
            <a:ext cx="2192982"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participation conditions.</a:t>
            </a:r>
          </a:p>
        </p:txBody>
      </p:sp>
      <p:sp>
        <p:nvSpPr>
          <p:cNvPr id="25" name="text-24">
            <a:extLst xmlns:a="http://schemas.openxmlformats.org/drawingml/2006/main">
              <a:ext uri="{FF2B5EF4-FFF2-40B4-BE49-F238E27FC236}">
                <a16:creationId xmlns:a16="http://schemas.microsoft.com/office/drawing/2014/main" id="{FC4852AE-4477-464E-89C8-5407B549D7BA}"/>
              </a:ext>
            </a:extLst>
          </p:cNvPr>
          <p:cNvSpPr>
            <a:spLocks xmlns:a="http://schemas.openxmlformats.org/drawingml/2006/main" noGrp="1"/>
          </p:cNvSpPr>
          <p:nvPr/>
        </p:nvSpPr>
        <p:spPr>
          <a:xfrm xmlns:a="http://schemas.openxmlformats.org/drawingml/2006/main">
            <a:off x="838200" y="6842820"/>
            <a:ext cx="603126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Reuse is a product goal. We do not claim a ready-made universal SDK or measured customer savings.</a:t>
            </a:r>
          </a:p>
        </p:txBody>
      </p:sp>
      <p:sp>
        <p:nvSpPr>
          <p:cNvPr id="26" name="text-25">
            <a:extLst xmlns:a="http://schemas.openxmlformats.org/drawingml/2006/main">
              <a:ext uri="{FF2B5EF4-FFF2-40B4-BE49-F238E27FC236}">
                <a16:creationId xmlns:a16="http://schemas.microsoft.com/office/drawing/2014/main" id="{7223E3A1-B33C-437B-87FE-D63AB22D4476}"/>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7" name="text-26">
            <a:extLst xmlns:a="http://schemas.openxmlformats.org/drawingml/2006/main">
              <a:ext uri="{FF2B5EF4-FFF2-40B4-BE49-F238E27FC236}">
                <a16:creationId xmlns:a16="http://schemas.microsoft.com/office/drawing/2014/main" id="{30BB9EB0-F0EB-41D6-B12D-1ACC2943A9CF}"/>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8" name="text-27">
            <a:extLst xmlns:a="http://schemas.openxmlformats.org/drawingml/2006/main">
              <a:ext uri="{FF2B5EF4-FFF2-40B4-BE49-F238E27FC236}">
                <a16:creationId xmlns:a16="http://schemas.microsoft.com/office/drawing/2014/main" id="{623B1DF3-120C-407C-86CF-DC7F158DAA2E}"/>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11 / 18</a:t>
            </a:r>
          </a:p>
        </p:txBody>
      </p:sp>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9e13957ccc6d4671"/>
          <a:stretch xmlns:a="http://schemas.openxmlformats.org/drawingml/2006/main"/>
        </p:blipFill>
        <p:spPr>
          <a:xfrm xmlns:a="http://schemas.openxmlformats.org/drawingml/2006/main">
            <a:off x="842792" y="2994422"/>
            <a:ext cx="247990" cy="257175"/>
          </a:xfrm>
          <a:prstGeom xmlns:a="http://schemas.openxmlformats.org/drawingml/2006/main" prst="rect">
            <a:avLst/>
          </a:prstGeom>
        </p:spPr>
      </p:pic>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087c1824dbb54099"/>
          <a:stretch xmlns:a="http://schemas.openxmlformats.org/drawingml/2006/main"/>
        </p:blipFill>
        <p:spPr>
          <a:xfrm xmlns:a="http://schemas.openxmlformats.org/drawingml/2006/main">
            <a:off x="7195967" y="2994422"/>
            <a:ext cx="247990" cy="257175"/>
          </a:xfrm>
          <a:prstGeom xmlns:a="http://schemas.openxmlformats.org/drawingml/2006/main" prst="rect">
            <a:avLst/>
          </a:prstGeom>
        </p:spPr>
      </p:pic>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aa404d2ba1e84091"/>
          <a:stretch xmlns:a="http://schemas.openxmlformats.org/drawingml/2006/main"/>
        </p:blipFill>
        <p:spPr>
          <a:xfrm xmlns:a="http://schemas.openxmlformats.org/drawingml/2006/main">
            <a:off x="842792" y="4879181"/>
            <a:ext cx="247990" cy="257175"/>
          </a:xfrm>
          <a:prstGeom xmlns:a="http://schemas.openxmlformats.org/drawingml/2006/main" prst="rect">
            <a:avLst/>
          </a:prstGeom>
        </p:spPr>
      </p:pic>
      <p:pic>
        <p:nvPicPr>
          <p:cNvPr id="64" name=""/>
          <p:cNvPicPr>
            <a:picLocks xmlns:a="http://schemas.openxmlformats.org/drawingml/2006/main" noChangeAspect="1"/>
          </p:cNvPicPr>
          <p:nvPr/>
        </p:nvPicPr>
        <p:blipFill>
          <a:blip xmlns:r="http://schemas.openxmlformats.org/officeDocument/2006/relationships" xmlns:a="http://schemas.openxmlformats.org/drawingml/2006/main" r:embed="R1e7ab3a9ba2e4004"/>
          <a:stretch xmlns:a="http://schemas.openxmlformats.org/drawingml/2006/main"/>
        </p:blipFill>
        <p:spPr>
          <a:xfrm xmlns:a="http://schemas.openxmlformats.org/drawingml/2006/main">
            <a:off x="7195967" y="4879181"/>
            <a:ext cx="247990" cy="257175"/>
          </a:xfrm>
          <a:prstGeom xmlns:a="http://schemas.openxmlformats.org/drawingml/2006/main" prst="rect">
            <a:avLst/>
          </a:prstGeom>
        </p:spPr>
      </p:pic>
    </p:spTree>
    <p:extLst>
      <p:ext uri="{BB962C8B-B14F-4D97-AF65-F5344CB8AC3E}">
        <p14:creationId xmlns:p14="http://schemas.microsoft.com/office/powerpoint/2010/main" val="780432454"/>
      </p:ext>
    </p:extLst>
  </p:cSld>
</p:sld>
</file>

<file path=ppt/slides/slide1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68E03B2D-6D75-4C25-84EC-5A17F8940B72}"/>
              </a:ext>
            </a:extLst>
          </p:cNvPr>
          <p:cNvSpPr>
            <a:spLocks xmlns:a="http://schemas.openxmlformats.org/drawingml/2006/main" noGrp="1"/>
          </p:cNvSpPr>
          <p:nvPr/>
        </p:nvSpPr>
        <p:spPr>
          <a:xfrm xmlns:a="http://schemas.openxmlformats.org/drawingml/2006/main">
            <a:off x="838200" y="3188494"/>
            <a:ext cx="2424113" cy="95"/>
          </a:xfrm>
          <a:custGeom xmlns:a="http://schemas.openxmlformats.org/drawingml/2006/main">
            <a:pathLst>
              <a:path w="2424113" h="95">
                <a:moveTo>
                  <a:pt x="0" y="0"/>
                </a:moveTo>
                <a:lnTo>
                  <a:pt x="2424113"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92D36F02-0EAC-4094-953C-13EBB1CB5D0E}"/>
              </a:ext>
            </a:extLst>
          </p:cNvPr>
          <p:cNvSpPr>
            <a:spLocks xmlns:a="http://schemas.openxmlformats.org/drawingml/2006/main" noGrp="1"/>
          </p:cNvSpPr>
          <p:nvPr/>
        </p:nvSpPr>
        <p:spPr>
          <a:xfrm xmlns:a="http://schemas.openxmlformats.org/drawingml/2006/main">
            <a:off x="4043363" y="3188494"/>
            <a:ext cx="2424113" cy="95"/>
          </a:xfrm>
          <a:custGeom xmlns:a="http://schemas.openxmlformats.org/drawingml/2006/main">
            <a:pathLst>
              <a:path w="2424113" h="95">
                <a:moveTo>
                  <a:pt x="0" y="0"/>
                </a:moveTo>
                <a:lnTo>
                  <a:pt x="2424113"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EBD2A376-43AF-42A4-9DB9-8689124E7870}"/>
              </a:ext>
            </a:extLst>
          </p:cNvPr>
          <p:cNvSpPr>
            <a:spLocks xmlns:a="http://schemas.openxmlformats.org/drawingml/2006/main" noGrp="1"/>
          </p:cNvSpPr>
          <p:nvPr/>
        </p:nvSpPr>
        <p:spPr>
          <a:xfrm xmlns:a="http://schemas.openxmlformats.org/drawingml/2006/main">
            <a:off x="7248525" y="3188494"/>
            <a:ext cx="2424113" cy="95"/>
          </a:xfrm>
          <a:custGeom xmlns:a="http://schemas.openxmlformats.org/drawingml/2006/main">
            <a:pathLst>
              <a:path w="2424113" h="95">
                <a:moveTo>
                  <a:pt x="0" y="0"/>
                </a:moveTo>
                <a:lnTo>
                  <a:pt x="2424113"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84C51E0B-7319-4277-A6C5-D149FDA5CF69}"/>
              </a:ext>
            </a:extLst>
          </p:cNvPr>
          <p:cNvSpPr>
            <a:spLocks xmlns:a="http://schemas.openxmlformats.org/drawingml/2006/main" noGrp="1"/>
          </p:cNvSpPr>
          <p:nvPr/>
        </p:nvSpPr>
        <p:spPr>
          <a:xfrm xmlns:a="http://schemas.openxmlformats.org/drawingml/2006/main">
            <a:off x="10453688" y="3188494"/>
            <a:ext cx="2424113" cy="95"/>
          </a:xfrm>
          <a:custGeom xmlns:a="http://schemas.openxmlformats.org/drawingml/2006/main">
            <a:pathLst>
              <a:path w="2424113" h="95">
                <a:moveTo>
                  <a:pt x="0" y="0"/>
                </a:moveTo>
                <a:lnTo>
                  <a:pt x="2424113"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6F6DCEF8-0E5A-4D1B-9F81-615C255E99CC}"/>
              </a:ext>
            </a:extLst>
          </p:cNvPr>
          <p:cNvSpPr>
            <a:spLocks xmlns:a="http://schemas.openxmlformats.org/drawingml/2006/main" noGrp="1"/>
          </p:cNvSpPr>
          <p:nvPr/>
        </p:nvSpPr>
        <p:spPr>
          <a:xfrm xmlns:a="http://schemas.openxmlformats.org/drawingml/2006/main">
            <a:off x="838200" y="4682877"/>
            <a:ext cx="5748338" cy="95"/>
          </a:xfrm>
          <a:custGeom xmlns:a="http://schemas.openxmlformats.org/drawingml/2006/main">
            <a:pathLst>
              <a:path w="5748338" h="95">
                <a:moveTo>
                  <a:pt x="0" y="0"/>
                </a:moveTo>
                <a:lnTo>
                  <a:pt x="5748338" y="0"/>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8212FF1A-0B73-431B-9FB5-196A886EC170}"/>
              </a:ext>
            </a:extLst>
          </p:cNvPr>
          <p:cNvSpPr>
            <a:spLocks xmlns:a="http://schemas.openxmlformats.org/drawingml/2006/main" noGrp="1"/>
          </p:cNvSpPr>
          <p:nvPr/>
        </p:nvSpPr>
        <p:spPr>
          <a:xfrm xmlns:a="http://schemas.openxmlformats.org/drawingml/2006/main">
            <a:off x="7129463" y="4682877"/>
            <a:ext cx="5748338" cy="95"/>
          </a:xfrm>
          <a:custGeom xmlns:a="http://schemas.openxmlformats.org/drawingml/2006/main">
            <a:pathLst>
              <a:path w="5748338" h="95">
                <a:moveTo>
                  <a:pt x="0" y="0"/>
                </a:moveTo>
                <a:lnTo>
                  <a:pt x="5748338" y="0"/>
                </a:lnTo>
              </a:path>
            </a:pathLst>
          </a:custGeom>
          <a:noFill xmlns:a="http://schemas.openxmlformats.org/drawingml/2006/main"/>
          <a:ln xmlns:a="http://schemas.openxmlformats.org/drawingml/2006/main" w="9525">
            <a:solidFill>
              <a:srgbClr val="D0D3C7"/>
            </a:solidFill>
          </a:ln>
        </p:spPr>
      </p:sp>
      <p:sp>
        <p:nvSpPr>
          <p:cNvPr id="7" name="">
            <a:extLst xmlns:a="http://schemas.openxmlformats.org/drawingml/2006/main">
              <a:ext uri="{FF2B5EF4-FFF2-40B4-BE49-F238E27FC236}">
                <a16:creationId xmlns:a16="http://schemas.microsoft.com/office/drawing/2014/main" id="{7DE94214-8293-4C2B-8CF7-C525FF0E14EE}"/>
              </a:ext>
            </a:extLst>
          </p:cNvPr>
          <p:cNvSpPr>
            <a:spLocks xmlns:a="http://schemas.openxmlformats.org/drawingml/2006/main" noGrp="1"/>
          </p:cNvSpPr>
          <p:nvPr/>
        </p:nvSpPr>
        <p:spPr>
          <a:xfrm xmlns:a="http://schemas.openxmlformats.org/drawingml/2006/main">
            <a:off x="838200" y="6664375"/>
            <a:ext cx="1583829" cy="95"/>
          </a:xfrm>
          <a:custGeom xmlns:a="http://schemas.openxmlformats.org/drawingml/2006/main">
            <a:pathLst>
              <a:path w="1583829" h="95">
                <a:moveTo>
                  <a:pt x="0" y="0"/>
                </a:moveTo>
                <a:lnTo>
                  <a:pt x="1583829" y="0"/>
                </a:lnTo>
              </a:path>
            </a:pathLst>
          </a:custGeom>
          <a:noFill xmlns:a="http://schemas.openxmlformats.org/drawingml/2006/main"/>
          <a:ln xmlns:a="http://schemas.openxmlformats.org/drawingml/2006/main" w="9525">
            <a:solidFill>
              <a:srgbClr val="D0D3C7"/>
            </a:solidFill>
          </a:ln>
        </p:spPr>
      </p:sp>
      <p:sp>
        <p:nvSpPr>
          <p:cNvPr id="8" name="">
            <a:extLst xmlns:a="http://schemas.openxmlformats.org/drawingml/2006/main">
              <a:ext uri="{FF2B5EF4-FFF2-40B4-BE49-F238E27FC236}">
                <a16:creationId xmlns:a16="http://schemas.microsoft.com/office/drawing/2014/main" id="{E4B7BD7A-21B4-4E2F-997F-CF867AAF4C96}"/>
              </a:ext>
            </a:extLst>
          </p:cNvPr>
          <p:cNvSpPr>
            <a:spLocks xmlns:a="http://schemas.openxmlformats.org/drawingml/2006/main" noGrp="1"/>
          </p:cNvSpPr>
          <p:nvPr/>
        </p:nvSpPr>
        <p:spPr>
          <a:xfrm xmlns:a="http://schemas.openxmlformats.org/drawingml/2006/main">
            <a:off x="10253811" y="6664375"/>
            <a:ext cx="2623989" cy="95"/>
          </a:xfrm>
          <a:custGeom xmlns:a="http://schemas.openxmlformats.org/drawingml/2006/main">
            <a:pathLst>
              <a:path w="2623989" h="95">
                <a:moveTo>
                  <a:pt x="0" y="0"/>
                </a:moveTo>
                <a:lnTo>
                  <a:pt x="2623989" y="0"/>
                </a:lnTo>
              </a:path>
            </a:pathLst>
          </a:custGeom>
          <a:noFill xmlns:a="http://schemas.openxmlformats.org/drawingml/2006/main"/>
          <a:ln xmlns:a="http://schemas.openxmlformats.org/drawingml/2006/main" w="9525">
            <a:solidFill>
              <a:srgbClr val="D0D3C7"/>
            </a:solidFill>
          </a:ln>
        </p:spPr>
      </p:sp>
      <p:sp>
        <p:nvSpPr>
          <p:cNvPr id="9" name="text-8">
            <a:extLst xmlns:a="http://schemas.openxmlformats.org/drawingml/2006/main">
              <a:ext uri="{FF2B5EF4-FFF2-40B4-BE49-F238E27FC236}">
                <a16:creationId xmlns:a16="http://schemas.microsoft.com/office/drawing/2014/main" id="{6DC45A06-1B12-4A95-AD2A-6326F1C7A148}"/>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b064646d1bb24fe1"/>
              </a:rPr>
              <a:t>trion</a:t>
            </a:r>
          </a:p>
        </p:txBody>
      </p:sp>
      <p:sp>
        <p:nvSpPr>
          <p:cNvPr id="10" name="text-9">
            <a:extLst xmlns:a="http://schemas.openxmlformats.org/drawingml/2006/main">
              <a:ext uri="{FF2B5EF4-FFF2-40B4-BE49-F238E27FC236}">
                <a16:creationId xmlns:a16="http://schemas.microsoft.com/office/drawing/2014/main" id="{4A90EC7F-B575-4C0F-A83A-C76133961AB6}"/>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8a767312daa948a4"/>
              </a:rPr>
              <a:t>labs</a:t>
            </a:r>
          </a:p>
        </p:txBody>
      </p:sp>
      <p:sp>
        <p:nvSpPr>
          <p:cNvPr id="11" name="text-10">
            <a:extLst xmlns:a="http://schemas.openxmlformats.org/drawingml/2006/main">
              <a:ext uri="{FF2B5EF4-FFF2-40B4-BE49-F238E27FC236}">
                <a16:creationId xmlns:a16="http://schemas.microsoft.com/office/drawing/2014/main" id="{479703F4-BDB1-45CB-80E9-5320791F9A61}"/>
              </a:ext>
            </a:extLst>
          </p:cNvPr>
          <p:cNvSpPr>
            <a:spLocks xmlns:a="http://schemas.openxmlformats.org/drawingml/2006/main" noGrp="1"/>
          </p:cNvSpPr>
          <p:nvPr/>
        </p:nvSpPr>
        <p:spPr>
          <a:xfrm xmlns:a="http://schemas.openxmlformats.org/drawingml/2006/main">
            <a:off x="10823823" y="450056"/>
            <a:ext cx="2130177"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APPLICATION EXAMPLE / ANCHOR</a:t>
            </a:r>
          </a:p>
        </p:txBody>
      </p:sp>
      <p:sp>
        <p:nvSpPr>
          <p:cNvPr id="12" name="text-11">
            <a:extLst xmlns:a="http://schemas.openxmlformats.org/drawingml/2006/main">
              <a:ext uri="{FF2B5EF4-FFF2-40B4-BE49-F238E27FC236}">
                <a16:creationId xmlns:a16="http://schemas.microsoft.com/office/drawing/2014/main" id="{EE2FCB81-2AE6-4A0D-95D8-7D0A5DF7ADCB}"/>
              </a:ext>
            </a:extLst>
          </p:cNvPr>
          <p:cNvSpPr>
            <a:spLocks xmlns:a="http://schemas.openxmlformats.org/drawingml/2006/main" noGrp="1"/>
          </p:cNvSpPr>
          <p:nvPr/>
        </p:nvSpPr>
        <p:spPr>
          <a:xfrm xmlns:a="http://schemas.openxmlformats.org/drawingml/2006/main">
            <a:off x="838200" y="1171575"/>
            <a:ext cx="4177605" cy="6739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350" b="0" i="0">
                <a:solidFill>
                  <a:srgbClr val="22241F"/>
                </a:solidFill>
                <a:latin typeface="Helvetica Neue"/>
                <a:ea typeface="Helvetica Neue"/>
                <a:cs typeface="Helvetica Neue"/>
              </a:defRPr>
            </a:pPr>
            <a:r>
              <a:rPr sz="4350" b="0" i="0">
                <a:solidFill>
                  <a:srgbClr val="22241F"/>
                </a:solidFill>
                <a:latin typeface="Helvetica Neue"/>
                <a:ea typeface="Helvetica Neue"/>
                <a:cs typeface="Helvetica Neue"/>
              </a:rPr>
              <a:t>ZKPassport inside</a:t>
            </a:r>
          </a:p>
        </p:txBody>
      </p:sp>
      <p:sp>
        <p:nvSpPr>
          <p:cNvPr id="13" name="text-12">
            <a:extLst xmlns:a="http://schemas.openxmlformats.org/drawingml/2006/main">
              <a:ext uri="{FF2B5EF4-FFF2-40B4-BE49-F238E27FC236}">
                <a16:creationId xmlns:a16="http://schemas.microsoft.com/office/drawing/2014/main" id="{29A23D61-792D-4D02-A4FB-FC47F2CDBDFE}"/>
              </a:ext>
            </a:extLst>
          </p:cNvPr>
          <p:cNvSpPr>
            <a:spLocks xmlns:a="http://schemas.openxmlformats.org/drawingml/2006/main" noGrp="1"/>
          </p:cNvSpPr>
          <p:nvPr/>
        </p:nvSpPr>
        <p:spPr>
          <a:xfrm xmlns:a="http://schemas.openxmlformats.org/drawingml/2006/main">
            <a:off x="838200" y="1768078"/>
            <a:ext cx="4634657" cy="6739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350" b="0" i="0">
                <a:solidFill>
                  <a:srgbClr val="22241F"/>
                </a:solidFill>
                <a:latin typeface="Helvetica Neue"/>
                <a:ea typeface="Helvetica Neue"/>
                <a:cs typeface="Helvetica Neue"/>
              </a:defRPr>
            </a:pPr>
            <a:r>
              <a:rPr sz="4350" b="0" i="0">
                <a:solidFill>
                  <a:srgbClr val="22241F"/>
                </a:solidFill>
                <a:latin typeface="Helvetica Neue"/>
                <a:ea typeface="Helvetica Neue"/>
                <a:cs typeface="Helvetica Neue"/>
              </a:rPr>
              <a:t>SEP-24 onboarding.</a:t>
            </a:r>
          </a:p>
        </p:txBody>
      </p:sp>
      <p:sp>
        <p:nvSpPr>
          <p:cNvPr id="14" name="text-13">
            <a:extLst xmlns:a="http://schemas.openxmlformats.org/drawingml/2006/main">
              <a:ext uri="{FF2B5EF4-FFF2-40B4-BE49-F238E27FC236}">
                <a16:creationId xmlns:a16="http://schemas.microsoft.com/office/drawing/2014/main" id="{67E33CB4-843C-4FEC-821A-95D761B9648D}"/>
              </a:ext>
            </a:extLst>
          </p:cNvPr>
          <p:cNvSpPr>
            <a:spLocks xmlns:a="http://schemas.openxmlformats.org/drawingml/2006/main" noGrp="1"/>
          </p:cNvSpPr>
          <p:nvPr/>
        </p:nvSpPr>
        <p:spPr>
          <a:xfrm xmlns:a="http://schemas.openxmlformats.org/drawingml/2006/main">
            <a:off x="838200" y="2640806"/>
            <a:ext cx="833125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The wallet opens the anchor’s hosted flow. Soroban verifies the document conditions.</a:t>
            </a:r>
          </a:p>
        </p:txBody>
      </p:sp>
      <p:sp>
        <p:nvSpPr>
          <p:cNvPr id="15" name="text-14">
            <a:extLst xmlns:a="http://schemas.openxmlformats.org/drawingml/2006/main">
              <a:ext uri="{FF2B5EF4-FFF2-40B4-BE49-F238E27FC236}">
                <a16:creationId xmlns:a16="http://schemas.microsoft.com/office/drawing/2014/main" id="{B45991ED-22B2-4324-BA0B-BF68314C523D}"/>
              </a:ext>
            </a:extLst>
          </p:cNvPr>
          <p:cNvSpPr>
            <a:spLocks xmlns:a="http://schemas.openxmlformats.org/drawingml/2006/main" noGrp="1"/>
          </p:cNvSpPr>
          <p:nvPr/>
        </p:nvSpPr>
        <p:spPr>
          <a:xfrm xmlns:a="http://schemas.openxmlformats.org/drawingml/2006/main">
            <a:off x="838200" y="3798094"/>
            <a:ext cx="1467743"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Wallet request</a:t>
            </a:r>
          </a:p>
        </p:txBody>
      </p:sp>
      <p:sp>
        <p:nvSpPr>
          <p:cNvPr id="16" name="text-15">
            <a:extLst xmlns:a="http://schemas.openxmlformats.org/drawingml/2006/main">
              <a:ext uri="{FF2B5EF4-FFF2-40B4-BE49-F238E27FC236}">
                <a16:creationId xmlns:a16="http://schemas.microsoft.com/office/drawing/2014/main" id="{7480252A-9840-4EC2-9325-6EB431C95A76}"/>
              </a:ext>
            </a:extLst>
          </p:cNvPr>
          <p:cNvSpPr>
            <a:spLocks xmlns:a="http://schemas.openxmlformats.org/drawingml/2006/main" noGrp="1"/>
          </p:cNvSpPr>
          <p:nvPr/>
        </p:nvSpPr>
        <p:spPr>
          <a:xfrm xmlns:a="http://schemas.openxmlformats.org/drawingml/2006/main">
            <a:off x="838200" y="4178052"/>
            <a:ext cx="2089993" cy="174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125" b="0" i="0">
                <a:solidFill>
                  <a:srgbClr val="697065"/>
                </a:solidFill>
                <a:latin typeface="Helvetica Neue"/>
                <a:ea typeface="Helvetica Neue"/>
                <a:cs typeface="Helvetica Neue"/>
              </a:defRPr>
            </a:pPr>
            <a:r>
              <a:rPr sz="1125" b="0" i="0">
                <a:solidFill>
                  <a:srgbClr val="697065"/>
                </a:solidFill>
                <a:latin typeface="Helvetica Neue"/>
                <a:ea typeface="Helvetica Neue"/>
                <a:cs typeface="Helvetica Neue"/>
              </a:rPr>
              <a:t>SEP-1 discovery · SEP-10 login</a:t>
            </a:r>
          </a:p>
        </p:txBody>
      </p:sp>
      <p:sp>
        <p:nvSpPr>
          <p:cNvPr id="17" name="text-16">
            <a:extLst xmlns:a="http://schemas.openxmlformats.org/drawingml/2006/main">
              <a:ext uri="{FF2B5EF4-FFF2-40B4-BE49-F238E27FC236}">
                <a16:creationId xmlns:a16="http://schemas.microsoft.com/office/drawing/2014/main" id="{63323350-4F36-491C-B30B-90C39D46FDC5}"/>
              </a:ext>
            </a:extLst>
          </p:cNvPr>
          <p:cNvSpPr>
            <a:spLocks xmlns:a="http://schemas.openxmlformats.org/drawingml/2006/main" noGrp="1"/>
          </p:cNvSpPr>
          <p:nvPr/>
        </p:nvSpPr>
        <p:spPr>
          <a:xfrm xmlns:a="http://schemas.openxmlformats.org/drawingml/2006/main">
            <a:off x="4043363" y="3798094"/>
            <a:ext cx="216470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Hosted quote + proof</a:t>
            </a:r>
          </a:p>
        </p:txBody>
      </p:sp>
      <p:sp>
        <p:nvSpPr>
          <p:cNvPr id="18" name="text-17">
            <a:extLst xmlns:a="http://schemas.openxmlformats.org/drawingml/2006/main">
              <a:ext uri="{FF2B5EF4-FFF2-40B4-BE49-F238E27FC236}">
                <a16:creationId xmlns:a16="http://schemas.microsoft.com/office/drawing/2014/main" id="{6AA3140D-1BE6-451E-A65A-E936B310B986}"/>
              </a:ext>
            </a:extLst>
          </p:cNvPr>
          <p:cNvSpPr>
            <a:spLocks xmlns:a="http://schemas.openxmlformats.org/drawingml/2006/main" noGrp="1"/>
          </p:cNvSpPr>
          <p:nvPr/>
        </p:nvSpPr>
        <p:spPr>
          <a:xfrm xmlns:a="http://schemas.openxmlformats.org/drawingml/2006/main">
            <a:off x="4043363" y="4178052"/>
            <a:ext cx="2288679" cy="174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125" b="0" i="0">
                <a:solidFill>
                  <a:srgbClr val="697065"/>
                </a:solidFill>
                <a:latin typeface="Helvetica Neue"/>
                <a:ea typeface="Helvetica Neue"/>
                <a:cs typeface="Helvetica Neue"/>
              </a:defRPr>
            </a:pPr>
            <a:r>
              <a:rPr sz="1125" b="0" i="0">
                <a:solidFill>
                  <a:srgbClr val="697065"/>
                </a:solidFill>
                <a:latin typeface="Helvetica Neue"/>
                <a:ea typeface="Helvetica Neue"/>
                <a:cs typeface="Helvetica Neue"/>
              </a:rPr>
              <a:t>SEP-24 interaction · SEP-38 quote</a:t>
            </a:r>
          </a:p>
        </p:txBody>
      </p:sp>
      <p:sp>
        <p:nvSpPr>
          <p:cNvPr id="19" name="text-18">
            <a:extLst xmlns:a="http://schemas.openxmlformats.org/drawingml/2006/main">
              <a:ext uri="{FF2B5EF4-FFF2-40B4-BE49-F238E27FC236}">
                <a16:creationId xmlns:a16="http://schemas.microsoft.com/office/drawing/2014/main" id="{037BDE51-6D1A-441E-B98C-4AFF6FF0F398}"/>
              </a:ext>
            </a:extLst>
          </p:cNvPr>
          <p:cNvSpPr>
            <a:spLocks xmlns:a="http://schemas.openxmlformats.org/drawingml/2006/main" noGrp="1"/>
          </p:cNvSpPr>
          <p:nvPr/>
        </p:nvSpPr>
        <p:spPr>
          <a:xfrm xmlns:a="http://schemas.openxmlformats.org/drawingml/2006/main">
            <a:off x="7248525" y="3798094"/>
            <a:ext cx="1505099"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Eligibility grant</a:t>
            </a:r>
          </a:p>
        </p:txBody>
      </p:sp>
      <p:sp>
        <p:nvSpPr>
          <p:cNvPr id="20" name="text-19">
            <a:extLst xmlns:a="http://schemas.openxmlformats.org/drawingml/2006/main">
              <a:ext uri="{FF2B5EF4-FFF2-40B4-BE49-F238E27FC236}">
                <a16:creationId xmlns:a16="http://schemas.microsoft.com/office/drawing/2014/main" id="{6C57BAE5-BBCB-4715-AAA3-516730AA3DE9}"/>
              </a:ext>
            </a:extLst>
          </p:cNvPr>
          <p:cNvSpPr>
            <a:spLocks xmlns:a="http://schemas.openxmlformats.org/drawingml/2006/main" noGrp="1"/>
          </p:cNvSpPr>
          <p:nvPr/>
        </p:nvSpPr>
        <p:spPr>
          <a:xfrm xmlns:a="http://schemas.openxmlformats.org/drawingml/2006/main">
            <a:off x="7248525" y="4178052"/>
            <a:ext cx="2240756" cy="174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125" b="0" i="0">
                <a:solidFill>
                  <a:srgbClr val="697065"/>
                </a:solidFill>
                <a:latin typeface="Helvetica Neue"/>
                <a:ea typeface="Helvetica Neue"/>
                <a:cs typeface="Helvetica Neue"/>
              </a:defRPr>
            </a:pPr>
            <a:r>
              <a:rPr sz="1125" b="0" i="0">
                <a:solidFill>
                  <a:srgbClr val="697065"/>
                </a:solidFill>
                <a:latin typeface="Helvetica Neue"/>
                <a:ea typeface="Helvetica Neue"/>
                <a:cs typeface="Helvetica Neue"/>
              </a:rPr>
              <a:t>Native verification · limited validity</a:t>
            </a:r>
          </a:p>
        </p:txBody>
      </p:sp>
      <p:sp>
        <p:nvSpPr>
          <p:cNvPr id="21" name="text-20">
            <a:extLst xmlns:a="http://schemas.openxmlformats.org/drawingml/2006/main">
              <a:ext uri="{FF2B5EF4-FFF2-40B4-BE49-F238E27FC236}">
                <a16:creationId xmlns:a16="http://schemas.microsoft.com/office/drawing/2014/main" id="{E7289D9C-9BBC-434C-B108-A5055BD6C64C}"/>
              </a:ext>
            </a:extLst>
          </p:cNvPr>
          <p:cNvSpPr>
            <a:spLocks xmlns:a="http://schemas.openxmlformats.org/drawingml/2006/main" noGrp="1"/>
          </p:cNvSpPr>
          <p:nvPr/>
        </p:nvSpPr>
        <p:spPr>
          <a:xfrm xmlns:a="http://schemas.openxmlformats.org/drawingml/2006/main">
            <a:off x="10453688" y="3798094"/>
            <a:ext cx="1715542"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Exact settlement</a:t>
            </a:r>
          </a:p>
        </p:txBody>
      </p:sp>
      <p:sp>
        <p:nvSpPr>
          <p:cNvPr id="22" name="text-21">
            <a:extLst xmlns:a="http://schemas.openxmlformats.org/drawingml/2006/main">
              <a:ext uri="{FF2B5EF4-FFF2-40B4-BE49-F238E27FC236}">
                <a16:creationId xmlns:a16="http://schemas.microsoft.com/office/drawing/2014/main" id="{05BE0A16-044A-48B8-B482-6E08A18ED7DD}"/>
              </a:ext>
            </a:extLst>
          </p:cNvPr>
          <p:cNvSpPr>
            <a:spLocks xmlns:a="http://schemas.openxmlformats.org/drawingml/2006/main" noGrp="1"/>
          </p:cNvSpPr>
          <p:nvPr/>
        </p:nvSpPr>
        <p:spPr>
          <a:xfrm xmlns:a="http://schemas.openxmlformats.org/drawingml/2006/main">
            <a:off x="10453688" y="4178052"/>
            <a:ext cx="2238524" cy="174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125" b="0" i="0">
                <a:solidFill>
                  <a:srgbClr val="697065"/>
                </a:solidFill>
                <a:latin typeface="Helvetica Neue"/>
                <a:ea typeface="Helvetica Neue"/>
                <a:cs typeface="Helvetica Neue"/>
              </a:defRPr>
            </a:pPr>
            <a:r>
              <a:rPr sz="1125" b="0" i="0">
                <a:solidFill>
                  <a:srgbClr val="697065"/>
                </a:solidFill>
                <a:latin typeface="Helvetica Neue"/>
                <a:ea typeface="Helvetica Neue"/>
                <a:cs typeface="Helvetica Neue"/>
              </a:rPr>
              <a:t>Order terms · receipts · vault rules</a:t>
            </a:r>
          </a:p>
        </p:txBody>
      </p:sp>
      <p:sp>
        <p:nvSpPr>
          <p:cNvPr id="23" name="text-22">
            <a:extLst xmlns:a="http://schemas.openxmlformats.org/drawingml/2006/main">
              <a:ext uri="{FF2B5EF4-FFF2-40B4-BE49-F238E27FC236}">
                <a16:creationId xmlns:a16="http://schemas.microsoft.com/office/drawing/2014/main" id="{35097239-A4A6-444A-888A-C3C9248288F1}"/>
              </a:ext>
            </a:extLst>
          </p:cNvPr>
          <p:cNvSpPr>
            <a:spLocks xmlns:a="http://schemas.openxmlformats.org/drawingml/2006/main" noGrp="1"/>
          </p:cNvSpPr>
          <p:nvPr/>
        </p:nvSpPr>
        <p:spPr>
          <a:xfrm xmlns:a="http://schemas.openxmlformats.org/drawingml/2006/main">
            <a:off x="838200" y="4882902"/>
            <a:ext cx="1619548"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REUSABLE ELIGIBILITY</a:t>
            </a:r>
          </a:p>
        </p:txBody>
      </p:sp>
      <p:sp>
        <p:nvSpPr>
          <p:cNvPr id="24" name="text-23">
            <a:extLst xmlns:a="http://schemas.openxmlformats.org/drawingml/2006/main">
              <a:ext uri="{FF2B5EF4-FFF2-40B4-BE49-F238E27FC236}">
                <a16:creationId xmlns:a16="http://schemas.microsoft.com/office/drawing/2014/main" id="{46E366B2-A6F9-4D36-BB4A-26D2F667E782}"/>
              </a:ext>
            </a:extLst>
          </p:cNvPr>
          <p:cNvSpPr>
            <a:spLocks xmlns:a="http://schemas.openxmlformats.org/drawingml/2006/main" noGrp="1"/>
          </p:cNvSpPr>
          <p:nvPr/>
        </p:nvSpPr>
        <p:spPr>
          <a:xfrm xmlns:a="http://schemas.openxmlformats.org/drawingml/2006/main">
            <a:off x="838200" y="5174307"/>
            <a:ext cx="4093964"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One current grant, multiple orders.</a:t>
            </a:r>
          </a:p>
        </p:txBody>
      </p:sp>
      <p:sp>
        <p:nvSpPr>
          <p:cNvPr id="25" name="text-24">
            <a:extLst xmlns:a="http://schemas.openxmlformats.org/drawingml/2006/main">
              <a:ext uri="{FF2B5EF4-FFF2-40B4-BE49-F238E27FC236}">
                <a16:creationId xmlns:a16="http://schemas.microsoft.com/office/drawing/2014/main" id="{5B0BBB8F-D844-48E3-A03F-9F833142A9B4}"/>
              </a:ext>
            </a:extLst>
          </p:cNvPr>
          <p:cNvSpPr>
            <a:spLocks xmlns:a="http://schemas.openxmlformats.org/drawingml/2006/main" noGrp="1"/>
          </p:cNvSpPr>
          <p:nvPr/>
        </p:nvSpPr>
        <p:spPr>
          <a:xfrm xmlns:a="http://schemas.openxmlformats.org/drawingml/2006/main">
            <a:off x="838200" y="5626150"/>
            <a:ext cx="5248870"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No new phone proof for every exchange within the same valid</a:t>
            </a:r>
          </a:p>
        </p:txBody>
      </p:sp>
      <p:sp>
        <p:nvSpPr>
          <p:cNvPr id="26" name="text-25">
            <a:extLst xmlns:a="http://schemas.openxmlformats.org/drawingml/2006/main">
              <a:ext uri="{FF2B5EF4-FFF2-40B4-BE49-F238E27FC236}">
                <a16:creationId xmlns:a16="http://schemas.microsoft.com/office/drawing/2014/main" id="{C83412E9-713A-4DF2-B6EF-D377B8732125}"/>
              </a:ext>
            </a:extLst>
          </p:cNvPr>
          <p:cNvSpPr>
            <a:spLocks xmlns:a="http://schemas.openxmlformats.org/drawingml/2006/main" noGrp="1"/>
          </p:cNvSpPr>
          <p:nvPr/>
        </p:nvSpPr>
        <p:spPr>
          <a:xfrm xmlns:a="http://schemas.openxmlformats.org/drawingml/2006/main">
            <a:off x="838200" y="5902375"/>
            <a:ext cx="173727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wallet/policy scope.</a:t>
            </a:r>
          </a:p>
        </p:txBody>
      </p:sp>
      <p:sp>
        <p:nvSpPr>
          <p:cNvPr id="27" name="text-26">
            <a:extLst xmlns:a="http://schemas.openxmlformats.org/drawingml/2006/main">
              <a:ext uri="{FF2B5EF4-FFF2-40B4-BE49-F238E27FC236}">
                <a16:creationId xmlns:a16="http://schemas.microsoft.com/office/drawing/2014/main" id="{8FA61A9F-AC1C-4057-A0C7-91EA9A057997}"/>
              </a:ext>
            </a:extLst>
          </p:cNvPr>
          <p:cNvSpPr>
            <a:spLocks xmlns:a="http://schemas.openxmlformats.org/drawingml/2006/main" noGrp="1"/>
          </p:cNvSpPr>
          <p:nvPr/>
        </p:nvSpPr>
        <p:spPr>
          <a:xfrm xmlns:a="http://schemas.openxmlformats.org/drawingml/2006/main">
            <a:off x="7129463" y="4882902"/>
            <a:ext cx="2159645"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FAMILIAR WITHDRAWAL PAYMENT</a:t>
            </a:r>
          </a:p>
        </p:txBody>
      </p:sp>
      <p:sp>
        <p:nvSpPr>
          <p:cNvPr id="28" name="text-27">
            <a:extLst xmlns:a="http://schemas.openxmlformats.org/drawingml/2006/main">
              <a:ext uri="{FF2B5EF4-FFF2-40B4-BE49-F238E27FC236}">
                <a16:creationId xmlns:a16="http://schemas.microsoft.com/office/drawing/2014/main" id="{58EF1D7A-E517-43B9-969C-720F1D91325A}"/>
              </a:ext>
            </a:extLst>
          </p:cNvPr>
          <p:cNvSpPr>
            <a:spLocks xmlns:a="http://schemas.openxmlformats.org/drawingml/2006/main" noGrp="1"/>
          </p:cNvSpPr>
          <p:nvPr/>
        </p:nvSpPr>
        <p:spPr>
          <a:xfrm xmlns:a="http://schemas.openxmlformats.org/drawingml/2006/main">
            <a:off x="7129463" y="5174307"/>
            <a:ext cx="3013472"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Stellar payment + memo.</a:t>
            </a:r>
          </a:p>
        </p:txBody>
      </p:sp>
      <p:sp>
        <p:nvSpPr>
          <p:cNvPr id="29" name="text-28">
            <a:extLst xmlns:a="http://schemas.openxmlformats.org/drawingml/2006/main">
              <a:ext uri="{FF2B5EF4-FFF2-40B4-BE49-F238E27FC236}">
                <a16:creationId xmlns:a16="http://schemas.microsoft.com/office/drawing/2014/main" id="{D7D368F1-E7A3-4E38-93AA-A31CEEE8EE27}"/>
              </a:ext>
            </a:extLst>
          </p:cNvPr>
          <p:cNvSpPr>
            <a:spLocks xmlns:a="http://schemas.openxmlformats.org/drawingml/2006/main" noGrp="1"/>
          </p:cNvSpPr>
          <p:nvPr/>
        </p:nvSpPr>
        <p:spPr>
          <a:xfrm xmlns:a="http://schemas.openxmlformats.org/drawingml/2006/main">
            <a:off x="7129463" y="5626150"/>
            <a:ext cx="556498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The wallet signs the payment separately. The operator observes it</a:t>
            </a:r>
          </a:p>
        </p:txBody>
      </p:sp>
      <p:sp>
        <p:nvSpPr>
          <p:cNvPr id="30" name="text-29">
            <a:extLst xmlns:a="http://schemas.openxmlformats.org/drawingml/2006/main">
              <a:ext uri="{FF2B5EF4-FFF2-40B4-BE49-F238E27FC236}">
                <a16:creationId xmlns:a16="http://schemas.microsoft.com/office/drawing/2014/main" id="{196C0A81-9FDD-4FDA-B8FF-0CEC1D1FAC17}"/>
              </a:ext>
            </a:extLst>
          </p:cNvPr>
          <p:cNvSpPr>
            <a:spLocks xmlns:a="http://schemas.openxmlformats.org/drawingml/2006/main" noGrp="1"/>
          </p:cNvSpPr>
          <p:nvPr/>
        </p:nvSpPr>
        <p:spPr>
          <a:xfrm xmlns:a="http://schemas.openxmlformats.org/drawingml/2006/main">
            <a:off x="7129463" y="5902375"/>
            <a:ext cx="1731169"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and funds the vault.</a:t>
            </a:r>
          </a:p>
        </p:txBody>
      </p:sp>
      <p:sp>
        <p:nvSpPr>
          <p:cNvPr id="31" name="text-30">
            <a:extLst xmlns:a="http://schemas.openxmlformats.org/drawingml/2006/main">
              <a:ext uri="{FF2B5EF4-FFF2-40B4-BE49-F238E27FC236}">
                <a16:creationId xmlns:a16="http://schemas.microsoft.com/office/drawing/2014/main" id="{D4164686-CB74-4F65-B68F-8B4439FA535A}"/>
              </a:ext>
            </a:extLst>
          </p:cNvPr>
          <p:cNvSpPr>
            <a:spLocks xmlns:a="http://schemas.openxmlformats.org/drawingml/2006/main" noGrp="1"/>
          </p:cNvSpPr>
          <p:nvPr/>
        </p:nvSpPr>
        <p:spPr>
          <a:xfrm xmlns:a="http://schemas.openxmlformats.org/drawingml/2006/main">
            <a:off x="838200" y="6407200"/>
            <a:ext cx="1660029"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hlinkClick xmlns:r="http://schemas.openxmlformats.org/officeDocument/2006/relationships" r:id="Rba338189a45e43e7"/>
              </a:rPr>
              <a:t>Public Testnet demo ↗</a:t>
            </a:r>
          </a:p>
        </p:txBody>
      </p:sp>
      <p:sp>
        <p:nvSpPr>
          <p:cNvPr id="32" name="text-31">
            <a:extLst xmlns:a="http://schemas.openxmlformats.org/drawingml/2006/main">
              <a:ext uri="{FF2B5EF4-FFF2-40B4-BE49-F238E27FC236}">
                <a16:creationId xmlns:a16="http://schemas.microsoft.com/office/drawing/2014/main" id="{55CC9B47-E6C8-4A7A-A7C3-6561D0C26887}"/>
              </a:ext>
            </a:extLst>
          </p:cNvPr>
          <p:cNvSpPr>
            <a:spLocks xmlns:a="http://schemas.openxmlformats.org/drawingml/2006/main" noGrp="1"/>
          </p:cNvSpPr>
          <p:nvPr/>
        </p:nvSpPr>
        <p:spPr>
          <a:xfrm xmlns:a="http://schemas.openxmlformats.org/drawingml/2006/main">
            <a:off x="10310961" y="6416725"/>
            <a:ext cx="2585889"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rPr>
              <a:t>Current proof and deposit records ↗</a:t>
            </a:r>
          </a:p>
        </p:txBody>
      </p:sp>
      <p:sp>
        <p:nvSpPr>
          <p:cNvPr id="33" name="text-32">
            <a:extLst xmlns:a="http://schemas.openxmlformats.org/drawingml/2006/main">
              <a:ext uri="{FF2B5EF4-FFF2-40B4-BE49-F238E27FC236}">
                <a16:creationId xmlns:a16="http://schemas.microsoft.com/office/drawing/2014/main" id="{EFAC74FC-2727-4DFF-A124-06ADC5ADED2F}"/>
              </a:ext>
            </a:extLst>
          </p:cNvPr>
          <p:cNvSpPr>
            <a:spLocks xmlns:a="http://schemas.openxmlformats.org/drawingml/2006/main" noGrp="1"/>
          </p:cNvSpPr>
          <p:nvPr/>
        </p:nvSpPr>
        <p:spPr>
          <a:xfrm xmlns:a="http://schemas.openxmlformats.org/drawingml/2006/main">
            <a:off x="838200" y="6842820"/>
            <a:ext cx="9828907"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SEP-24 hosts the interaction; it is not a KYC algorithm. Current public proof/deposits are recorded; public withdrawal and third-party-wallet acceptance remain to verify.</a:t>
            </a:r>
          </a:p>
        </p:txBody>
      </p:sp>
      <p:sp>
        <p:nvSpPr>
          <p:cNvPr id="34" name="text-33">
            <a:extLst xmlns:a="http://schemas.openxmlformats.org/drawingml/2006/main">
              <a:ext uri="{FF2B5EF4-FFF2-40B4-BE49-F238E27FC236}">
                <a16:creationId xmlns:a16="http://schemas.microsoft.com/office/drawing/2014/main" id="{FEDBB76E-A1F4-4A66-B0B4-8EE4E258A6A6}"/>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35" name="text-34">
            <a:extLst xmlns:a="http://schemas.openxmlformats.org/drawingml/2006/main">
              <a:ext uri="{FF2B5EF4-FFF2-40B4-BE49-F238E27FC236}">
                <a16:creationId xmlns:a16="http://schemas.microsoft.com/office/drawing/2014/main" id="{EBF37E02-09D8-480D-8D29-606F30A3BAEF}"/>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36" name="text-35">
            <a:extLst xmlns:a="http://schemas.openxmlformats.org/drawingml/2006/main">
              <a:ext uri="{FF2B5EF4-FFF2-40B4-BE49-F238E27FC236}">
                <a16:creationId xmlns:a16="http://schemas.microsoft.com/office/drawing/2014/main" id="{B1FB247B-DFDD-4584-873A-8577A5484782}"/>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12 / 18</a:t>
            </a:r>
          </a:p>
        </p:txBody>
      </p:sp>
      <p:pic>
        <p:nvPicPr>
          <p:cNvPr id="80" name=""/>
          <p:cNvPicPr>
            <a:picLocks xmlns:a="http://schemas.openxmlformats.org/drawingml/2006/main" noChangeAspect="1"/>
          </p:cNvPicPr>
          <p:nvPr/>
        </p:nvPicPr>
        <p:blipFill>
          <a:blip xmlns:r="http://schemas.openxmlformats.org/officeDocument/2006/relationships" xmlns:a="http://schemas.openxmlformats.org/drawingml/2006/main" r:embed="Ra54d22f9976140f1"/>
          <a:stretch xmlns:a="http://schemas.openxmlformats.org/drawingml/2006/main"/>
        </p:blipFill>
        <p:spPr>
          <a:xfrm xmlns:a="http://schemas.openxmlformats.org/drawingml/2006/main">
            <a:off x="842809" y="3378994"/>
            <a:ext cx="276532" cy="285750"/>
          </a:xfrm>
          <a:prstGeom xmlns:a="http://schemas.openxmlformats.org/drawingml/2006/main" prst="rect">
            <a:avLst/>
          </a:prstGeom>
        </p:spPr>
      </p:pic>
      <p:pic>
        <p:nvPicPr>
          <p:cNvPr id="81" name=""/>
          <p:cNvPicPr>
            <a:picLocks xmlns:a="http://schemas.openxmlformats.org/drawingml/2006/main" noChangeAspect="1"/>
          </p:cNvPicPr>
          <p:nvPr/>
        </p:nvPicPr>
        <p:blipFill>
          <a:blip xmlns:r="http://schemas.openxmlformats.org/officeDocument/2006/relationships" xmlns:a="http://schemas.openxmlformats.org/drawingml/2006/main" r:embed="R3a075d90c3b64419"/>
          <a:stretch xmlns:a="http://schemas.openxmlformats.org/drawingml/2006/main"/>
        </p:blipFill>
        <p:spPr>
          <a:xfrm xmlns:a="http://schemas.openxmlformats.org/drawingml/2006/main">
            <a:off x="3485016" y="3735586"/>
            <a:ext cx="335643" cy="190500"/>
          </a:xfrm>
          <a:prstGeom xmlns:a="http://schemas.openxmlformats.org/drawingml/2006/main" prst="rect">
            <a:avLst/>
          </a:prstGeom>
        </p:spPr>
      </p:pic>
      <p:pic>
        <p:nvPicPr>
          <p:cNvPr id="82" name=""/>
          <p:cNvPicPr>
            <a:picLocks xmlns:a="http://schemas.openxmlformats.org/drawingml/2006/main" noChangeAspect="1"/>
          </p:cNvPicPr>
          <p:nvPr/>
        </p:nvPicPr>
        <p:blipFill>
          <a:blip xmlns:r="http://schemas.openxmlformats.org/officeDocument/2006/relationships" xmlns:a="http://schemas.openxmlformats.org/drawingml/2006/main" r:embed="R6e08d6c34ffd41e2"/>
          <a:stretch xmlns:a="http://schemas.openxmlformats.org/drawingml/2006/main"/>
        </p:blipFill>
        <p:spPr>
          <a:xfrm xmlns:a="http://schemas.openxmlformats.org/drawingml/2006/main">
            <a:off x="4043363" y="3378994"/>
            <a:ext cx="285750" cy="285750"/>
          </a:xfrm>
          <a:prstGeom xmlns:a="http://schemas.openxmlformats.org/drawingml/2006/main" prst="rect">
            <a:avLst/>
          </a:prstGeom>
        </p:spPr>
      </p:pic>
      <p:pic>
        <p:nvPicPr>
          <p:cNvPr id="83" name=""/>
          <p:cNvPicPr>
            <a:picLocks xmlns:a="http://schemas.openxmlformats.org/drawingml/2006/main" noChangeAspect="1"/>
          </p:cNvPicPr>
          <p:nvPr/>
        </p:nvPicPr>
        <p:blipFill>
          <a:blip xmlns:r="http://schemas.openxmlformats.org/officeDocument/2006/relationships" xmlns:a="http://schemas.openxmlformats.org/drawingml/2006/main" r:embed="Rf58c4d4254e74609"/>
          <a:stretch xmlns:a="http://schemas.openxmlformats.org/drawingml/2006/main"/>
        </p:blipFill>
        <p:spPr>
          <a:xfrm xmlns:a="http://schemas.openxmlformats.org/drawingml/2006/main">
            <a:off x="6694714" y="3735586"/>
            <a:ext cx="326571" cy="190500"/>
          </a:xfrm>
          <a:prstGeom xmlns:a="http://schemas.openxmlformats.org/drawingml/2006/main" prst="rect">
            <a:avLst/>
          </a:prstGeom>
        </p:spPr>
      </p:pic>
      <p:pic>
        <p:nvPicPr>
          <p:cNvPr id="84" name=""/>
          <p:cNvPicPr>
            <a:picLocks xmlns:a="http://schemas.openxmlformats.org/drawingml/2006/main" noChangeAspect="1"/>
          </p:cNvPicPr>
          <p:nvPr/>
        </p:nvPicPr>
        <p:blipFill>
          <a:blip xmlns:r="http://schemas.openxmlformats.org/officeDocument/2006/relationships" xmlns:a="http://schemas.openxmlformats.org/drawingml/2006/main" r:embed="R59d41e3f4e3b4dce"/>
          <a:stretch xmlns:a="http://schemas.openxmlformats.org/drawingml/2006/main"/>
        </p:blipFill>
        <p:spPr>
          <a:xfrm xmlns:a="http://schemas.openxmlformats.org/drawingml/2006/main">
            <a:off x="7253134" y="3378994"/>
            <a:ext cx="276532" cy="285750"/>
          </a:xfrm>
          <a:prstGeom xmlns:a="http://schemas.openxmlformats.org/drawingml/2006/main" prst="rect">
            <a:avLst/>
          </a:prstGeom>
        </p:spPr>
      </p:pic>
      <p:pic>
        <p:nvPicPr>
          <p:cNvPr id="85" name=""/>
          <p:cNvPicPr>
            <a:picLocks xmlns:a="http://schemas.openxmlformats.org/drawingml/2006/main" noChangeAspect="1"/>
          </p:cNvPicPr>
          <p:nvPr/>
        </p:nvPicPr>
        <p:blipFill>
          <a:blip xmlns:r="http://schemas.openxmlformats.org/officeDocument/2006/relationships" xmlns:a="http://schemas.openxmlformats.org/drawingml/2006/main" r:embed="R2f7d46dab6e54882"/>
          <a:stretch xmlns:a="http://schemas.openxmlformats.org/drawingml/2006/main"/>
        </p:blipFill>
        <p:spPr>
          <a:xfrm xmlns:a="http://schemas.openxmlformats.org/drawingml/2006/main">
            <a:off x="9895341" y="3735586"/>
            <a:ext cx="335643" cy="190500"/>
          </a:xfrm>
          <a:prstGeom xmlns:a="http://schemas.openxmlformats.org/drawingml/2006/main" prst="rect">
            <a:avLst/>
          </a:prstGeom>
        </p:spPr>
      </p:pic>
      <p:pic>
        <p:nvPicPr>
          <p:cNvPr id="86" name=""/>
          <p:cNvPicPr>
            <a:picLocks xmlns:a="http://schemas.openxmlformats.org/drawingml/2006/main" noChangeAspect="1"/>
          </p:cNvPicPr>
          <p:nvPr/>
        </p:nvPicPr>
        <p:blipFill>
          <a:blip xmlns:r="http://schemas.openxmlformats.org/officeDocument/2006/relationships" xmlns:a="http://schemas.openxmlformats.org/drawingml/2006/main" r:embed="R80ad6bd198644888"/>
          <a:stretch xmlns:a="http://schemas.openxmlformats.org/drawingml/2006/main"/>
        </p:blipFill>
        <p:spPr>
          <a:xfrm xmlns:a="http://schemas.openxmlformats.org/drawingml/2006/main">
            <a:off x="10453688" y="3378994"/>
            <a:ext cx="285750" cy="285750"/>
          </a:xfrm>
          <a:prstGeom xmlns:a="http://schemas.openxmlformats.org/drawingml/2006/main" prst="rect">
            <a:avLst/>
          </a:prstGeom>
        </p:spPr>
      </p:pic>
    </p:spTree>
    <p:extLst>
      <p:ext uri="{BB962C8B-B14F-4D97-AF65-F5344CB8AC3E}">
        <p14:creationId xmlns:p14="http://schemas.microsoft.com/office/powerpoint/2010/main" val="1429015350"/>
      </p:ext>
    </p:extLst>
  </p:cSld>
</p:sld>
</file>

<file path=ppt/slides/slide1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A802D700-D991-4143-AA3A-73D40E06F06C}"/>
              </a:ext>
            </a:extLst>
          </p:cNvPr>
          <p:cNvSpPr>
            <a:spLocks xmlns:a="http://schemas.openxmlformats.org/drawingml/2006/main" noGrp="1"/>
          </p:cNvSpPr>
          <p:nvPr/>
        </p:nvSpPr>
        <p:spPr>
          <a:xfrm xmlns:a="http://schemas.openxmlformats.org/drawingml/2006/main">
            <a:off x="838200" y="2984153"/>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C23A75E6-D95F-4C70-9BDE-8AC53ABEDAAF}"/>
              </a:ext>
            </a:extLst>
          </p:cNvPr>
          <p:cNvSpPr>
            <a:spLocks xmlns:a="http://schemas.openxmlformats.org/drawingml/2006/main" noGrp="1"/>
          </p:cNvSpPr>
          <p:nvPr/>
        </p:nvSpPr>
        <p:spPr>
          <a:xfrm xmlns:a="http://schemas.openxmlformats.org/drawingml/2006/main">
            <a:off x="838200" y="3540323"/>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B55C0334-8B84-4AE0-930B-749F4911E42D}"/>
              </a:ext>
            </a:extLst>
          </p:cNvPr>
          <p:cNvSpPr>
            <a:spLocks xmlns:a="http://schemas.openxmlformats.org/drawingml/2006/main" noGrp="1"/>
          </p:cNvSpPr>
          <p:nvPr/>
        </p:nvSpPr>
        <p:spPr>
          <a:xfrm xmlns:a="http://schemas.openxmlformats.org/drawingml/2006/main">
            <a:off x="838200" y="4096494"/>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009379DD-D937-4B71-9053-15C16127E9A9}"/>
              </a:ext>
            </a:extLst>
          </p:cNvPr>
          <p:cNvSpPr>
            <a:spLocks xmlns:a="http://schemas.openxmlformats.org/drawingml/2006/main" noGrp="1"/>
          </p:cNvSpPr>
          <p:nvPr/>
        </p:nvSpPr>
        <p:spPr>
          <a:xfrm xmlns:a="http://schemas.openxmlformats.org/drawingml/2006/main">
            <a:off x="838200" y="4652665"/>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9AFBF528-0B28-4C26-99CF-34AA98E7C48D}"/>
              </a:ext>
            </a:extLst>
          </p:cNvPr>
          <p:cNvSpPr>
            <a:spLocks xmlns:a="http://schemas.openxmlformats.org/drawingml/2006/main" noGrp="1"/>
          </p:cNvSpPr>
          <p:nvPr/>
        </p:nvSpPr>
        <p:spPr>
          <a:xfrm xmlns:a="http://schemas.openxmlformats.org/drawingml/2006/main">
            <a:off x="838200" y="5208836"/>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7BEFCAE6-028C-4ECD-B729-A4FDD0EB9457}"/>
              </a:ext>
            </a:extLst>
          </p:cNvPr>
          <p:cNvSpPr>
            <a:spLocks xmlns:a="http://schemas.openxmlformats.org/drawingml/2006/main" noGrp="1"/>
          </p:cNvSpPr>
          <p:nvPr/>
        </p:nvSpPr>
        <p:spPr>
          <a:xfrm xmlns:a="http://schemas.openxmlformats.org/drawingml/2006/main">
            <a:off x="838200" y="5765006"/>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7" name="">
            <a:extLst xmlns:a="http://schemas.openxmlformats.org/drawingml/2006/main">
              <a:ext uri="{FF2B5EF4-FFF2-40B4-BE49-F238E27FC236}">
                <a16:creationId xmlns:a16="http://schemas.microsoft.com/office/drawing/2014/main" id="{8A33F231-A782-42B1-88BC-B3E811DA749B}"/>
              </a:ext>
            </a:extLst>
          </p:cNvPr>
          <p:cNvSpPr>
            <a:spLocks xmlns:a="http://schemas.openxmlformats.org/drawingml/2006/main" noGrp="1"/>
          </p:cNvSpPr>
          <p:nvPr/>
        </p:nvSpPr>
        <p:spPr>
          <a:xfrm xmlns:a="http://schemas.openxmlformats.org/drawingml/2006/main">
            <a:off x="838200" y="6321177"/>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8" name="text-7">
            <a:extLst xmlns:a="http://schemas.openxmlformats.org/drawingml/2006/main">
              <a:ext uri="{FF2B5EF4-FFF2-40B4-BE49-F238E27FC236}">
                <a16:creationId xmlns:a16="http://schemas.microsoft.com/office/drawing/2014/main" id="{4BFC4F3C-CFB9-4704-B582-45DF2646169A}"/>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b2aa982d0ec44d5d"/>
              </a:rPr>
              <a:t>trion</a:t>
            </a:r>
          </a:p>
        </p:txBody>
      </p:sp>
      <p:sp>
        <p:nvSpPr>
          <p:cNvPr id="9" name="text-8">
            <a:extLst xmlns:a="http://schemas.openxmlformats.org/drawingml/2006/main">
              <a:ext uri="{FF2B5EF4-FFF2-40B4-BE49-F238E27FC236}">
                <a16:creationId xmlns:a16="http://schemas.microsoft.com/office/drawing/2014/main" id="{013422C5-FABB-4016-BF7E-A68042CF8EC3}"/>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bde9e6cfb5994902"/>
              </a:rPr>
              <a:t>labs</a:t>
            </a:r>
          </a:p>
        </p:txBody>
      </p:sp>
      <p:sp>
        <p:nvSpPr>
          <p:cNvPr id="10" name="text-9">
            <a:extLst xmlns:a="http://schemas.openxmlformats.org/drawingml/2006/main">
              <a:ext uri="{FF2B5EF4-FFF2-40B4-BE49-F238E27FC236}">
                <a16:creationId xmlns:a16="http://schemas.microsoft.com/office/drawing/2014/main" id="{5AB2156C-CC9C-44D8-A3A7-E30A2626B69D}"/>
              </a:ext>
            </a:extLst>
          </p:cNvPr>
          <p:cNvSpPr>
            <a:spLocks xmlns:a="http://schemas.openxmlformats.org/drawingml/2006/main" noGrp="1"/>
          </p:cNvSpPr>
          <p:nvPr/>
        </p:nvSpPr>
        <p:spPr>
          <a:xfrm xmlns:a="http://schemas.openxmlformats.org/drawingml/2006/main">
            <a:off x="10970568" y="450056"/>
            <a:ext cx="198343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INTEGRATION / CONTRIBUTION</a:t>
            </a:r>
          </a:p>
        </p:txBody>
      </p:sp>
      <p:sp>
        <p:nvSpPr>
          <p:cNvPr id="11" name="text-10">
            <a:extLst xmlns:a="http://schemas.openxmlformats.org/drawingml/2006/main">
              <a:ext uri="{FF2B5EF4-FFF2-40B4-BE49-F238E27FC236}">
                <a16:creationId xmlns:a16="http://schemas.microsoft.com/office/drawing/2014/main" id="{3621DA5C-E9CB-41DC-96FC-CE442F79704D}"/>
              </a:ext>
            </a:extLst>
          </p:cNvPr>
          <p:cNvSpPr>
            <a:spLocks xmlns:a="http://schemas.openxmlformats.org/drawingml/2006/main" noGrp="1"/>
          </p:cNvSpPr>
          <p:nvPr/>
        </p:nvSpPr>
        <p:spPr>
          <a:xfrm xmlns:a="http://schemas.openxmlformats.org/drawingml/2006/main">
            <a:off x="838200" y="1152525"/>
            <a:ext cx="7078861" cy="6158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975" b="0" i="0">
                <a:solidFill>
                  <a:srgbClr val="22241F"/>
                </a:solidFill>
                <a:latin typeface="Helvetica Neue"/>
                <a:ea typeface="Helvetica Neue"/>
                <a:cs typeface="Helvetica Neue"/>
              </a:defRPr>
            </a:pPr>
            <a:r>
              <a:rPr sz="3975" b="0" i="0">
                <a:solidFill>
                  <a:srgbClr val="22241F"/>
                </a:solidFill>
                <a:latin typeface="Helvetica Neue"/>
                <a:ea typeface="Helvetica Neue"/>
                <a:cs typeface="Helvetica Neue"/>
              </a:rPr>
              <a:t>What we added to Kaan’s anchor.</a:t>
            </a:r>
          </a:p>
        </p:txBody>
      </p:sp>
      <p:sp>
        <p:nvSpPr>
          <p:cNvPr id="12" name="text-11">
            <a:extLst xmlns:a="http://schemas.openxmlformats.org/drawingml/2006/main">
              <a:ext uri="{FF2B5EF4-FFF2-40B4-BE49-F238E27FC236}">
                <a16:creationId xmlns:a16="http://schemas.microsoft.com/office/drawing/2014/main" id="{9420C20B-62A4-4B0C-92E4-73A763E6ACCF}"/>
              </a:ext>
            </a:extLst>
          </p:cNvPr>
          <p:cNvSpPr>
            <a:spLocks xmlns:a="http://schemas.openxmlformats.org/drawingml/2006/main" noGrp="1"/>
          </p:cNvSpPr>
          <p:nvPr/>
        </p:nvSpPr>
        <p:spPr>
          <a:xfrm xmlns:a="http://schemas.openxmlformats.org/drawingml/2006/main">
            <a:off x="838200" y="1964978"/>
            <a:ext cx="1956643"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Upstream foundation:</a:t>
            </a:r>
          </a:p>
        </p:txBody>
      </p:sp>
      <p:sp>
        <p:nvSpPr>
          <p:cNvPr id="13" name="text-12">
            <a:extLst xmlns:a="http://schemas.openxmlformats.org/drawingml/2006/main">
              <a:ext uri="{FF2B5EF4-FFF2-40B4-BE49-F238E27FC236}">
                <a16:creationId xmlns:a16="http://schemas.microsoft.com/office/drawing/2014/main" id="{0D6EB662-38B4-4942-9FA9-9536D102483D}"/>
              </a:ext>
            </a:extLst>
          </p:cNvPr>
          <p:cNvSpPr>
            <a:spLocks xmlns:a="http://schemas.openxmlformats.org/drawingml/2006/main" noGrp="1"/>
          </p:cNvSpPr>
          <p:nvPr/>
        </p:nvSpPr>
        <p:spPr>
          <a:xfrm xmlns:a="http://schemas.openxmlformats.org/drawingml/2006/main">
            <a:off x="2718643" y="1974503"/>
            <a:ext cx="609466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 mock TRY/USDC rails, SEP-1, SEP-10, SEP-6, simulated SEP-12 KYC,</a:t>
            </a:r>
          </a:p>
        </p:txBody>
      </p:sp>
      <p:sp>
        <p:nvSpPr>
          <p:cNvPr id="14" name="text-13">
            <a:extLst xmlns:a="http://schemas.openxmlformats.org/drawingml/2006/main">
              <a:ext uri="{FF2B5EF4-FFF2-40B4-BE49-F238E27FC236}">
                <a16:creationId xmlns:a16="http://schemas.microsoft.com/office/drawing/2014/main" id="{87A03019-B3B1-495F-8767-F99C9F650A7C}"/>
              </a:ext>
            </a:extLst>
          </p:cNvPr>
          <p:cNvSpPr>
            <a:spLocks xmlns:a="http://schemas.openxmlformats.org/drawingml/2006/main" noGrp="1"/>
          </p:cNvSpPr>
          <p:nvPr/>
        </p:nvSpPr>
        <p:spPr>
          <a:xfrm xmlns:a="http://schemas.openxmlformats.org/drawingml/2006/main">
            <a:off x="838200" y="2260253"/>
            <a:ext cx="358259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SEP-38 quotes and payment observation.</a:t>
            </a:r>
          </a:p>
        </p:txBody>
      </p:sp>
      <p:sp>
        <p:nvSpPr>
          <p:cNvPr id="15" name="text-14">
            <a:extLst xmlns:a="http://schemas.openxmlformats.org/drawingml/2006/main">
              <a:ext uri="{FF2B5EF4-FFF2-40B4-BE49-F238E27FC236}">
                <a16:creationId xmlns:a16="http://schemas.microsoft.com/office/drawing/2014/main" id="{88DF5494-4E3F-46B7-8310-CD00259D8CE1}"/>
              </a:ext>
            </a:extLst>
          </p:cNvPr>
          <p:cNvSpPr>
            <a:spLocks xmlns:a="http://schemas.openxmlformats.org/drawingml/2006/main" noGrp="1"/>
          </p:cNvSpPr>
          <p:nvPr/>
        </p:nvSpPr>
        <p:spPr>
          <a:xfrm xmlns:a="http://schemas.openxmlformats.org/drawingml/2006/main">
            <a:off x="838200" y="2736503"/>
            <a:ext cx="91082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OUR ADDITION</a:t>
            </a:r>
          </a:p>
        </p:txBody>
      </p:sp>
      <p:sp>
        <p:nvSpPr>
          <p:cNvPr id="16" name="text-15">
            <a:extLst xmlns:a="http://schemas.openxmlformats.org/drawingml/2006/main">
              <a:ext uri="{FF2B5EF4-FFF2-40B4-BE49-F238E27FC236}">
                <a16:creationId xmlns:a16="http://schemas.microsoft.com/office/drawing/2014/main" id="{7F9728FA-C4F6-49E6-9F71-7B3F37AB090E}"/>
              </a:ext>
            </a:extLst>
          </p:cNvPr>
          <p:cNvSpPr>
            <a:spLocks xmlns:a="http://schemas.openxmlformats.org/drawingml/2006/main" noGrp="1"/>
          </p:cNvSpPr>
          <p:nvPr/>
        </p:nvSpPr>
        <p:spPr>
          <a:xfrm xmlns:a="http://schemas.openxmlformats.org/drawingml/2006/main">
            <a:off x="4524375" y="2736503"/>
            <a:ext cx="910828"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WHAT IT DOES</a:t>
            </a:r>
          </a:p>
        </p:txBody>
      </p:sp>
      <p:sp>
        <p:nvSpPr>
          <p:cNvPr id="17" name="text-16">
            <a:extLst xmlns:a="http://schemas.openxmlformats.org/drawingml/2006/main">
              <a:ext uri="{FF2B5EF4-FFF2-40B4-BE49-F238E27FC236}">
                <a16:creationId xmlns:a16="http://schemas.microsoft.com/office/drawing/2014/main" id="{CE5874C7-3F19-49F2-B050-2D046E06EEB9}"/>
              </a:ext>
            </a:extLst>
          </p:cNvPr>
          <p:cNvSpPr>
            <a:spLocks xmlns:a="http://schemas.openxmlformats.org/drawingml/2006/main" noGrp="1"/>
          </p:cNvSpPr>
          <p:nvPr/>
        </p:nvSpPr>
        <p:spPr>
          <a:xfrm xmlns:a="http://schemas.openxmlformats.org/drawingml/2006/main">
            <a:off x="838200" y="3146078"/>
            <a:ext cx="2443014"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Native ZKPassport verifier</a:t>
            </a:r>
          </a:p>
        </p:txBody>
      </p:sp>
      <p:sp>
        <p:nvSpPr>
          <p:cNvPr id="18" name="text-17">
            <a:extLst xmlns:a="http://schemas.openxmlformats.org/drawingml/2006/main">
              <a:ext uri="{FF2B5EF4-FFF2-40B4-BE49-F238E27FC236}">
                <a16:creationId xmlns:a16="http://schemas.microsoft.com/office/drawing/2014/main" id="{A72A463E-7596-471A-8380-581A1FD4D8BD}"/>
              </a:ext>
            </a:extLst>
          </p:cNvPr>
          <p:cNvSpPr>
            <a:spLocks xmlns:a="http://schemas.openxmlformats.org/drawingml/2006/main" noGrp="1"/>
          </p:cNvSpPr>
          <p:nvPr/>
        </p:nvSpPr>
        <p:spPr>
          <a:xfrm xmlns:a="http://schemas.openxmlformats.org/drawingml/2006/main">
            <a:off x="4524375" y="3155603"/>
            <a:ext cx="6076504"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Pinned BB5 proofs on Soroban, including both required pairing checks.</a:t>
            </a:r>
          </a:p>
        </p:txBody>
      </p:sp>
      <p:sp>
        <p:nvSpPr>
          <p:cNvPr id="19" name="text-18">
            <a:extLst xmlns:a="http://schemas.openxmlformats.org/drawingml/2006/main">
              <a:ext uri="{FF2B5EF4-FFF2-40B4-BE49-F238E27FC236}">
                <a16:creationId xmlns:a16="http://schemas.microsoft.com/office/drawing/2014/main" id="{F4F30257-8E44-44E5-9858-793C72042BD2}"/>
              </a:ext>
            </a:extLst>
          </p:cNvPr>
          <p:cNvSpPr>
            <a:spLocks xmlns:a="http://schemas.openxmlformats.org/drawingml/2006/main" noGrp="1"/>
          </p:cNvSpPr>
          <p:nvPr/>
        </p:nvSpPr>
        <p:spPr>
          <a:xfrm xmlns:a="http://schemas.openxmlformats.org/drawingml/2006/main">
            <a:off x="838200" y="3702248"/>
            <a:ext cx="2269034"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Onchain eligibility policy</a:t>
            </a:r>
          </a:p>
        </p:txBody>
      </p:sp>
      <p:sp>
        <p:nvSpPr>
          <p:cNvPr id="20" name="text-19">
            <a:extLst xmlns:a="http://schemas.openxmlformats.org/drawingml/2006/main">
              <a:ext uri="{FF2B5EF4-FFF2-40B4-BE49-F238E27FC236}">
                <a16:creationId xmlns:a16="http://schemas.microsoft.com/office/drawing/2014/main" id="{397A8C9B-26BA-4DAE-AB03-B5F7DE36EBCE}"/>
              </a:ext>
            </a:extLst>
          </p:cNvPr>
          <p:cNvSpPr>
            <a:spLocks xmlns:a="http://schemas.openxmlformats.org/drawingml/2006/main" noGrp="1"/>
          </p:cNvSpPr>
          <p:nvPr/>
        </p:nvSpPr>
        <p:spPr>
          <a:xfrm xmlns:a="http://schemas.openxmlformats.org/drawingml/2006/main">
            <a:off x="4524375" y="3711773"/>
            <a:ext cx="6326237"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Age, nationality, issuer, sanctions root, trusted roots, freshness and scope.</a:t>
            </a:r>
          </a:p>
        </p:txBody>
      </p:sp>
      <p:sp>
        <p:nvSpPr>
          <p:cNvPr id="21" name="text-20">
            <a:extLst xmlns:a="http://schemas.openxmlformats.org/drawingml/2006/main">
              <a:ext uri="{FF2B5EF4-FFF2-40B4-BE49-F238E27FC236}">
                <a16:creationId xmlns:a16="http://schemas.microsoft.com/office/drawing/2014/main" id="{C7433C31-20EC-41ED-83F5-21334F4B463A}"/>
              </a:ext>
            </a:extLst>
          </p:cNvPr>
          <p:cNvSpPr>
            <a:spLocks xmlns:a="http://schemas.openxmlformats.org/drawingml/2006/main" noGrp="1"/>
          </p:cNvSpPr>
          <p:nvPr/>
        </p:nvSpPr>
        <p:spPr>
          <a:xfrm xmlns:a="http://schemas.openxmlformats.org/drawingml/2006/main">
            <a:off x="838200" y="4258419"/>
            <a:ext cx="2355354"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Settlement vault contract</a:t>
            </a:r>
          </a:p>
        </p:txBody>
      </p:sp>
      <p:sp>
        <p:nvSpPr>
          <p:cNvPr id="22" name="text-21">
            <a:extLst xmlns:a="http://schemas.openxmlformats.org/drawingml/2006/main">
              <a:ext uri="{FF2B5EF4-FFF2-40B4-BE49-F238E27FC236}">
                <a16:creationId xmlns:a16="http://schemas.microsoft.com/office/drawing/2014/main" id="{2A79825D-43A5-467E-909A-075929693F39}"/>
              </a:ext>
            </a:extLst>
          </p:cNvPr>
          <p:cNvSpPr>
            <a:spLocks xmlns:a="http://schemas.openxmlformats.org/drawingml/2006/main" noGrp="1"/>
          </p:cNvSpPr>
          <p:nvPr/>
        </p:nvSpPr>
        <p:spPr>
          <a:xfrm xmlns:a="http://schemas.openxmlformats.org/drawingml/2006/main">
            <a:off x="4524375" y="4267944"/>
            <a:ext cx="6717506"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Exact amounts, eligibility, receipts, payout authorization and permitted refunds.</a:t>
            </a:r>
          </a:p>
        </p:txBody>
      </p:sp>
      <p:sp>
        <p:nvSpPr>
          <p:cNvPr id="23" name="text-22">
            <a:extLst xmlns:a="http://schemas.openxmlformats.org/drawingml/2006/main">
              <a:ext uri="{FF2B5EF4-FFF2-40B4-BE49-F238E27FC236}">
                <a16:creationId xmlns:a16="http://schemas.microsoft.com/office/drawing/2014/main" id="{032B1F74-6EC5-4AC7-BD3B-27AACA025F9E}"/>
              </a:ext>
            </a:extLst>
          </p:cNvPr>
          <p:cNvSpPr>
            <a:spLocks xmlns:a="http://schemas.openxmlformats.org/drawingml/2006/main" noGrp="1"/>
          </p:cNvSpPr>
          <p:nvPr/>
        </p:nvSpPr>
        <p:spPr>
          <a:xfrm xmlns:a="http://schemas.openxmlformats.org/drawingml/2006/main">
            <a:off x="838200" y="4814590"/>
            <a:ext cx="1776264"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SEP-24 integration</a:t>
            </a:r>
          </a:p>
        </p:txBody>
      </p:sp>
      <p:sp>
        <p:nvSpPr>
          <p:cNvPr id="24" name="text-23">
            <a:extLst xmlns:a="http://schemas.openxmlformats.org/drawingml/2006/main">
              <a:ext uri="{FF2B5EF4-FFF2-40B4-BE49-F238E27FC236}">
                <a16:creationId xmlns:a16="http://schemas.microsoft.com/office/drawing/2014/main" id="{210B6C1B-D6B6-42DF-BAD2-53BCBF45EBF6}"/>
              </a:ext>
            </a:extLst>
          </p:cNvPr>
          <p:cNvSpPr>
            <a:spLocks xmlns:a="http://schemas.openxmlformats.org/drawingml/2006/main" noGrp="1"/>
          </p:cNvSpPr>
          <p:nvPr/>
        </p:nvSpPr>
        <p:spPr>
          <a:xfrm xmlns:a="http://schemas.openxmlformats.org/drawingml/2006/main">
            <a:off x="4524375" y="4824115"/>
            <a:ext cx="5890468"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Authenticated, anchor-hosted quote and ZKPassport QR experience.</a:t>
            </a:r>
          </a:p>
        </p:txBody>
      </p:sp>
      <p:sp>
        <p:nvSpPr>
          <p:cNvPr id="25" name="text-24">
            <a:extLst xmlns:a="http://schemas.openxmlformats.org/drawingml/2006/main">
              <a:ext uri="{FF2B5EF4-FFF2-40B4-BE49-F238E27FC236}">
                <a16:creationId xmlns:a16="http://schemas.microsoft.com/office/drawing/2014/main" id="{72FEABA5-C0DF-4713-8942-E91CB52C8396}"/>
              </a:ext>
            </a:extLst>
          </p:cNvPr>
          <p:cNvSpPr>
            <a:spLocks xmlns:a="http://schemas.openxmlformats.org/drawingml/2006/main" noGrp="1"/>
          </p:cNvSpPr>
          <p:nvPr/>
        </p:nvSpPr>
        <p:spPr>
          <a:xfrm xmlns:a="http://schemas.openxmlformats.org/drawingml/2006/main">
            <a:off x="838200" y="5370761"/>
            <a:ext cx="1768971"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Reusable eligibility</a:t>
            </a:r>
          </a:p>
        </p:txBody>
      </p:sp>
      <p:sp>
        <p:nvSpPr>
          <p:cNvPr id="26" name="text-25">
            <a:extLst xmlns:a="http://schemas.openxmlformats.org/drawingml/2006/main">
              <a:ext uri="{FF2B5EF4-FFF2-40B4-BE49-F238E27FC236}">
                <a16:creationId xmlns:a16="http://schemas.microsoft.com/office/drawing/2014/main" id="{FE5AAFE3-9FED-40EA-A4EE-2FEFDD9146A5}"/>
              </a:ext>
            </a:extLst>
          </p:cNvPr>
          <p:cNvSpPr>
            <a:spLocks xmlns:a="http://schemas.openxmlformats.org/drawingml/2006/main" noGrp="1"/>
          </p:cNvSpPr>
          <p:nvPr/>
        </p:nvSpPr>
        <p:spPr>
          <a:xfrm xmlns:a="http://schemas.openxmlformats.org/drawingml/2006/main">
            <a:off x="4524375" y="5380286"/>
            <a:ext cx="5603825"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A wallet/policy grant serves multiple orders until its original expiry.</a:t>
            </a:r>
          </a:p>
        </p:txBody>
      </p:sp>
      <p:sp>
        <p:nvSpPr>
          <p:cNvPr id="27" name="text-26">
            <a:extLst xmlns:a="http://schemas.openxmlformats.org/drawingml/2006/main">
              <a:ext uri="{FF2B5EF4-FFF2-40B4-BE49-F238E27FC236}">
                <a16:creationId xmlns:a16="http://schemas.microsoft.com/office/drawing/2014/main" id="{4254087B-5ACB-404C-AA94-47173BFF54EA}"/>
              </a:ext>
            </a:extLst>
          </p:cNvPr>
          <p:cNvSpPr>
            <a:spLocks xmlns:a="http://schemas.openxmlformats.org/drawingml/2006/main" noGrp="1"/>
          </p:cNvSpPr>
          <p:nvPr/>
        </p:nvSpPr>
        <p:spPr>
          <a:xfrm xmlns:a="http://schemas.openxmlformats.org/drawingml/2006/main">
            <a:off x="838200" y="5926931"/>
            <a:ext cx="2157413"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Settlement coordinator</a:t>
            </a:r>
          </a:p>
        </p:txBody>
      </p:sp>
      <p:sp>
        <p:nvSpPr>
          <p:cNvPr id="28" name="text-27">
            <a:extLst xmlns:a="http://schemas.openxmlformats.org/drawingml/2006/main">
              <a:ext uri="{FF2B5EF4-FFF2-40B4-BE49-F238E27FC236}">
                <a16:creationId xmlns:a16="http://schemas.microsoft.com/office/drawing/2014/main" id="{A857961D-F3D0-4F58-A5EB-E0F81B915E86}"/>
              </a:ext>
            </a:extLst>
          </p:cNvPr>
          <p:cNvSpPr>
            <a:spLocks xmlns:a="http://schemas.openxmlformats.org/drawingml/2006/main" noGrp="1"/>
          </p:cNvSpPr>
          <p:nvPr/>
        </p:nvSpPr>
        <p:spPr>
          <a:xfrm xmlns:a="http://schemas.openxmlformats.org/drawingml/2006/main">
            <a:off x="4524375" y="5936456"/>
            <a:ext cx="6463159"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Ordinary payment observation, saved transaction hashes and reconciliation.</a:t>
            </a:r>
          </a:p>
        </p:txBody>
      </p:sp>
      <p:sp>
        <p:nvSpPr>
          <p:cNvPr id="29" name="text-28">
            <a:extLst xmlns:a="http://schemas.openxmlformats.org/drawingml/2006/main">
              <a:ext uri="{FF2B5EF4-FFF2-40B4-BE49-F238E27FC236}">
                <a16:creationId xmlns:a16="http://schemas.microsoft.com/office/drawing/2014/main" id="{9C2B7416-26E0-435A-AAA3-2C8FF30570C8}"/>
              </a:ext>
            </a:extLst>
          </p:cNvPr>
          <p:cNvSpPr>
            <a:spLocks xmlns:a="http://schemas.openxmlformats.org/drawingml/2006/main" noGrp="1"/>
          </p:cNvSpPr>
          <p:nvPr/>
        </p:nvSpPr>
        <p:spPr>
          <a:xfrm xmlns:a="http://schemas.openxmlformats.org/drawingml/2006/main">
            <a:off x="838200" y="6483102"/>
            <a:ext cx="2140744"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22241F"/>
                </a:solidFill>
                <a:latin typeface="Helvetica Neue"/>
                <a:ea typeface="Helvetica Neue"/>
                <a:cs typeface="Helvetica Neue"/>
              </a:defRPr>
            </a:pPr>
            <a:r>
              <a:rPr sz="1575" b="0" i="0">
                <a:solidFill>
                  <a:srgbClr val="22241F"/>
                </a:solidFill>
                <a:latin typeface="Helvetica Neue"/>
                <a:ea typeface="Helvetica Neue"/>
                <a:cs typeface="Helvetica Neue"/>
              </a:rPr>
              <a:t>Demo and deployment</a:t>
            </a:r>
          </a:p>
        </p:txBody>
      </p:sp>
      <p:sp>
        <p:nvSpPr>
          <p:cNvPr id="30" name="text-29">
            <a:extLst xmlns:a="http://schemas.openxmlformats.org/drawingml/2006/main">
              <a:ext uri="{FF2B5EF4-FFF2-40B4-BE49-F238E27FC236}">
                <a16:creationId xmlns:a16="http://schemas.microsoft.com/office/drawing/2014/main" id="{7F80E550-2334-4465-947D-297154D20D5F}"/>
              </a:ext>
            </a:extLst>
          </p:cNvPr>
          <p:cNvSpPr>
            <a:spLocks xmlns:a="http://schemas.openxmlformats.org/drawingml/2006/main" noGrp="1"/>
          </p:cNvSpPr>
          <p:nvPr/>
        </p:nvSpPr>
        <p:spPr>
          <a:xfrm xmlns:a="http://schemas.openxmlformats.org/drawingml/2006/main">
            <a:off x="4524375" y="6492627"/>
            <a:ext cx="6216253"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Freighter, Testnet setup, trustlines, explorer links, Railway hosting and CI.</a:t>
            </a:r>
          </a:p>
        </p:txBody>
      </p:sp>
      <p:sp>
        <p:nvSpPr>
          <p:cNvPr id="31" name="text-30">
            <a:extLst xmlns:a="http://schemas.openxmlformats.org/drawingml/2006/main">
              <a:ext uri="{FF2B5EF4-FFF2-40B4-BE49-F238E27FC236}">
                <a16:creationId xmlns:a16="http://schemas.microsoft.com/office/drawing/2014/main" id="{426394EA-C2D1-4ED1-8CCE-98292DCAEF34}"/>
              </a:ext>
            </a:extLst>
          </p:cNvPr>
          <p:cNvSpPr>
            <a:spLocks xmlns:a="http://schemas.openxmlformats.org/drawingml/2006/main" noGrp="1"/>
          </p:cNvSpPr>
          <p:nvPr/>
        </p:nvSpPr>
        <p:spPr>
          <a:xfrm xmlns:a="http://schemas.openxmlformats.org/drawingml/2006/main">
            <a:off x="838200" y="6856214"/>
            <a:ext cx="9127480" cy="1510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75" b="0" i="0">
                <a:solidFill>
                  <a:srgbClr val="697065"/>
                </a:solidFill>
                <a:latin typeface="Helvetica Neue"/>
                <a:ea typeface="Helvetica Neue"/>
                <a:cs typeface="Helvetica Neue"/>
              </a:defRPr>
            </a:pPr>
            <a:r>
              <a:rPr sz="975" b="0" i="0">
                <a:solidFill>
                  <a:srgbClr val="697065"/>
                </a:solidFill>
                <a:latin typeface="Helvetica Neue"/>
                <a:ea typeface="Helvetica Neue"/>
                <a:cs typeface="Helvetica Neue"/>
              </a:rPr>
              <a:t>Separate backend OFAC wallet-address precheck ≠ private sanctions predicate. Verifier foundation: Nethermind; ZKPassport circuits and UltraHonk are upstream work.</a:t>
            </a:r>
          </a:p>
        </p:txBody>
      </p:sp>
      <p:sp>
        <p:nvSpPr>
          <p:cNvPr id="32" name="text-31">
            <a:extLst xmlns:a="http://schemas.openxmlformats.org/drawingml/2006/main">
              <a:ext uri="{FF2B5EF4-FFF2-40B4-BE49-F238E27FC236}">
                <a16:creationId xmlns:a16="http://schemas.microsoft.com/office/drawing/2014/main" id="{5FA37508-5916-41AC-98E2-533522415E14}"/>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33" name="text-32">
            <a:extLst xmlns:a="http://schemas.openxmlformats.org/drawingml/2006/main">
              <a:ext uri="{FF2B5EF4-FFF2-40B4-BE49-F238E27FC236}">
                <a16:creationId xmlns:a16="http://schemas.microsoft.com/office/drawing/2014/main" id="{5B344E52-627E-4066-AA7E-0BAB60FD64E9}"/>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34" name="text-33">
            <a:extLst xmlns:a="http://schemas.openxmlformats.org/drawingml/2006/main">
              <a:ext uri="{FF2B5EF4-FFF2-40B4-BE49-F238E27FC236}">
                <a16:creationId xmlns:a16="http://schemas.microsoft.com/office/drawing/2014/main" id="{B536E725-43CD-4A7F-8715-A4D1E08315DC}"/>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13 / 18</a:t>
            </a:r>
          </a:p>
        </p:txBody>
      </p:sp>
    </p:spTree>
    <p:extLst>
      <p:ext uri="{BB962C8B-B14F-4D97-AF65-F5344CB8AC3E}">
        <p14:creationId xmlns:p14="http://schemas.microsoft.com/office/powerpoint/2010/main" val="1801517088"/>
      </p:ext>
    </p:extLst>
  </p:cSld>
</p:sld>
</file>

<file path=ppt/slides/slide1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735C88CB-A05C-47C9-96CC-55DF445617F9}"/>
              </a:ext>
            </a:extLst>
          </p:cNvPr>
          <p:cNvSpPr>
            <a:spLocks xmlns:a="http://schemas.openxmlformats.org/drawingml/2006/main" noGrp="1"/>
          </p:cNvSpPr>
          <p:nvPr/>
        </p:nvSpPr>
        <p:spPr>
          <a:xfrm xmlns:a="http://schemas.openxmlformats.org/drawingml/2006/main">
            <a:off x="838200" y="2965847"/>
            <a:ext cx="2709863" cy="95"/>
          </a:xfrm>
          <a:custGeom xmlns:a="http://schemas.openxmlformats.org/drawingml/2006/main">
            <a:pathLst>
              <a:path w="2709863" h="95">
                <a:moveTo>
                  <a:pt x="0" y="0"/>
                </a:moveTo>
                <a:lnTo>
                  <a:pt x="2709863"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30CDACF7-C391-42D7-A0CA-2EA34C760700}"/>
              </a:ext>
            </a:extLst>
          </p:cNvPr>
          <p:cNvSpPr>
            <a:spLocks xmlns:a="http://schemas.openxmlformats.org/drawingml/2006/main" noGrp="1"/>
          </p:cNvSpPr>
          <p:nvPr/>
        </p:nvSpPr>
        <p:spPr>
          <a:xfrm xmlns:a="http://schemas.openxmlformats.org/drawingml/2006/main">
            <a:off x="3948113" y="2965847"/>
            <a:ext cx="2709863" cy="95"/>
          </a:xfrm>
          <a:custGeom xmlns:a="http://schemas.openxmlformats.org/drawingml/2006/main">
            <a:pathLst>
              <a:path w="2709863" h="95">
                <a:moveTo>
                  <a:pt x="0" y="0"/>
                </a:moveTo>
                <a:lnTo>
                  <a:pt x="2709863"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02D4E366-8DF4-46D4-A32B-442A8D2B8E06}"/>
              </a:ext>
            </a:extLst>
          </p:cNvPr>
          <p:cNvSpPr>
            <a:spLocks xmlns:a="http://schemas.openxmlformats.org/drawingml/2006/main" noGrp="1"/>
          </p:cNvSpPr>
          <p:nvPr/>
        </p:nvSpPr>
        <p:spPr>
          <a:xfrm xmlns:a="http://schemas.openxmlformats.org/drawingml/2006/main">
            <a:off x="7058025" y="2965847"/>
            <a:ext cx="2709863" cy="95"/>
          </a:xfrm>
          <a:custGeom xmlns:a="http://schemas.openxmlformats.org/drawingml/2006/main">
            <a:pathLst>
              <a:path w="2709863" h="95">
                <a:moveTo>
                  <a:pt x="0" y="0"/>
                </a:moveTo>
                <a:lnTo>
                  <a:pt x="2709863"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666FD5D9-E68B-43C1-9673-4FE762882277}"/>
              </a:ext>
            </a:extLst>
          </p:cNvPr>
          <p:cNvSpPr>
            <a:spLocks xmlns:a="http://schemas.openxmlformats.org/drawingml/2006/main" noGrp="1"/>
          </p:cNvSpPr>
          <p:nvPr/>
        </p:nvSpPr>
        <p:spPr>
          <a:xfrm xmlns:a="http://schemas.openxmlformats.org/drawingml/2006/main">
            <a:off x="10167938" y="2965847"/>
            <a:ext cx="2709863" cy="95"/>
          </a:xfrm>
          <a:custGeom xmlns:a="http://schemas.openxmlformats.org/drawingml/2006/main">
            <a:pathLst>
              <a:path w="2709863" h="95">
                <a:moveTo>
                  <a:pt x="0" y="0"/>
                </a:moveTo>
                <a:lnTo>
                  <a:pt x="2709863"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1A477F64-D548-48C4-95BE-476DA43B347D}"/>
              </a:ext>
            </a:extLst>
          </p:cNvPr>
          <p:cNvSpPr>
            <a:spLocks xmlns:a="http://schemas.openxmlformats.org/drawingml/2006/main" noGrp="1"/>
          </p:cNvSpPr>
          <p:nvPr/>
        </p:nvSpPr>
        <p:spPr>
          <a:xfrm xmlns:a="http://schemas.openxmlformats.org/drawingml/2006/main">
            <a:off x="838200" y="5096173"/>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6" name="text-5">
            <a:extLst xmlns:a="http://schemas.openxmlformats.org/drawingml/2006/main">
              <a:ext uri="{FF2B5EF4-FFF2-40B4-BE49-F238E27FC236}">
                <a16:creationId xmlns:a16="http://schemas.microsoft.com/office/drawing/2014/main" id="{70DB0171-A220-4194-AB9A-C8CA0A037660}"/>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4ca25d14071b419c"/>
              </a:rPr>
              <a:t>trion</a:t>
            </a:r>
          </a:p>
        </p:txBody>
      </p:sp>
      <p:sp>
        <p:nvSpPr>
          <p:cNvPr id="7" name="text-6">
            <a:extLst xmlns:a="http://schemas.openxmlformats.org/drawingml/2006/main">
              <a:ext uri="{FF2B5EF4-FFF2-40B4-BE49-F238E27FC236}">
                <a16:creationId xmlns:a16="http://schemas.microsoft.com/office/drawing/2014/main" id="{1F87ADAA-EF72-4A1F-8477-C4A214BB4A72}"/>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165b2c055f1b41dc"/>
              </a:rPr>
              <a:t>labs</a:t>
            </a:r>
          </a:p>
        </p:txBody>
      </p:sp>
      <p:sp>
        <p:nvSpPr>
          <p:cNvPr id="8" name="text-7">
            <a:extLst xmlns:a="http://schemas.openxmlformats.org/drawingml/2006/main">
              <a:ext uri="{FF2B5EF4-FFF2-40B4-BE49-F238E27FC236}">
                <a16:creationId xmlns:a16="http://schemas.microsoft.com/office/drawing/2014/main" id="{CF8D8C14-ACCF-40C2-BD97-B1E44BE541A4}"/>
              </a:ext>
            </a:extLst>
          </p:cNvPr>
          <p:cNvSpPr>
            <a:spLocks xmlns:a="http://schemas.openxmlformats.org/drawingml/2006/main" noGrp="1"/>
          </p:cNvSpPr>
          <p:nvPr/>
        </p:nvSpPr>
        <p:spPr>
          <a:xfrm xmlns:a="http://schemas.openxmlformats.org/drawingml/2006/main">
            <a:off x="11484025" y="450056"/>
            <a:ext cx="146997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INTEGRATION</a:t>
            </a:r>
          </a:p>
        </p:txBody>
      </p:sp>
      <p:sp>
        <p:nvSpPr>
          <p:cNvPr id="9" name="text-8">
            <a:extLst xmlns:a="http://schemas.openxmlformats.org/drawingml/2006/main">
              <a:ext uri="{FF2B5EF4-FFF2-40B4-BE49-F238E27FC236}">
                <a16:creationId xmlns:a16="http://schemas.microsoft.com/office/drawing/2014/main" id="{55A63D46-BC0E-441D-B681-8B441C611F86}"/>
              </a:ext>
            </a:extLst>
          </p:cNvPr>
          <p:cNvSpPr>
            <a:spLocks xmlns:a="http://schemas.openxmlformats.org/drawingml/2006/main" noGrp="1"/>
          </p:cNvSpPr>
          <p:nvPr/>
        </p:nvSpPr>
        <p:spPr>
          <a:xfrm xmlns:a="http://schemas.openxmlformats.org/drawingml/2006/main">
            <a:off x="838200" y="1181100"/>
            <a:ext cx="6045398"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Bringing Stellar’s existing</a:t>
            </a:r>
          </a:p>
        </p:txBody>
      </p:sp>
      <p:sp>
        <p:nvSpPr>
          <p:cNvPr id="10" name="text-9">
            <a:extLst xmlns:a="http://schemas.openxmlformats.org/drawingml/2006/main">
              <a:ext uri="{FF2B5EF4-FFF2-40B4-BE49-F238E27FC236}">
                <a16:creationId xmlns:a16="http://schemas.microsoft.com/office/drawing/2014/main" id="{7E4E8845-2D09-4F96-9ABA-FA5A0A3B0A4B}"/>
              </a:ext>
            </a:extLst>
          </p:cNvPr>
          <p:cNvSpPr>
            <a:spLocks xmlns:a="http://schemas.openxmlformats.org/drawingml/2006/main" noGrp="1"/>
          </p:cNvSpPr>
          <p:nvPr/>
        </p:nvSpPr>
        <p:spPr>
          <a:xfrm xmlns:a="http://schemas.openxmlformats.org/drawingml/2006/main">
            <a:off x="838200" y="1830586"/>
            <a:ext cx="5368379"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components together.</a:t>
            </a:r>
          </a:p>
        </p:txBody>
      </p:sp>
      <p:sp>
        <p:nvSpPr>
          <p:cNvPr id="11" name="text-10">
            <a:extLst xmlns:a="http://schemas.openxmlformats.org/drawingml/2006/main">
              <a:ext uri="{FF2B5EF4-FFF2-40B4-BE49-F238E27FC236}">
                <a16:creationId xmlns:a16="http://schemas.microsoft.com/office/drawing/2014/main" id="{FF07B2D7-0F2B-47A0-81F1-9DF7432DBD02}"/>
              </a:ext>
            </a:extLst>
          </p:cNvPr>
          <p:cNvSpPr>
            <a:spLocks xmlns:a="http://schemas.openxmlformats.org/drawingml/2006/main" noGrp="1"/>
          </p:cNvSpPr>
          <p:nvPr/>
        </p:nvSpPr>
        <p:spPr>
          <a:xfrm xmlns:a="http://schemas.openxmlformats.org/drawingml/2006/main">
            <a:off x="838200" y="3708797"/>
            <a:ext cx="1424583" cy="5113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00" b="0" i="0">
                <a:solidFill>
                  <a:srgbClr val="22241F"/>
                </a:solidFill>
                <a:latin typeface="Helvetica Neue"/>
                <a:ea typeface="Helvetica Neue"/>
                <a:cs typeface="Helvetica Neue"/>
              </a:defRPr>
            </a:pPr>
            <a:r>
              <a:rPr sz="3300" b="0" i="0">
                <a:solidFill>
                  <a:srgbClr val="22241F"/>
                </a:solidFill>
                <a:latin typeface="Helvetica Neue"/>
                <a:ea typeface="Helvetica Neue"/>
                <a:cs typeface="Helvetica Neue"/>
              </a:rPr>
              <a:t>SEP-10</a:t>
            </a:r>
          </a:p>
        </p:txBody>
      </p:sp>
      <p:sp>
        <p:nvSpPr>
          <p:cNvPr id="12" name="text-11">
            <a:extLst xmlns:a="http://schemas.openxmlformats.org/drawingml/2006/main">
              <a:ext uri="{FF2B5EF4-FFF2-40B4-BE49-F238E27FC236}">
                <a16:creationId xmlns:a16="http://schemas.microsoft.com/office/drawing/2014/main" id="{AA8EAB8F-CCF4-4C9B-BCA3-C6FCB76639C4}"/>
              </a:ext>
            </a:extLst>
          </p:cNvPr>
          <p:cNvSpPr>
            <a:spLocks xmlns:a="http://schemas.openxmlformats.org/drawingml/2006/main" noGrp="1"/>
          </p:cNvSpPr>
          <p:nvPr/>
        </p:nvSpPr>
        <p:spPr>
          <a:xfrm xmlns:a="http://schemas.openxmlformats.org/drawingml/2006/main">
            <a:off x="838200" y="4376589"/>
            <a:ext cx="133305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Wallet control</a:t>
            </a:r>
          </a:p>
        </p:txBody>
      </p:sp>
      <p:sp>
        <p:nvSpPr>
          <p:cNvPr id="13" name="text-12">
            <a:extLst xmlns:a="http://schemas.openxmlformats.org/drawingml/2006/main">
              <a:ext uri="{FF2B5EF4-FFF2-40B4-BE49-F238E27FC236}">
                <a16:creationId xmlns:a16="http://schemas.microsoft.com/office/drawing/2014/main" id="{4D81934C-3F02-4328-B086-F7B91621D80A}"/>
              </a:ext>
            </a:extLst>
          </p:cNvPr>
          <p:cNvSpPr>
            <a:spLocks xmlns:a="http://schemas.openxmlformats.org/drawingml/2006/main" noGrp="1"/>
          </p:cNvSpPr>
          <p:nvPr/>
        </p:nvSpPr>
        <p:spPr>
          <a:xfrm xmlns:a="http://schemas.openxmlformats.org/drawingml/2006/main">
            <a:off x="3948113" y="3708797"/>
            <a:ext cx="1424583" cy="5113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00" b="0" i="0">
                <a:solidFill>
                  <a:srgbClr val="22241F"/>
                </a:solidFill>
                <a:latin typeface="Helvetica Neue"/>
                <a:ea typeface="Helvetica Neue"/>
                <a:cs typeface="Helvetica Neue"/>
              </a:defRPr>
            </a:pPr>
            <a:r>
              <a:rPr sz="3300" b="0" i="0">
                <a:solidFill>
                  <a:srgbClr val="22241F"/>
                </a:solidFill>
                <a:latin typeface="Helvetica Neue"/>
                <a:ea typeface="Helvetica Neue"/>
                <a:cs typeface="Helvetica Neue"/>
              </a:rPr>
              <a:t>SEP-38</a:t>
            </a:r>
          </a:p>
        </p:txBody>
      </p:sp>
      <p:sp>
        <p:nvSpPr>
          <p:cNvPr id="14" name="text-13">
            <a:extLst xmlns:a="http://schemas.openxmlformats.org/drawingml/2006/main">
              <a:ext uri="{FF2B5EF4-FFF2-40B4-BE49-F238E27FC236}">
                <a16:creationId xmlns:a16="http://schemas.microsoft.com/office/drawing/2014/main" id="{BDBBAD60-3CC5-48F7-8310-7C4D81D040A6}"/>
              </a:ext>
            </a:extLst>
          </p:cNvPr>
          <p:cNvSpPr>
            <a:spLocks xmlns:a="http://schemas.openxmlformats.org/drawingml/2006/main" noGrp="1"/>
          </p:cNvSpPr>
          <p:nvPr/>
        </p:nvSpPr>
        <p:spPr>
          <a:xfrm xmlns:a="http://schemas.openxmlformats.org/drawingml/2006/main">
            <a:off x="3948113" y="4376589"/>
            <a:ext cx="10751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Firm quote</a:t>
            </a:r>
          </a:p>
        </p:txBody>
      </p:sp>
      <p:sp>
        <p:nvSpPr>
          <p:cNvPr id="15" name="text-14">
            <a:extLst xmlns:a="http://schemas.openxmlformats.org/drawingml/2006/main">
              <a:ext uri="{FF2B5EF4-FFF2-40B4-BE49-F238E27FC236}">
                <a16:creationId xmlns:a16="http://schemas.microsoft.com/office/drawing/2014/main" id="{0D577392-B069-4167-995A-B4797D9623CE}"/>
              </a:ext>
            </a:extLst>
          </p:cNvPr>
          <p:cNvSpPr>
            <a:spLocks xmlns:a="http://schemas.openxmlformats.org/drawingml/2006/main" noGrp="1"/>
          </p:cNvSpPr>
          <p:nvPr/>
        </p:nvSpPr>
        <p:spPr>
          <a:xfrm xmlns:a="http://schemas.openxmlformats.org/drawingml/2006/main">
            <a:off x="7058025" y="3708797"/>
            <a:ext cx="1298377" cy="5113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00" b="0" i="0">
                <a:solidFill>
                  <a:srgbClr val="22241F"/>
                </a:solidFill>
                <a:latin typeface="Helvetica Neue"/>
                <a:ea typeface="Helvetica Neue"/>
                <a:cs typeface="Helvetica Neue"/>
              </a:defRPr>
            </a:pPr>
            <a:r>
              <a:rPr sz="3300" b="0" i="0">
                <a:solidFill>
                  <a:srgbClr val="22241F"/>
                </a:solidFill>
                <a:latin typeface="Helvetica Neue"/>
                <a:ea typeface="Helvetica Neue"/>
                <a:cs typeface="Helvetica Neue"/>
              </a:rPr>
              <a:t>BN254</a:t>
            </a:r>
          </a:p>
        </p:txBody>
      </p:sp>
      <p:sp>
        <p:nvSpPr>
          <p:cNvPr id="16" name="text-15">
            <a:extLst xmlns:a="http://schemas.openxmlformats.org/drawingml/2006/main">
              <a:ext uri="{FF2B5EF4-FFF2-40B4-BE49-F238E27FC236}">
                <a16:creationId xmlns:a16="http://schemas.microsoft.com/office/drawing/2014/main" id="{2426587B-0E1C-426C-B996-3CA7BB7C4136}"/>
              </a:ext>
            </a:extLst>
          </p:cNvPr>
          <p:cNvSpPr>
            <a:spLocks xmlns:a="http://schemas.openxmlformats.org/drawingml/2006/main" noGrp="1"/>
          </p:cNvSpPr>
          <p:nvPr/>
        </p:nvSpPr>
        <p:spPr>
          <a:xfrm xmlns:a="http://schemas.openxmlformats.org/drawingml/2006/main">
            <a:off x="7058025" y="4376589"/>
            <a:ext cx="2019151"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Native ZK operations</a:t>
            </a:r>
          </a:p>
        </p:txBody>
      </p:sp>
      <p:sp>
        <p:nvSpPr>
          <p:cNvPr id="17" name="text-16">
            <a:extLst xmlns:a="http://schemas.openxmlformats.org/drawingml/2006/main">
              <a:ext uri="{FF2B5EF4-FFF2-40B4-BE49-F238E27FC236}">
                <a16:creationId xmlns:a16="http://schemas.microsoft.com/office/drawing/2014/main" id="{6AD01804-0093-4421-A8B8-A685A675238C}"/>
              </a:ext>
            </a:extLst>
          </p:cNvPr>
          <p:cNvSpPr>
            <a:spLocks xmlns:a="http://schemas.openxmlformats.org/drawingml/2006/main" noGrp="1"/>
          </p:cNvSpPr>
          <p:nvPr/>
        </p:nvSpPr>
        <p:spPr>
          <a:xfrm xmlns:a="http://schemas.openxmlformats.org/drawingml/2006/main">
            <a:off x="10167938" y="3708797"/>
            <a:ext cx="881955" cy="5113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00" b="0" i="0">
                <a:solidFill>
                  <a:srgbClr val="22241F"/>
                </a:solidFill>
                <a:latin typeface="Helvetica Neue"/>
                <a:ea typeface="Helvetica Neue"/>
                <a:cs typeface="Helvetica Neue"/>
              </a:defRPr>
            </a:pPr>
            <a:r>
              <a:rPr sz="3300" b="0" i="0">
                <a:solidFill>
                  <a:srgbClr val="22241F"/>
                </a:solidFill>
                <a:latin typeface="Helvetica Neue"/>
                <a:ea typeface="Helvetica Neue"/>
                <a:cs typeface="Helvetica Neue"/>
              </a:rPr>
              <a:t>SAC</a:t>
            </a:r>
          </a:p>
        </p:txBody>
      </p:sp>
      <p:sp>
        <p:nvSpPr>
          <p:cNvPr id="18" name="text-17">
            <a:extLst xmlns:a="http://schemas.openxmlformats.org/drawingml/2006/main">
              <a:ext uri="{FF2B5EF4-FFF2-40B4-BE49-F238E27FC236}">
                <a16:creationId xmlns:a16="http://schemas.microsoft.com/office/drawing/2014/main" id="{55025FB7-0FF1-4505-B27D-AF3391A0EAEB}"/>
              </a:ext>
            </a:extLst>
          </p:cNvPr>
          <p:cNvSpPr>
            <a:spLocks xmlns:a="http://schemas.openxmlformats.org/drawingml/2006/main" noGrp="1"/>
          </p:cNvSpPr>
          <p:nvPr/>
        </p:nvSpPr>
        <p:spPr>
          <a:xfrm xmlns:a="http://schemas.openxmlformats.org/drawingml/2006/main">
            <a:off x="10167938" y="4376589"/>
            <a:ext cx="14458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697065"/>
                </a:solidFill>
                <a:latin typeface="Helvetica Neue"/>
                <a:ea typeface="Helvetica Neue"/>
                <a:cs typeface="Helvetica Neue"/>
              </a:defRPr>
            </a:pPr>
            <a:r>
              <a:rPr sz="1650" b="0" i="0">
                <a:solidFill>
                  <a:srgbClr val="697065"/>
                </a:solidFill>
                <a:latin typeface="Helvetica Neue"/>
                <a:ea typeface="Helvetica Neue"/>
                <a:cs typeface="Helvetica Neue"/>
              </a:rPr>
              <a:t>Token contract</a:t>
            </a:r>
          </a:p>
        </p:txBody>
      </p:sp>
      <p:sp>
        <p:nvSpPr>
          <p:cNvPr id="19" name="text-18">
            <a:extLst xmlns:a="http://schemas.openxmlformats.org/drawingml/2006/main">
              <a:ext uri="{FF2B5EF4-FFF2-40B4-BE49-F238E27FC236}">
                <a16:creationId xmlns:a16="http://schemas.microsoft.com/office/drawing/2014/main" id="{6E573736-2628-4F84-93C2-ED8B8B3836A9}"/>
              </a:ext>
            </a:extLst>
          </p:cNvPr>
          <p:cNvSpPr>
            <a:spLocks xmlns:a="http://schemas.openxmlformats.org/drawingml/2006/main" noGrp="1"/>
          </p:cNvSpPr>
          <p:nvPr/>
        </p:nvSpPr>
        <p:spPr>
          <a:xfrm xmlns:a="http://schemas.openxmlformats.org/drawingml/2006/main">
            <a:off x="838200" y="5334298"/>
            <a:ext cx="1294954"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22241F"/>
                </a:solidFill>
                <a:latin typeface="Helvetica Neue"/>
                <a:ea typeface="Helvetica Neue"/>
                <a:cs typeface="Helvetica Neue"/>
              </a:defRPr>
            </a:pPr>
            <a:r>
              <a:rPr sz="1875" b="0" i="0">
                <a:solidFill>
                  <a:srgbClr val="22241F"/>
                </a:solidFill>
                <a:latin typeface="Helvetica Neue"/>
                <a:ea typeface="Helvetica Neue"/>
                <a:cs typeface="Helvetica Neue"/>
              </a:rPr>
              <a:t>ZKPassport</a:t>
            </a:r>
          </a:p>
        </p:txBody>
      </p:sp>
      <p:sp>
        <p:nvSpPr>
          <p:cNvPr id="20" name="text-19">
            <a:extLst xmlns:a="http://schemas.openxmlformats.org/drawingml/2006/main">
              <a:ext uri="{FF2B5EF4-FFF2-40B4-BE49-F238E27FC236}">
                <a16:creationId xmlns:a16="http://schemas.microsoft.com/office/drawing/2014/main" id="{11FF924B-05B4-428D-91E8-18CD481B317D}"/>
              </a:ext>
            </a:extLst>
          </p:cNvPr>
          <p:cNvSpPr>
            <a:spLocks xmlns:a="http://schemas.openxmlformats.org/drawingml/2006/main" noGrp="1"/>
          </p:cNvSpPr>
          <p:nvPr/>
        </p:nvSpPr>
        <p:spPr>
          <a:xfrm xmlns:a="http://schemas.openxmlformats.org/drawingml/2006/main">
            <a:off x="5600551" y="5334298"/>
            <a:ext cx="2656582"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4A6441"/>
                </a:solidFill>
                <a:latin typeface="Helvetica Neue"/>
                <a:ea typeface="Helvetica Neue"/>
                <a:cs typeface="Helvetica Neue"/>
              </a:defRPr>
            </a:pPr>
            <a:r>
              <a:rPr sz="1875" b="0" i="0">
                <a:solidFill>
                  <a:srgbClr val="4A6441"/>
                </a:solidFill>
                <a:latin typeface="Helvetica Neue"/>
                <a:ea typeface="Helvetica Neue"/>
                <a:cs typeface="Helvetica Neue"/>
              </a:rPr>
              <a:t>Soroban verifier + policy</a:t>
            </a:r>
          </a:p>
        </p:txBody>
      </p:sp>
      <p:sp>
        <p:nvSpPr>
          <p:cNvPr id="21" name="text-20">
            <a:extLst xmlns:a="http://schemas.openxmlformats.org/drawingml/2006/main">
              <a:ext uri="{FF2B5EF4-FFF2-40B4-BE49-F238E27FC236}">
                <a16:creationId xmlns:a16="http://schemas.microsoft.com/office/drawing/2014/main" id="{075CA526-C3BB-4A42-AD2D-B9DB2A8CC953}"/>
              </a:ext>
            </a:extLst>
          </p:cNvPr>
          <p:cNvSpPr>
            <a:spLocks xmlns:a="http://schemas.openxmlformats.org/drawingml/2006/main" noGrp="1"/>
          </p:cNvSpPr>
          <p:nvPr/>
        </p:nvSpPr>
        <p:spPr>
          <a:xfrm xmlns:a="http://schemas.openxmlformats.org/drawingml/2006/main">
            <a:off x="11724531" y="5334298"/>
            <a:ext cx="1229469"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22241F"/>
                </a:solidFill>
                <a:latin typeface="Helvetica Neue"/>
                <a:ea typeface="Helvetica Neue"/>
                <a:cs typeface="Helvetica Neue"/>
              </a:defRPr>
            </a:pPr>
            <a:r>
              <a:rPr sz="1875" b="0" i="0">
                <a:solidFill>
                  <a:srgbClr val="22241F"/>
                </a:solidFill>
                <a:latin typeface="Helvetica Neue"/>
                <a:ea typeface="Helvetica Neue"/>
                <a:cs typeface="Helvetica Neue"/>
              </a:rPr>
              <a:t>Application</a:t>
            </a:r>
          </a:p>
        </p:txBody>
      </p:sp>
      <p:sp>
        <p:nvSpPr>
          <p:cNvPr id="22" name="text-21">
            <a:extLst xmlns:a="http://schemas.openxmlformats.org/drawingml/2006/main">
              <a:ext uri="{FF2B5EF4-FFF2-40B4-BE49-F238E27FC236}">
                <a16:creationId xmlns:a16="http://schemas.microsoft.com/office/drawing/2014/main" id="{8E162396-27A8-4274-BBFB-2A953FE9EB50}"/>
              </a:ext>
            </a:extLst>
          </p:cNvPr>
          <p:cNvSpPr>
            <a:spLocks xmlns:a="http://schemas.openxmlformats.org/drawingml/2006/main" noGrp="1"/>
          </p:cNvSpPr>
          <p:nvPr/>
        </p:nvSpPr>
        <p:spPr>
          <a:xfrm xmlns:a="http://schemas.openxmlformats.org/drawingml/2006/main">
            <a:off x="838200" y="5858173"/>
            <a:ext cx="8260407"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697065"/>
                </a:solidFill>
                <a:latin typeface="Helvetica Neue"/>
                <a:ea typeface="Helvetica Neue"/>
                <a:cs typeface="Helvetica Neue"/>
              </a:defRPr>
            </a:pPr>
            <a:r>
              <a:rPr sz="1425" b="0" i="0">
                <a:solidFill>
                  <a:srgbClr val="697065"/>
                </a:solidFill>
                <a:latin typeface="Helvetica Neue"/>
                <a:ea typeface="Helvetica Neue"/>
                <a:cs typeface="Helvetica Neue"/>
              </a:rPr>
              <a:t>The anchor example also includes SEP-1 discovery, a hosted SEP-24 flow, and a SEP-6 exchange API.</a:t>
            </a:r>
          </a:p>
        </p:txBody>
      </p:sp>
      <p:sp>
        <p:nvSpPr>
          <p:cNvPr id="23" name="text-22">
            <a:extLst xmlns:a="http://schemas.openxmlformats.org/drawingml/2006/main">
              <a:ext uri="{FF2B5EF4-FFF2-40B4-BE49-F238E27FC236}">
                <a16:creationId xmlns:a16="http://schemas.microsoft.com/office/drawing/2014/main" id="{53B97B74-86BC-4857-8553-2ABD8982BECC}"/>
              </a:ext>
            </a:extLst>
          </p:cNvPr>
          <p:cNvSpPr>
            <a:spLocks xmlns:a="http://schemas.openxmlformats.org/drawingml/2006/main" noGrp="1"/>
          </p:cNvSpPr>
          <p:nvPr/>
        </p:nvSpPr>
        <p:spPr>
          <a:xfrm xmlns:a="http://schemas.openxmlformats.org/drawingml/2006/main">
            <a:off x="838200" y="6842820"/>
            <a:ext cx="7640538"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The SEP components belong to the anchor example. Other applications can use the supported verifier and policy layer separately.</a:t>
            </a:r>
          </a:p>
        </p:txBody>
      </p:sp>
      <p:sp>
        <p:nvSpPr>
          <p:cNvPr id="24" name="text-23">
            <a:extLst xmlns:a="http://schemas.openxmlformats.org/drawingml/2006/main">
              <a:ext uri="{FF2B5EF4-FFF2-40B4-BE49-F238E27FC236}">
                <a16:creationId xmlns:a16="http://schemas.microsoft.com/office/drawing/2014/main" id="{7398C722-84D9-4D27-964F-D22B5740A942}"/>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5" name="text-24">
            <a:extLst xmlns:a="http://schemas.openxmlformats.org/drawingml/2006/main">
              <a:ext uri="{FF2B5EF4-FFF2-40B4-BE49-F238E27FC236}">
                <a16:creationId xmlns:a16="http://schemas.microsoft.com/office/drawing/2014/main" id="{E6F5AB7A-30B4-45D3-92BF-5819F73B1A82}"/>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6" name="text-25">
            <a:extLst xmlns:a="http://schemas.openxmlformats.org/drawingml/2006/main">
              <a:ext uri="{FF2B5EF4-FFF2-40B4-BE49-F238E27FC236}">
                <a16:creationId xmlns:a16="http://schemas.microsoft.com/office/drawing/2014/main" id="{9C5A316A-F039-4873-9E28-B50C917CFB40}"/>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14 / 18</a:t>
            </a:r>
          </a:p>
        </p:txBody>
      </p:sp>
      <p:pic>
        <p:nvPicPr>
          <p:cNvPr id="59" name=""/>
          <p:cNvPicPr>
            <a:picLocks xmlns:a="http://schemas.openxmlformats.org/drawingml/2006/main" noChangeAspect="1"/>
          </p:cNvPicPr>
          <p:nvPr/>
        </p:nvPicPr>
        <p:blipFill>
          <a:blip xmlns:r="http://schemas.openxmlformats.org/officeDocument/2006/relationships" xmlns:a="http://schemas.openxmlformats.org/drawingml/2006/main" r:embed="Ra7ca7436ef764d62"/>
          <a:stretch xmlns:a="http://schemas.openxmlformats.org/drawingml/2006/main"/>
        </p:blipFill>
        <p:spPr>
          <a:xfrm xmlns:a="http://schemas.openxmlformats.org/drawingml/2006/main">
            <a:off x="842814" y="3165872"/>
            <a:ext cx="286048" cy="295275"/>
          </a:xfrm>
          <a:prstGeom xmlns:a="http://schemas.openxmlformats.org/drawingml/2006/main" prst="rect">
            <a:avLst/>
          </a:prstGeom>
        </p:spPr>
      </p:pic>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17b6a2c1b54f46d3"/>
          <a:stretch xmlns:a="http://schemas.openxmlformats.org/drawingml/2006/main"/>
        </p:blipFill>
        <p:spPr>
          <a:xfrm xmlns:a="http://schemas.openxmlformats.org/drawingml/2006/main">
            <a:off x="3948113" y="3165872"/>
            <a:ext cx="295275" cy="295275"/>
          </a:xfrm>
          <a:prstGeom xmlns:a="http://schemas.openxmlformats.org/drawingml/2006/main" prst="rect">
            <a:avLst/>
          </a:prstGeom>
        </p:spPr>
      </p:pic>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81214d14abe5418b"/>
          <a:stretch xmlns:a="http://schemas.openxmlformats.org/drawingml/2006/main"/>
        </p:blipFill>
        <p:spPr>
          <a:xfrm xmlns:a="http://schemas.openxmlformats.org/drawingml/2006/main">
            <a:off x="7062639" y="3165872"/>
            <a:ext cx="286048" cy="295275"/>
          </a:xfrm>
          <a:prstGeom xmlns:a="http://schemas.openxmlformats.org/drawingml/2006/main" prst="rect">
            <a:avLst/>
          </a:prstGeom>
        </p:spPr>
      </p:pic>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7913136f1dbc4cf2"/>
          <a:stretch xmlns:a="http://schemas.openxmlformats.org/drawingml/2006/main"/>
        </p:blipFill>
        <p:spPr>
          <a:xfrm xmlns:a="http://schemas.openxmlformats.org/drawingml/2006/main">
            <a:off x="10167938" y="3165872"/>
            <a:ext cx="295275" cy="295275"/>
          </a:xfrm>
          <a:prstGeom xmlns:a="http://schemas.openxmlformats.org/drawingml/2006/main" prst="rect">
            <a:avLst/>
          </a:prstGeom>
        </p:spPr>
      </p:pic>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427f3bc802c6459a"/>
          <a:stretch xmlns:a="http://schemas.openxmlformats.org/drawingml/2006/main"/>
        </p:blipFill>
        <p:spPr>
          <a:xfrm xmlns:a="http://schemas.openxmlformats.org/drawingml/2006/main">
            <a:off x="3338895" y="5381923"/>
            <a:ext cx="979714" cy="190500"/>
          </a:xfrm>
          <a:prstGeom xmlns:a="http://schemas.openxmlformats.org/drawingml/2006/main" prst="rect">
            <a:avLst/>
          </a:prstGeom>
        </p:spPr>
      </p:pic>
      <p:pic>
        <p:nvPicPr>
          <p:cNvPr id="64" name=""/>
          <p:cNvPicPr>
            <a:picLocks xmlns:a="http://schemas.openxmlformats.org/drawingml/2006/main" noChangeAspect="1"/>
          </p:cNvPicPr>
          <p:nvPr/>
        </p:nvPicPr>
        <p:blipFill>
          <a:blip xmlns:r="http://schemas.openxmlformats.org/officeDocument/2006/relationships" xmlns:a="http://schemas.openxmlformats.org/drawingml/2006/main" r:embed="R34f6ec8ad1fb4dd0"/>
          <a:stretch xmlns:a="http://schemas.openxmlformats.org/drawingml/2006/main"/>
        </p:blipFill>
        <p:spPr>
          <a:xfrm xmlns:a="http://schemas.openxmlformats.org/drawingml/2006/main">
            <a:off x="9462875" y="5381923"/>
            <a:ext cx="979714" cy="190500"/>
          </a:xfrm>
          <a:prstGeom xmlns:a="http://schemas.openxmlformats.org/drawingml/2006/main" prst="rect">
            <a:avLst/>
          </a:prstGeom>
        </p:spPr>
      </p:pic>
    </p:spTree>
    <p:extLst>
      <p:ext uri="{BB962C8B-B14F-4D97-AF65-F5344CB8AC3E}">
        <p14:creationId xmlns:p14="http://schemas.microsoft.com/office/powerpoint/2010/main" val="52185210"/>
      </p:ext>
    </p:extLst>
  </p:cSld>
</p:sld>
</file>

<file path=ppt/slides/slide15.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47" name="">
            <a:extLst xmlns:a="http://schemas.openxmlformats.org/drawingml/2006/main">
              <a:ext uri="{FF2B5EF4-FFF2-40B4-BE49-F238E27FC236}">
                <a16:creationId xmlns:a16="http://schemas.microsoft.com/office/drawing/2014/main" id="{C777839F-5892-4B99-B521-DB6831F91B68}"/>
              </a:ext>
            </a:extLst>
          </p:cNvPr>
          <p:cNvSpPr>
            <a:spLocks xmlns:a="http://schemas.openxmlformats.org/drawingml/2006/main" noGrp="1"/>
          </p:cNvSpPr>
          <p:nvPr/>
        </p:nvSpPr>
        <p:spPr>
          <a:xfrm xmlns:a="http://schemas.openxmlformats.org/drawingml/2006/main">
            <a:off x="6410325" y="3133725"/>
            <a:ext cx="6448425" cy="3133725"/>
          </a:xfrm>
          <a:custGeom xmlns:a="http://schemas.openxmlformats.org/drawingml/2006/main">
            <a:pathLst>
              <a:path w="6448425" h="3133725">
                <a:moveTo>
                  <a:pt x="28575" y="0"/>
                </a:moveTo>
                <a:lnTo>
                  <a:pt x="57141" y="0"/>
                </a:lnTo>
                <a:lnTo>
                  <a:pt x="85707" y="0"/>
                </a:lnTo>
                <a:lnTo>
                  <a:pt x="114273" y="0"/>
                </a:lnTo>
                <a:lnTo>
                  <a:pt x="142839" y="0"/>
                </a:lnTo>
                <a:lnTo>
                  <a:pt x="171405" y="0"/>
                </a:lnTo>
                <a:lnTo>
                  <a:pt x="199971" y="0"/>
                </a:lnTo>
                <a:lnTo>
                  <a:pt x="228537" y="0"/>
                </a:lnTo>
                <a:lnTo>
                  <a:pt x="257103" y="0"/>
                </a:lnTo>
                <a:lnTo>
                  <a:pt x="285669" y="0"/>
                </a:lnTo>
                <a:lnTo>
                  <a:pt x="314235" y="0"/>
                </a:lnTo>
                <a:lnTo>
                  <a:pt x="342801" y="0"/>
                </a:lnTo>
                <a:lnTo>
                  <a:pt x="371367" y="0"/>
                </a:lnTo>
                <a:lnTo>
                  <a:pt x="399933" y="0"/>
                </a:lnTo>
                <a:lnTo>
                  <a:pt x="428499" y="0"/>
                </a:lnTo>
                <a:lnTo>
                  <a:pt x="457065" y="0"/>
                </a:lnTo>
                <a:lnTo>
                  <a:pt x="485631" y="0"/>
                </a:lnTo>
                <a:lnTo>
                  <a:pt x="514197" y="0"/>
                </a:lnTo>
                <a:lnTo>
                  <a:pt x="542763" y="0"/>
                </a:lnTo>
                <a:lnTo>
                  <a:pt x="571329" y="0"/>
                </a:lnTo>
                <a:lnTo>
                  <a:pt x="599895" y="0"/>
                </a:lnTo>
                <a:lnTo>
                  <a:pt x="628461" y="0"/>
                </a:lnTo>
                <a:lnTo>
                  <a:pt x="657027" y="0"/>
                </a:lnTo>
                <a:lnTo>
                  <a:pt x="685593" y="0"/>
                </a:lnTo>
                <a:lnTo>
                  <a:pt x="714159" y="0"/>
                </a:lnTo>
                <a:lnTo>
                  <a:pt x="742726" y="0"/>
                </a:lnTo>
                <a:lnTo>
                  <a:pt x="771291" y="0"/>
                </a:lnTo>
                <a:lnTo>
                  <a:pt x="799858" y="0"/>
                </a:lnTo>
                <a:lnTo>
                  <a:pt x="828423" y="0"/>
                </a:lnTo>
                <a:lnTo>
                  <a:pt x="856990" y="0"/>
                </a:lnTo>
                <a:lnTo>
                  <a:pt x="885555" y="0"/>
                </a:lnTo>
                <a:lnTo>
                  <a:pt x="914122" y="0"/>
                </a:lnTo>
                <a:lnTo>
                  <a:pt x="942687" y="0"/>
                </a:lnTo>
                <a:lnTo>
                  <a:pt x="971254" y="0"/>
                </a:lnTo>
                <a:lnTo>
                  <a:pt x="999820" y="0"/>
                </a:lnTo>
                <a:lnTo>
                  <a:pt x="1028385" y="0"/>
                </a:lnTo>
                <a:lnTo>
                  <a:pt x="1056952" y="0"/>
                </a:lnTo>
                <a:lnTo>
                  <a:pt x="1085517" y="0"/>
                </a:lnTo>
                <a:lnTo>
                  <a:pt x="1114083" y="0"/>
                </a:lnTo>
                <a:lnTo>
                  <a:pt x="1142649" y="0"/>
                </a:lnTo>
                <a:lnTo>
                  <a:pt x="1171216" y="0"/>
                </a:lnTo>
                <a:lnTo>
                  <a:pt x="1199781" y="0"/>
                </a:lnTo>
                <a:lnTo>
                  <a:pt x="1228348" y="0"/>
                </a:lnTo>
                <a:lnTo>
                  <a:pt x="1256914" y="0"/>
                </a:lnTo>
                <a:lnTo>
                  <a:pt x="1285480" y="0"/>
                </a:lnTo>
                <a:lnTo>
                  <a:pt x="1314045" y="0"/>
                </a:lnTo>
                <a:lnTo>
                  <a:pt x="1342612" y="0"/>
                </a:lnTo>
                <a:lnTo>
                  <a:pt x="1371178" y="0"/>
                </a:lnTo>
                <a:lnTo>
                  <a:pt x="1399744" y="0"/>
                </a:lnTo>
                <a:lnTo>
                  <a:pt x="1428310" y="0"/>
                </a:lnTo>
                <a:lnTo>
                  <a:pt x="1456876" y="0"/>
                </a:lnTo>
                <a:lnTo>
                  <a:pt x="1485442" y="0"/>
                </a:lnTo>
                <a:lnTo>
                  <a:pt x="1514008" y="0"/>
                </a:lnTo>
                <a:lnTo>
                  <a:pt x="1542574" y="0"/>
                </a:lnTo>
                <a:lnTo>
                  <a:pt x="1571140" y="0"/>
                </a:lnTo>
                <a:lnTo>
                  <a:pt x="1599706" y="0"/>
                </a:lnTo>
                <a:lnTo>
                  <a:pt x="1628272" y="0"/>
                </a:lnTo>
                <a:lnTo>
                  <a:pt x="1656838" y="0"/>
                </a:lnTo>
                <a:lnTo>
                  <a:pt x="1685404" y="0"/>
                </a:lnTo>
                <a:lnTo>
                  <a:pt x="1713970" y="0"/>
                </a:lnTo>
                <a:lnTo>
                  <a:pt x="1742536" y="0"/>
                </a:lnTo>
                <a:lnTo>
                  <a:pt x="1771102" y="0"/>
                </a:lnTo>
                <a:lnTo>
                  <a:pt x="1799668" y="0"/>
                </a:lnTo>
                <a:lnTo>
                  <a:pt x="1828234" y="0"/>
                </a:lnTo>
                <a:lnTo>
                  <a:pt x="1856800" y="0"/>
                </a:lnTo>
                <a:lnTo>
                  <a:pt x="1885366" y="0"/>
                </a:lnTo>
                <a:lnTo>
                  <a:pt x="1913932" y="0"/>
                </a:lnTo>
                <a:lnTo>
                  <a:pt x="1942498" y="0"/>
                </a:lnTo>
                <a:lnTo>
                  <a:pt x="1971064" y="0"/>
                </a:lnTo>
                <a:lnTo>
                  <a:pt x="1999630" y="0"/>
                </a:lnTo>
                <a:lnTo>
                  <a:pt x="2028196" y="0"/>
                </a:lnTo>
                <a:lnTo>
                  <a:pt x="2056762" y="0"/>
                </a:lnTo>
                <a:lnTo>
                  <a:pt x="2085328" y="0"/>
                </a:lnTo>
                <a:lnTo>
                  <a:pt x="2113894" y="0"/>
                </a:lnTo>
                <a:lnTo>
                  <a:pt x="2142460" y="0"/>
                </a:lnTo>
                <a:lnTo>
                  <a:pt x="2171026" y="0"/>
                </a:lnTo>
                <a:lnTo>
                  <a:pt x="2199592" y="0"/>
                </a:lnTo>
                <a:lnTo>
                  <a:pt x="2228158" y="0"/>
                </a:lnTo>
                <a:lnTo>
                  <a:pt x="2256724" y="0"/>
                </a:lnTo>
                <a:lnTo>
                  <a:pt x="2285290" y="0"/>
                </a:lnTo>
                <a:lnTo>
                  <a:pt x="2313856" y="0"/>
                </a:lnTo>
                <a:lnTo>
                  <a:pt x="2342422" y="0"/>
                </a:lnTo>
                <a:lnTo>
                  <a:pt x="2370988" y="0"/>
                </a:lnTo>
                <a:lnTo>
                  <a:pt x="2399555" y="0"/>
                </a:lnTo>
                <a:lnTo>
                  <a:pt x="2428120" y="0"/>
                </a:lnTo>
                <a:lnTo>
                  <a:pt x="2456686" y="0"/>
                </a:lnTo>
                <a:lnTo>
                  <a:pt x="2485252" y="0"/>
                </a:lnTo>
                <a:lnTo>
                  <a:pt x="2513819" y="0"/>
                </a:lnTo>
                <a:lnTo>
                  <a:pt x="2542384" y="0"/>
                </a:lnTo>
                <a:lnTo>
                  <a:pt x="2570950" y="0"/>
                </a:lnTo>
                <a:lnTo>
                  <a:pt x="2599516" y="0"/>
                </a:lnTo>
                <a:lnTo>
                  <a:pt x="2628083" y="0"/>
                </a:lnTo>
                <a:lnTo>
                  <a:pt x="2656648" y="0"/>
                </a:lnTo>
                <a:lnTo>
                  <a:pt x="2685214" y="0"/>
                </a:lnTo>
                <a:lnTo>
                  <a:pt x="2713780" y="0"/>
                </a:lnTo>
                <a:lnTo>
                  <a:pt x="2742347" y="0"/>
                </a:lnTo>
                <a:lnTo>
                  <a:pt x="2770912" y="0"/>
                </a:lnTo>
                <a:lnTo>
                  <a:pt x="2799479" y="0"/>
                </a:lnTo>
                <a:lnTo>
                  <a:pt x="2828045" y="0"/>
                </a:lnTo>
                <a:lnTo>
                  <a:pt x="2856611" y="0"/>
                </a:lnTo>
                <a:lnTo>
                  <a:pt x="2885176" y="0"/>
                </a:lnTo>
                <a:lnTo>
                  <a:pt x="2913742" y="0"/>
                </a:lnTo>
                <a:lnTo>
                  <a:pt x="2942309" y="0"/>
                </a:lnTo>
                <a:lnTo>
                  <a:pt x="2970874" y="0"/>
                </a:lnTo>
                <a:lnTo>
                  <a:pt x="2999440" y="0"/>
                </a:lnTo>
                <a:lnTo>
                  <a:pt x="3028006" y="0"/>
                </a:lnTo>
                <a:lnTo>
                  <a:pt x="3056573" y="0"/>
                </a:lnTo>
                <a:lnTo>
                  <a:pt x="3085138" y="0"/>
                </a:lnTo>
                <a:lnTo>
                  <a:pt x="3113705" y="0"/>
                </a:lnTo>
                <a:lnTo>
                  <a:pt x="3142271" y="0"/>
                </a:lnTo>
                <a:lnTo>
                  <a:pt x="3170837" y="0"/>
                </a:lnTo>
                <a:lnTo>
                  <a:pt x="3199402" y="0"/>
                </a:lnTo>
                <a:lnTo>
                  <a:pt x="3227969" y="0"/>
                </a:lnTo>
                <a:lnTo>
                  <a:pt x="3256535" y="0"/>
                </a:lnTo>
                <a:lnTo>
                  <a:pt x="3285101" y="0"/>
                </a:lnTo>
                <a:lnTo>
                  <a:pt x="3313666" y="0"/>
                </a:lnTo>
                <a:lnTo>
                  <a:pt x="3342233" y="0"/>
                </a:lnTo>
                <a:lnTo>
                  <a:pt x="3370799" y="0"/>
                </a:lnTo>
                <a:lnTo>
                  <a:pt x="3399365" y="0"/>
                </a:lnTo>
                <a:lnTo>
                  <a:pt x="3427930" y="0"/>
                </a:lnTo>
                <a:lnTo>
                  <a:pt x="3456497" y="0"/>
                </a:lnTo>
                <a:lnTo>
                  <a:pt x="3485063" y="0"/>
                </a:lnTo>
                <a:lnTo>
                  <a:pt x="3513629" y="0"/>
                </a:lnTo>
                <a:lnTo>
                  <a:pt x="3542195" y="0"/>
                </a:lnTo>
                <a:lnTo>
                  <a:pt x="3570761" y="0"/>
                </a:lnTo>
                <a:lnTo>
                  <a:pt x="3599327" y="0"/>
                </a:lnTo>
                <a:lnTo>
                  <a:pt x="3627893" y="0"/>
                </a:lnTo>
                <a:lnTo>
                  <a:pt x="3656459" y="0"/>
                </a:lnTo>
                <a:lnTo>
                  <a:pt x="3685025" y="0"/>
                </a:lnTo>
                <a:lnTo>
                  <a:pt x="3713591" y="0"/>
                </a:lnTo>
                <a:lnTo>
                  <a:pt x="3742156" y="0"/>
                </a:lnTo>
                <a:lnTo>
                  <a:pt x="3770723" y="0"/>
                </a:lnTo>
                <a:lnTo>
                  <a:pt x="3799289" y="0"/>
                </a:lnTo>
                <a:lnTo>
                  <a:pt x="3827855" y="0"/>
                </a:lnTo>
                <a:lnTo>
                  <a:pt x="3856420" y="0"/>
                </a:lnTo>
                <a:lnTo>
                  <a:pt x="3884987" y="0"/>
                </a:lnTo>
                <a:lnTo>
                  <a:pt x="3913553" y="0"/>
                </a:lnTo>
                <a:lnTo>
                  <a:pt x="3942119" y="0"/>
                </a:lnTo>
                <a:lnTo>
                  <a:pt x="3970686" y="0"/>
                </a:lnTo>
                <a:lnTo>
                  <a:pt x="3999251" y="0"/>
                </a:lnTo>
                <a:lnTo>
                  <a:pt x="4027817" y="0"/>
                </a:lnTo>
                <a:lnTo>
                  <a:pt x="4056383" y="0"/>
                </a:lnTo>
                <a:lnTo>
                  <a:pt x="4084949" y="0"/>
                </a:lnTo>
                <a:lnTo>
                  <a:pt x="4113515" y="0"/>
                </a:lnTo>
                <a:lnTo>
                  <a:pt x="4142081" y="0"/>
                </a:lnTo>
                <a:lnTo>
                  <a:pt x="4170648" y="0"/>
                </a:lnTo>
                <a:lnTo>
                  <a:pt x="4199213" y="0"/>
                </a:lnTo>
                <a:lnTo>
                  <a:pt x="4227779" y="0"/>
                </a:lnTo>
                <a:lnTo>
                  <a:pt x="4256345" y="0"/>
                </a:lnTo>
                <a:lnTo>
                  <a:pt x="4284911" y="0"/>
                </a:lnTo>
                <a:lnTo>
                  <a:pt x="4313477" y="0"/>
                </a:lnTo>
                <a:lnTo>
                  <a:pt x="4342043" y="0"/>
                </a:lnTo>
                <a:lnTo>
                  <a:pt x="4370609" y="0"/>
                </a:lnTo>
                <a:lnTo>
                  <a:pt x="4399176" y="0"/>
                </a:lnTo>
                <a:lnTo>
                  <a:pt x="4427741" y="0"/>
                </a:lnTo>
                <a:lnTo>
                  <a:pt x="4456307" y="0"/>
                </a:lnTo>
                <a:lnTo>
                  <a:pt x="4484873" y="0"/>
                </a:lnTo>
                <a:lnTo>
                  <a:pt x="4513438" y="0"/>
                </a:lnTo>
                <a:lnTo>
                  <a:pt x="4542005" y="0"/>
                </a:lnTo>
                <a:lnTo>
                  <a:pt x="4570571" y="0"/>
                </a:lnTo>
                <a:lnTo>
                  <a:pt x="4599138" y="0"/>
                </a:lnTo>
                <a:lnTo>
                  <a:pt x="4627704" y="0"/>
                </a:lnTo>
                <a:lnTo>
                  <a:pt x="4656269" y="0"/>
                </a:lnTo>
                <a:lnTo>
                  <a:pt x="4684835" y="0"/>
                </a:lnTo>
                <a:lnTo>
                  <a:pt x="4713401" y="0"/>
                </a:lnTo>
                <a:lnTo>
                  <a:pt x="4741968" y="0"/>
                </a:lnTo>
                <a:lnTo>
                  <a:pt x="4770534" y="0"/>
                </a:lnTo>
                <a:lnTo>
                  <a:pt x="4799100" y="0"/>
                </a:lnTo>
                <a:lnTo>
                  <a:pt x="4827666" y="0"/>
                </a:lnTo>
                <a:lnTo>
                  <a:pt x="4856231" y="0"/>
                </a:lnTo>
                <a:lnTo>
                  <a:pt x="4884797" y="0"/>
                </a:lnTo>
                <a:lnTo>
                  <a:pt x="4913363" y="0"/>
                </a:lnTo>
                <a:lnTo>
                  <a:pt x="4941930" y="0"/>
                </a:lnTo>
                <a:lnTo>
                  <a:pt x="4970495" y="0"/>
                </a:lnTo>
                <a:lnTo>
                  <a:pt x="4999062" y="0"/>
                </a:lnTo>
                <a:lnTo>
                  <a:pt x="5027628" y="0"/>
                </a:lnTo>
                <a:lnTo>
                  <a:pt x="5056194" y="0"/>
                </a:lnTo>
                <a:lnTo>
                  <a:pt x="5084759" y="0"/>
                </a:lnTo>
                <a:lnTo>
                  <a:pt x="5113325" y="0"/>
                </a:lnTo>
                <a:lnTo>
                  <a:pt x="5141891" y="0"/>
                </a:lnTo>
                <a:lnTo>
                  <a:pt x="5170458" y="0"/>
                </a:lnTo>
                <a:lnTo>
                  <a:pt x="5199023" y="0"/>
                </a:lnTo>
                <a:lnTo>
                  <a:pt x="5227590" y="0"/>
                </a:lnTo>
                <a:lnTo>
                  <a:pt x="5256156" y="0"/>
                </a:lnTo>
                <a:lnTo>
                  <a:pt x="5284722" y="0"/>
                </a:lnTo>
                <a:lnTo>
                  <a:pt x="5313287" y="0"/>
                </a:lnTo>
                <a:lnTo>
                  <a:pt x="5341853" y="0"/>
                </a:lnTo>
                <a:lnTo>
                  <a:pt x="5370420" y="0"/>
                </a:lnTo>
                <a:lnTo>
                  <a:pt x="5398986" y="0"/>
                </a:lnTo>
                <a:lnTo>
                  <a:pt x="5427552" y="0"/>
                </a:lnTo>
                <a:lnTo>
                  <a:pt x="5456118" y="0"/>
                </a:lnTo>
                <a:lnTo>
                  <a:pt x="5484684" y="0"/>
                </a:lnTo>
                <a:lnTo>
                  <a:pt x="5513250" y="0"/>
                </a:lnTo>
                <a:lnTo>
                  <a:pt x="5541815" y="0"/>
                </a:lnTo>
                <a:lnTo>
                  <a:pt x="5570382" y="0"/>
                </a:lnTo>
                <a:lnTo>
                  <a:pt x="5598948" y="0"/>
                </a:lnTo>
                <a:lnTo>
                  <a:pt x="5627515" y="0"/>
                </a:lnTo>
                <a:lnTo>
                  <a:pt x="5656080" y="0"/>
                </a:lnTo>
                <a:lnTo>
                  <a:pt x="5684646" y="0"/>
                </a:lnTo>
                <a:lnTo>
                  <a:pt x="5713212" y="0"/>
                </a:lnTo>
                <a:lnTo>
                  <a:pt x="5741777" y="0"/>
                </a:lnTo>
                <a:lnTo>
                  <a:pt x="5770343" y="0"/>
                </a:lnTo>
                <a:lnTo>
                  <a:pt x="5798910" y="0"/>
                </a:lnTo>
                <a:lnTo>
                  <a:pt x="5827476" y="0"/>
                </a:lnTo>
                <a:lnTo>
                  <a:pt x="5856043" y="0"/>
                </a:lnTo>
                <a:lnTo>
                  <a:pt x="5884608" y="0"/>
                </a:lnTo>
                <a:lnTo>
                  <a:pt x="5913174" y="0"/>
                </a:lnTo>
                <a:lnTo>
                  <a:pt x="5941740" y="0"/>
                </a:lnTo>
                <a:lnTo>
                  <a:pt x="5970305" y="0"/>
                </a:lnTo>
                <a:lnTo>
                  <a:pt x="5998872" y="0"/>
                </a:lnTo>
                <a:lnTo>
                  <a:pt x="6027438" y="0"/>
                </a:lnTo>
                <a:lnTo>
                  <a:pt x="6056005" y="0"/>
                </a:lnTo>
                <a:lnTo>
                  <a:pt x="6084570" y="0"/>
                </a:lnTo>
                <a:lnTo>
                  <a:pt x="6113136" y="0"/>
                </a:lnTo>
                <a:lnTo>
                  <a:pt x="6141702" y="0"/>
                </a:lnTo>
                <a:lnTo>
                  <a:pt x="6170268" y="0"/>
                </a:lnTo>
                <a:lnTo>
                  <a:pt x="6198834" y="0"/>
                </a:lnTo>
                <a:lnTo>
                  <a:pt x="6227400" y="0"/>
                </a:lnTo>
                <a:lnTo>
                  <a:pt x="6255967" y="0"/>
                </a:lnTo>
                <a:lnTo>
                  <a:pt x="6284533" y="0"/>
                </a:lnTo>
                <a:lnTo>
                  <a:pt x="6313098" y="0"/>
                </a:lnTo>
                <a:lnTo>
                  <a:pt x="6341664" y="0"/>
                </a:lnTo>
                <a:lnTo>
                  <a:pt x="6370230" y="0"/>
                </a:lnTo>
                <a:lnTo>
                  <a:pt x="6398795" y="0"/>
                </a:lnTo>
                <a:lnTo>
                  <a:pt x="6427040" y="920"/>
                </a:lnTo>
                <a:lnTo>
                  <a:pt x="6447467" y="21238"/>
                </a:lnTo>
                <a:lnTo>
                  <a:pt x="6448425" y="49479"/>
                </a:lnTo>
                <a:lnTo>
                  <a:pt x="6448425" y="78045"/>
                </a:lnTo>
                <a:lnTo>
                  <a:pt x="6448425" y="106611"/>
                </a:lnTo>
                <a:lnTo>
                  <a:pt x="6448425" y="135177"/>
                </a:lnTo>
                <a:lnTo>
                  <a:pt x="6448425" y="163743"/>
                </a:lnTo>
                <a:lnTo>
                  <a:pt x="6448425" y="192309"/>
                </a:lnTo>
                <a:lnTo>
                  <a:pt x="6448425" y="220875"/>
                </a:lnTo>
                <a:lnTo>
                  <a:pt x="6448425" y="249441"/>
                </a:lnTo>
                <a:lnTo>
                  <a:pt x="6448425" y="278007"/>
                </a:lnTo>
                <a:lnTo>
                  <a:pt x="6448425" y="306573"/>
                </a:lnTo>
                <a:lnTo>
                  <a:pt x="6448425" y="335139"/>
                </a:lnTo>
                <a:lnTo>
                  <a:pt x="6448425" y="363705"/>
                </a:lnTo>
                <a:lnTo>
                  <a:pt x="6448425" y="392271"/>
                </a:lnTo>
                <a:lnTo>
                  <a:pt x="6448425" y="420837"/>
                </a:lnTo>
                <a:lnTo>
                  <a:pt x="6448425" y="449403"/>
                </a:lnTo>
                <a:lnTo>
                  <a:pt x="6448425" y="477969"/>
                </a:lnTo>
                <a:lnTo>
                  <a:pt x="6448425" y="506535"/>
                </a:lnTo>
                <a:lnTo>
                  <a:pt x="6448425" y="535101"/>
                </a:lnTo>
                <a:lnTo>
                  <a:pt x="6448425" y="563667"/>
                </a:lnTo>
                <a:lnTo>
                  <a:pt x="6448425" y="592233"/>
                </a:lnTo>
                <a:lnTo>
                  <a:pt x="6448425" y="620799"/>
                </a:lnTo>
                <a:lnTo>
                  <a:pt x="6448425" y="649365"/>
                </a:lnTo>
                <a:lnTo>
                  <a:pt x="6448425" y="677931"/>
                </a:lnTo>
                <a:lnTo>
                  <a:pt x="6448425" y="706497"/>
                </a:lnTo>
                <a:lnTo>
                  <a:pt x="6448425" y="735063"/>
                </a:lnTo>
                <a:lnTo>
                  <a:pt x="6448425" y="763630"/>
                </a:lnTo>
                <a:lnTo>
                  <a:pt x="6448425" y="792195"/>
                </a:lnTo>
                <a:lnTo>
                  <a:pt x="6448425" y="820762"/>
                </a:lnTo>
                <a:lnTo>
                  <a:pt x="6448425" y="849327"/>
                </a:lnTo>
                <a:lnTo>
                  <a:pt x="6448425" y="877894"/>
                </a:lnTo>
                <a:lnTo>
                  <a:pt x="6448425" y="906459"/>
                </a:lnTo>
                <a:lnTo>
                  <a:pt x="6448425" y="935025"/>
                </a:lnTo>
                <a:lnTo>
                  <a:pt x="6448425" y="963591"/>
                </a:lnTo>
                <a:lnTo>
                  <a:pt x="6448425" y="992157"/>
                </a:lnTo>
                <a:lnTo>
                  <a:pt x="6448425" y="1020723"/>
                </a:lnTo>
                <a:lnTo>
                  <a:pt x="6448425" y="1049289"/>
                </a:lnTo>
                <a:lnTo>
                  <a:pt x="6448425" y="1077856"/>
                </a:lnTo>
                <a:lnTo>
                  <a:pt x="6448425" y="1106421"/>
                </a:lnTo>
                <a:lnTo>
                  <a:pt x="6448425" y="1134988"/>
                </a:lnTo>
                <a:lnTo>
                  <a:pt x="6448425" y="1163553"/>
                </a:lnTo>
                <a:lnTo>
                  <a:pt x="6448425" y="1192120"/>
                </a:lnTo>
                <a:lnTo>
                  <a:pt x="6448425" y="1220685"/>
                </a:lnTo>
                <a:lnTo>
                  <a:pt x="6448425" y="1249252"/>
                </a:lnTo>
                <a:lnTo>
                  <a:pt x="6448425" y="1277817"/>
                </a:lnTo>
                <a:lnTo>
                  <a:pt x="6448425" y="1306384"/>
                </a:lnTo>
                <a:lnTo>
                  <a:pt x="6448425" y="1334949"/>
                </a:lnTo>
                <a:lnTo>
                  <a:pt x="6448425" y="1363516"/>
                </a:lnTo>
                <a:lnTo>
                  <a:pt x="6448425" y="1392082"/>
                </a:lnTo>
                <a:lnTo>
                  <a:pt x="6448425" y="1420648"/>
                </a:lnTo>
                <a:lnTo>
                  <a:pt x="6448425" y="1449214"/>
                </a:lnTo>
                <a:lnTo>
                  <a:pt x="6448425" y="1477780"/>
                </a:lnTo>
                <a:lnTo>
                  <a:pt x="6448425" y="1506346"/>
                </a:lnTo>
                <a:lnTo>
                  <a:pt x="6448425" y="1534912"/>
                </a:lnTo>
                <a:lnTo>
                  <a:pt x="6448425" y="1563478"/>
                </a:lnTo>
                <a:lnTo>
                  <a:pt x="6448425" y="1592044"/>
                </a:lnTo>
                <a:lnTo>
                  <a:pt x="6448425" y="1620610"/>
                </a:lnTo>
                <a:lnTo>
                  <a:pt x="6448425" y="1649175"/>
                </a:lnTo>
                <a:lnTo>
                  <a:pt x="6448425" y="1677742"/>
                </a:lnTo>
                <a:lnTo>
                  <a:pt x="6448425" y="1706308"/>
                </a:lnTo>
                <a:lnTo>
                  <a:pt x="6448425" y="1734874"/>
                </a:lnTo>
                <a:lnTo>
                  <a:pt x="6448425" y="1763440"/>
                </a:lnTo>
                <a:lnTo>
                  <a:pt x="6448425" y="1792006"/>
                </a:lnTo>
                <a:lnTo>
                  <a:pt x="6448425" y="1820572"/>
                </a:lnTo>
                <a:lnTo>
                  <a:pt x="6448425" y="1849138"/>
                </a:lnTo>
                <a:lnTo>
                  <a:pt x="6448425" y="1877704"/>
                </a:lnTo>
                <a:lnTo>
                  <a:pt x="6448425" y="1906270"/>
                </a:lnTo>
                <a:lnTo>
                  <a:pt x="6448425" y="1934836"/>
                </a:lnTo>
                <a:lnTo>
                  <a:pt x="6448425" y="1963402"/>
                </a:lnTo>
                <a:lnTo>
                  <a:pt x="6448425" y="1991968"/>
                </a:lnTo>
                <a:lnTo>
                  <a:pt x="6448425" y="2020534"/>
                </a:lnTo>
                <a:lnTo>
                  <a:pt x="6448425" y="2049100"/>
                </a:lnTo>
                <a:lnTo>
                  <a:pt x="6448425" y="2077666"/>
                </a:lnTo>
                <a:lnTo>
                  <a:pt x="6448425" y="2106232"/>
                </a:lnTo>
                <a:lnTo>
                  <a:pt x="6448425" y="2134798"/>
                </a:lnTo>
                <a:lnTo>
                  <a:pt x="6448425" y="2163364"/>
                </a:lnTo>
                <a:lnTo>
                  <a:pt x="6448425" y="2191930"/>
                </a:lnTo>
                <a:lnTo>
                  <a:pt x="6448425" y="2220496"/>
                </a:lnTo>
                <a:lnTo>
                  <a:pt x="6448425" y="2249062"/>
                </a:lnTo>
                <a:lnTo>
                  <a:pt x="6448425" y="2277628"/>
                </a:lnTo>
                <a:lnTo>
                  <a:pt x="6448425" y="2306194"/>
                </a:lnTo>
                <a:lnTo>
                  <a:pt x="6448425" y="2334760"/>
                </a:lnTo>
                <a:lnTo>
                  <a:pt x="6448425" y="2363326"/>
                </a:lnTo>
                <a:lnTo>
                  <a:pt x="6448425" y="2391892"/>
                </a:lnTo>
                <a:lnTo>
                  <a:pt x="6448425" y="2420458"/>
                </a:lnTo>
                <a:lnTo>
                  <a:pt x="6448425" y="2449024"/>
                </a:lnTo>
                <a:lnTo>
                  <a:pt x="6448425" y="2477590"/>
                </a:lnTo>
                <a:lnTo>
                  <a:pt x="6448425" y="2506156"/>
                </a:lnTo>
                <a:lnTo>
                  <a:pt x="6448425" y="2534722"/>
                </a:lnTo>
                <a:lnTo>
                  <a:pt x="6448425" y="2563288"/>
                </a:lnTo>
                <a:lnTo>
                  <a:pt x="6448425" y="2591854"/>
                </a:lnTo>
                <a:lnTo>
                  <a:pt x="6448425" y="2620420"/>
                </a:lnTo>
                <a:lnTo>
                  <a:pt x="6448425" y="2648986"/>
                </a:lnTo>
                <a:lnTo>
                  <a:pt x="6448425" y="2677552"/>
                </a:lnTo>
                <a:lnTo>
                  <a:pt x="6448425" y="2706119"/>
                </a:lnTo>
                <a:lnTo>
                  <a:pt x="6448425" y="2734684"/>
                </a:lnTo>
                <a:lnTo>
                  <a:pt x="6448425" y="2763251"/>
                </a:lnTo>
                <a:lnTo>
                  <a:pt x="6448425" y="2791816"/>
                </a:lnTo>
                <a:lnTo>
                  <a:pt x="6448425" y="2820382"/>
                </a:lnTo>
                <a:lnTo>
                  <a:pt x="6448425" y="2848948"/>
                </a:lnTo>
                <a:lnTo>
                  <a:pt x="6448425" y="2877514"/>
                </a:lnTo>
                <a:lnTo>
                  <a:pt x="6448425" y="2906080"/>
                </a:lnTo>
                <a:lnTo>
                  <a:pt x="6448425" y="2934646"/>
                </a:lnTo>
                <a:lnTo>
                  <a:pt x="6448425" y="2963212"/>
                </a:lnTo>
                <a:lnTo>
                  <a:pt x="6448425" y="2991778"/>
                </a:lnTo>
                <a:lnTo>
                  <a:pt x="6448425" y="3020345"/>
                </a:lnTo>
                <a:lnTo>
                  <a:pt x="6448425" y="3048910"/>
                </a:lnTo>
                <a:lnTo>
                  <a:pt x="6448425" y="3077477"/>
                </a:lnTo>
                <a:lnTo>
                  <a:pt x="6448413" y="3105979"/>
                </a:lnTo>
                <a:lnTo>
                  <a:pt x="6433547" y="3130228"/>
                </a:lnTo>
                <a:lnTo>
                  <a:pt x="6405566" y="3133725"/>
                </a:lnTo>
                <a:lnTo>
                  <a:pt x="6376999" y="3133725"/>
                </a:lnTo>
                <a:lnTo>
                  <a:pt x="6348435" y="3133725"/>
                </a:lnTo>
                <a:lnTo>
                  <a:pt x="6319868" y="3133725"/>
                </a:lnTo>
                <a:lnTo>
                  <a:pt x="6291302" y="3133725"/>
                </a:lnTo>
                <a:lnTo>
                  <a:pt x="6262736" y="3133725"/>
                </a:lnTo>
                <a:lnTo>
                  <a:pt x="6234169" y="3133725"/>
                </a:lnTo>
                <a:lnTo>
                  <a:pt x="6205604" y="3133725"/>
                </a:lnTo>
                <a:lnTo>
                  <a:pt x="6177038" y="3133725"/>
                </a:lnTo>
                <a:lnTo>
                  <a:pt x="6148471" y="3133725"/>
                </a:lnTo>
                <a:lnTo>
                  <a:pt x="6119906" y="3133725"/>
                </a:lnTo>
                <a:lnTo>
                  <a:pt x="6091340" y="3133725"/>
                </a:lnTo>
                <a:lnTo>
                  <a:pt x="6062774" y="3133725"/>
                </a:lnTo>
                <a:lnTo>
                  <a:pt x="6034207" y="3133725"/>
                </a:lnTo>
                <a:lnTo>
                  <a:pt x="6005642" y="3133725"/>
                </a:lnTo>
                <a:lnTo>
                  <a:pt x="5977076" y="3133725"/>
                </a:lnTo>
                <a:lnTo>
                  <a:pt x="5948510" y="3133725"/>
                </a:lnTo>
                <a:lnTo>
                  <a:pt x="5919943" y="3133725"/>
                </a:lnTo>
                <a:lnTo>
                  <a:pt x="5891378" y="3133725"/>
                </a:lnTo>
                <a:lnTo>
                  <a:pt x="5862812" y="3133725"/>
                </a:lnTo>
                <a:lnTo>
                  <a:pt x="5834245" y="3133725"/>
                </a:lnTo>
                <a:lnTo>
                  <a:pt x="5805679" y="3133725"/>
                </a:lnTo>
                <a:lnTo>
                  <a:pt x="5777114" y="3133725"/>
                </a:lnTo>
                <a:lnTo>
                  <a:pt x="5748548" y="3133725"/>
                </a:lnTo>
                <a:lnTo>
                  <a:pt x="5719981" y="3133725"/>
                </a:lnTo>
                <a:lnTo>
                  <a:pt x="5691415" y="3133725"/>
                </a:lnTo>
                <a:lnTo>
                  <a:pt x="5662850" y="3133725"/>
                </a:lnTo>
                <a:lnTo>
                  <a:pt x="5634284" y="3133725"/>
                </a:lnTo>
                <a:lnTo>
                  <a:pt x="5605717" y="3133725"/>
                </a:lnTo>
                <a:lnTo>
                  <a:pt x="5577151" y="3133725"/>
                </a:lnTo>
                <a:lnTo>
                  <a:pt x="5548586" y="3133725"/>
                </a:lnTo>
                <a:lnTo>
                  <a:pt x="5520019" y="3133725"/>
                </a:lnTo>
                <a:lnTo>
                  <a:pt x="5491453" y="3133725"/>
                </a:lnTo>
                <a:lnTo>
                  <a:pt x="5462887" y="3133725"/>
                </a:lnTo>
                <a:lnTo>
                  <a:pt x="5434322" y="3133725"/>
                </a:lnTo>
                <a:lnTo>
                  <a:pt x="5405755" y="3133725"/>
                </a:lnTo>
                <a:lnTo>
                  <a:pt x="5377189" y="3133725"/>
                </a:lnTo>
                <a:lnTo>
                  <a:pt x="5348624" y="3133725"/>
                </a:lnTo>
                <a:lnTo>
                  <a:pt x="5320058" y="3133725"/>
                </a:lnTo>
                <a:lnTo>
                  <a:pt x="5291491" y="3133725"/>
                </a:lnTo>
                <a:lnTo>
                  <a:pt x="5262925" y="3133725"/>
                </a:lnTo>
                <a:lnTo>
                  <a:pt x="5234360" y="3133725"/>
                </a:lnTo>
                <a:lnTo>
                  <a:pt x="5205793" y="3133725"/>
                </a:lnTo>
                <a:lnTo>
                  <a:pt x="5177227" y="3133725"/>
                </a:lnTo>
                <a:lnTo>
                  <a:pt x="5148661" y="3133725"/>
                </a:lnTo>
                <a:lnTo>
                  <a:pt x="5120096" y="3133725"/>
                </a:lnTo>
                <a:lnTo>
                  <a:pt x="5091529" y="3133725"/>
                </a:lnTo>
                <a:lnTo>
                  <a:pt x="5062963" y="3133725"/>
                </a:lnTo>
                <a:lnTo>
                  <a:pt x="5034397" y="3133725"/>
                </a:lnTo>
                <a:lnTo>
                  <a:pt x="5005832" y="3133725"/>
                </a:lnTo>
                <a:lnTo>
                  <a:pt x="4977265" y="3133725"/>
                </a:lnTo>
                <a:lnTo>
                  <a:pt x="4948699" y="3133725"/>
                </a:lnTo>
                <a:lnTo>
                  <a:pt x="4920133" y="3133725"/>
                </a:lnTo>
                <a:lnTo>
                  <a:pt x="4891567" y="3133725"/>
                </a:lnTo>
                <a:lnTo>
                  <a:pt x="4863001" y="3133725"/>
                </a:lnTo>
                <a:lnTo>
                  <a:pt x="4834435" y="3133725"/>
                </a:lnTo>
                <a:lnTo>
                  <a:pt x="4805869" y="3133725"/>
                </a:lnTo>
                <a:lnTo>
                  <a:pt x="4777303" y="3133725"/>
                </a:lnTo>
                <a:lnTo>
                  <a:pt x="4748737" y="3133725"/>
                </a:lnTo>
                <a:lnTo>
                  <a:pt x="4720171" y="3133725"/>
                </a:lnTo>
                <a:lnTo>
                  <a:pt x="4691605" y="3133725"/>
                </a:lnTo>
                <a:lnTo>
                  <a:pt x="4663039" y="3133725"/>
                </a:lnTo>
                <a:lnTo>
                  <a:pt x="4634473" y="3133725"/>
                </a:lnTo>
                <a:lnTo>
                  <a:pt x="4605907" y="3133725"/>
                </a:lnTo>
                <a:lnTo>
                  <a:pt x="4577340" y="3133725"/>
                </a:lnTo>
                <a:lnTo>
                  <a:pt x="4548775" y="3133725"/>
                </a:lnTo>
                <a:lnTo>
                  <a:pt x="4520209" y="3133725"/>
                </a:lnTo>
                <a:lnTo>
                  <a:pt x="4491643" y="3133725"/>
                </a:lnTo>
                <a:lnTo>
                  <a:pt x="4463076" y="3133725"/>
                </a:lnTo>
                <a:lnTo>
                  <a:pt x="4434511" y="3133725"/>
                </a:lnTo>
                <a:lnTo>
                  <a:pt x="4405945" y="3133725"/>
                </a:lnTo>
                <a:lnTo>
                  <a:pt x="4377379" y="3133725"/>
                </a:lnTo>
                <a:lnTo>
                  <a:pt x="4348812" y="3133725"/>
                </a:lnTo>
                <a:lnTo>
                  <a:pt x="4320247" y="3133725"/>
                </a:lnTo>
                <a:lnTo>
                  <a:pt x="4291681" y="3133725"/>
                </a:lnTo>
                <a:lnTo>
                  <a:pt x="4263114" y="3133725"/>
                </a:lnTo>
                <a:lnTo>
                  <a:pt x="4234549" y="3133725"/>
                </a:lnTo>
                <a:lnTo>
                  <a:pt x="4205983" y="3133725"/>
                </a:lnTo>
                <a:lnTo>
                  <a:pt x="4177417" y="3133725"/>
                </a:lnTo>
                <a:lnTo>
                  <a:pt x="4148850" y="3133725"/>
                </a:lnTo>
                <a:lnTo>
                  <a:pt x="4120285" y="3133725"/>
                </a:lnTo>
                <a:lnTo>
                  <a:pt x="4091719" y="3133725"/>
                </a:lnTo>
                <a:lnTo>
                  <a:pt x="4063153" y="3133725"/>
                </a:lnTo>
                <a:lnTo>
                  <a:pt x="4034586" y="3133725"/>
                </a:lnTo>
                <a:lnTo>
                  <a:pt x="4006021" y="3133725"/>
                </a:lnTo>
                <a:lnTo>
                  <a:pt x="3977455" y="3133725"/>
                </a:lnTo>
                <a:lnTo>
                  <a:pt x="3948888" y="3133725"/>
                </a:lnTo>
                <a:lnTo>
                  <a:pt x="3920322" y="3133725"/>
                </a:lnTo>
                <a:lnTo>
                  <a:pt x="3891757" y="3133725"/>
                </a:lnTo>
                <a:lnTo>
                  <a:pt x="3863191" y="3133725"/>
                </a:lnTo>
                <a:lnTo>
                  <a:pt x="3834624" y="3133725"/>
                </a:lnTo>
                <a:lnTo>
                  <a:pt x="3806058" y="3133725"/>
                </a:lnTo>
                <a:lnTo>
                  <a:pt x="3777493" y="3133725"/>
                </a:lnTo>
                <a:lnTo>
                  <a:pt x="3748927" y="3133725"/>
                </a:lnTo>
                <a:lnTo>
                  <a:pt x="3720360" y="3133725"/>
                </a:lnTo>
                <a:lnTo>
                  <a:pt x="3691794" y="3133725"/>
                </a:lnTo>
                <a:lnTo>
                  <a:pt x="3663229" y="3133725"/>
                </a:lnTo>
                <a:lnTo>
                  <a:pt x="3634662" y="3133725"/>
                </a:lnTo>
                <a:lnTo>
                  <a:pt x="3606096" y="3133725"/>
                </a:lnTo>
                <a:lnTo>
                  <a:pt x="3577530" y="3133725"/>
                </a:lnTo>
                <a:lnTo>
                  <a:pt x="3548965" y="3133725"/>
                </a:lnTo>
                <a:lnTo>
                  <a:pt x="3520398" y="3133725"/>
                </a:lnTo>
                <a:lnTo>
                  <a:pt x="3491832" y="3133725"/>
                </a:lnTo>
                <a:lnTo>
                  <a:pt x="3463267" y="3133725"/>
                </a:lnTo>
                <a:lnTo>
                  <a:pt x="3434701" y="3133725"/>
                </a:lnTo>
                <a:lnTo>
                  <a:pt x="3406134" y="3133725"/>
                </a:lnTo>
                <a:lnTo>
                  <a:pt x="3377568" y="3133725"/>
                </a:lnTo>
                <a:lnTo>
                  <a:pt x="3349003" y="3133725"/>
                </a:lnTo>
                <a:lnTo>
                  <a:pt x="3320436" y="3133725"/>
                </a:lnTo>
                <a:lnTo>
                  <a:pt x="3291870" y="3133725"/>
                </a:lnTo>
                <a:lnTo>
                  <a:pt x="3263304" y="3133725"/>
                </a:lnTo>
                <a:lnTo>
                  <a:pt x="3234739" y="3133725"/>
                </a:lnTo>
                <a:lnTo>
                  <a:pt x="3206172" y="3133725"/>
                </a:lnTo>
                <a:lnTo>
                  <a:pt x="3177606" y="3133725"/>
                </a:lnTo>
                <a:lnTo>
                  <a:pt x="3149040" y="3133725"/>
                </a:lnTo>
                <a:lnTo>
                  <a:pt x="3120475" y="3133725"/>
                </a:lnTo>
                <a:lnTo>
                  <a:pt x="3091908" y="3133725"/>
                </a:lnTo>
                <a:lnTo>
                  <a:pt x="3063342" y="3133725"/>
                </a:lnTo>
                <a:lnTo>
                  <a:pt x="3034776" y="3133725"/>
                </a:lnTo>
                <a:lnTo>
                  <a:pt x="3006210" y="3133725"/>
                </a:lnTo>
                <a:lnTo>
                  <a:pt x="2977644" y="3133725"/>
                </a:lnTo>
                <a:lnTo>
                  <a:pt x="2949078" y="3133725"/>
                </a:lnTo>
                <a:lnTo>
                  <a:pt x="2920512" y="3133725"/>
                </a:lnTo>
                <a:lnTo>
                  <a:pt x="2891946" y="3133725"/>
                </a:lnTo>
                <a:lnTo>
                  <a:pt x="2863380" y="3133725"/>
                </a:lnTo>
                <a:lnTo>
                  <a:pt x="2834814" y="3133725"/>
                </a:lnTo>
                <a:lnTo>
                  <a:pt x="2806248" y="3133725"/>
                </a:lnTo>
                <a:lnTo>
                  <a:pt x="2777682" y="3133725"/>
                </a:lnTo>
                <a:lnTo>
                  <a:pt x="2749116" y="3133725"/>
                </a:lnTo>
                <a:lnTo>
                  <a:pt x="2720550" y="3133725"/>
                </a:lnTo>
                <a:lnTo>
                  <a:pt x="2691983" y="3133725"/>
                </a:lnTo>
                <a:lnTo>
                  <a:pt x="2663418" y="3133725"/>
                </a:lnTo>
                <a:lnTo>
                  <a:pt x="2634852" y="3133725"/>
                </a:lnTo>
                <a:lnTo>
                  <a:pt x="2606286" y="3133725"/>
                </a:lnTo>
                <a:lnTo>
                  <a:pt x="2577719" y="3133725"/>
                </a:lnTo>
                <a:lnTo>
                  <a:pt x="2549154" y="3133725"/>
                </a:lnTo>
                <a:lnTo>
                  <a:pt x="2520588" y="3133725"/>
                </a:lnTo>
                <a:lnTo>
                  <a:pt x="2492022" y="3133725"/>
                </a:lnTo>
                <a:lnTo>
                  <a:pt x="2463455" y="3133725"/>
                </a:lnTo>
                <a:lnTo>
                  <a:pt x="2434890" y="3133725"/>
                </a:lnTo>
                <a:lnTo>
                  <a:pt x="2406324" y="3133725"/>
                </a:lnTo>
                <a:lnTo>
                  <a:pt x="2377758" y="3133725"/>
                </a:lnTo>
                <a:lnTo>
                  <a:pt x="2349191" y="3133725"/>
                </a:lnTo>
                <a:lnTo>
                  <a:pt x="2320626" y="3133725"/>
                </a:lnTo>
                <a:lnTo>
                  <a:pt x="2292060" y="3133725"/>
                </a:lnTo>
                <a:lnTo>
                  <a:pt x="2263493" y="3133725"/>
                </a:lnTo>
                <a:lnTo>
                  <a:pt x="2234928" y="3133725"/>
                </a:lnTo>
                <a:lnTo>
                  <a:pt x="2206362" y="3133725"/>
                </a:lnTo>
                <a:lnTo>
                  <a:pt x="2177796" y="3133725"/>
                </a:lnTo>
                <a:lnTo>
                  <a:pt x="2149229" y="3133725"/>
                </a:lnTo>
                <a:lnTo>
                  <a:pt x="2120664" y="3133725"/>
                </a:lnTo>
                <a:lnTo>
                  <a:pt x="2092098" y="3133725"/>
                </a:lnTo>
                <a:lnTo>
                  <a:pt x="2063532" y="3133725"/>
                </a:lnTo>
                <a:lnTo>
                  <a:pt x="2034965" y="3133725"/>
                </a:lnTo>
                <a:lnTo>
                  <a:pt x="2006400" y="3133725"/>
                </a:lnTo>
                <a:lnTo>
                  <a:pt x="1977834" y="3133725"/>
                </a:lnTo>
                <a:lnTo>
                  <a:pt x="1949267" y="3133725"/>
                </a:lnTo>
                <a:lnTo>
                  <a:pt x="1920701" y="3133725"/>
                </a:lnTo>
                <a:lnTo>
                  <a:pt x="1892136" y="3133725"/>
                </a:lnTo>
                <a:lnTo>
                  <a:pt x="1863570" y="3133725"/>
                </a:lnTo>
                <a:lnTo>
                  <a:pt x="1835003" y="3133725"/>
                </a:lnTo>
                <a:lnTo>
                  <a:pt x="1806437" y="3133725"/>
                </a:lnTo>
                <a:lnTo>
                  <a:pt x="1777872" y="3133725"/>
                </a:lnTo>
                <a:lnTo>
                  <a:pt x="1749306" y="3133725"/>
                </a:lnTo>
                <a:lnTo>
                  <a:pt x="1720739" y="3133725"/>
                </a:lnTo>
                <a:lnTo>
                  <a:pt x="1692173" y="3133725"/>
                </a:lnTo>
                <a:lnTo>
                  <a:pt x="1663608" y="3133725"/>
                </a:lnTo>
                <a:lnTo>
                  <a:pt x="1635041" y="3133725"/>
                </a:lnTo>
                <a:lnTo>
                  <a:pt x="1606475" y="3133725"/>
                </a:lnTo>
                <a:lnTo>
                  <a:pt x="1577910" y="3133725"/>
                </a:lnTo>
                <a:lnTo>
                  <a:pt x="1549344" y="3133725"/>
                </a:lnTo>
                <a:lnTo>
                  <a:pt x="1520777" y="3133725"/>
                </a:lnTo>
                <a:lnTo>
                  <a:pt x="1492211" y="3133725"/>
                </a:lnTo>
                <a:lnTo>
                  <a:pt x="1463646" y="3133725"/>
                </a:lnTo>
                <a:lnTo>
                  <a:pt x="1435080" y="3133725"/>
                </a:lnTo>
                <a:lnTo>
                  <a:pt x="1406513" y="3133725"/>
                </a:lnTo>
                <a:lnTo>
                  <a:pt x="1377947" y="3133725"/>
                </a:lnTo>
                <a:lnTo>
                  <a:pt x="1349382" y="3133725"/>
                </a:lnTo>
                <a:lnTo>
                  <a:pt x="1320815" y="3133725"/>
                </a:lnTo>
                <a:lnTo>
                  <a:pt x="1292249" y="3133725"/>
                </a:lnTo>
                <a:lnTo>
                  <a:pt x="1263683" y="3133725"/>
                </a:lnTo>
                <a:lnTo>
                  <a:pt x="1235118" y="3133725"/>
                </a:lnTo>
                <a:lnTo>
                  <a:pt x="1206551" y="3133725"/>
                </a:lnTo>
                <a:lnTo>
                  <a:pt x="1177985" y="3133725"/>
                </a:lnTo>
                <a:lnTo>
                  <a:pt x="1149419" y="3133725"/>
                </a:lnTo>
                <a:lnTo>
                  <a:pt x="1120854" y="3133725"/>
                </a:lnTo>
                <a:lnTo>
                  <a:pt x="1092287" y="3133725"/>
                </a:lnTo>
                <a:lnTo>
                  <a:pt x="1063721" y="3133725"/>
                </a:lnTo>
                <a:lnTo>
                  <a:pt x="1035155" y="3133725"/>
                </a:lnTo>
                <a:lnTo>
                  <a:pt x="1006589" y="3133725"/>
                </a:lnTo>
                <a:lnTo>
                  <a:pt x="978023" y="3133725"/>
                </a:lnTo>
                <a:lnTo>
                  <a:pt x="949457" y="3133725"/>
                </a:lnTo>
                <a:lnTo>
                  <a:pt x="920891" y="3133725"/>
                </a:lnTo>
                <a:lnTo>
                  <a:pt x="892325" y="3133725"/>
                </a:lnTo>
                <a:lnTo>
                  <a:pt x="863759" y="3133725"/>
                </a:lnTo>
                <a:lnTo>
                  <a:pt x="835193" y="3133725"/>
                </a:lnTo>
                <a:lnTo>
                  <a:pt x="806628" y="3133725"/>
                </a:lnTo>
                <a:lnTo>
                  <a:pt x="778061" y="3133725"/>
                </a:lnTo>
                <a:lnTo>
                  <a:pt x="749495" y="3133725"/>
                </a:lnTo>
                <a:lnTo>
                  <a:pt x="720929" y="3133725"/>
                </a:lnTo>
                <a:lnTo>
                  <a:pt x="692362" y="3133725"/>
                </a:lnTo>
                <a:lnTo>
                  <a:pt x="663797" y="3133725"/>
                </a:lnTo>
                <a:lnTo>
                  <a:pt x="635231" y="3133725"/>
                </a:lnTo>
                <a:lnTo>
                  <a:pt x="606665" y="3133725"/>
                </a:lnTo>
                <a:lnTo>
                  <a:pt x="578098" y="3133725"/>
                </a:lnTo>
                <a:lnTo>
                  <a:pt x="549533" y="3133725"/>
                </a:lnTo>
                <a:lnTo>
                  <a:pt x="520967" y="3133725"/>
                </a:lnTo>
                <a:lnTo>
                  <a:pt x="492401" y="3133725"/>
                </a:lnTo>
                <a:lnTo>
                  <a:pt x="463834" y="3133725"/>
                </a:lnTo>
                <a:lnTo>
                  <a:pt x="435269" y="3133725"/>
                </a:lnTo>
                <a:lnTo>
                  <a:pt x="406703" y="3133725"/>
                </a:lnTo>
                <a:lnTo>
                  <a:pt x="378136" y="3133725"/>
                </a:lnTo>
                <a:lnTo>
                  <a:pt x="349571" y="3133725"/>
                </a:lnTo>
                <a:lnTo>
                  <a:pt x="321005" y="3133725"/>
                </a:lnTo>
                <a:lnTo>
                  <a:pt x="292439" y="3133725"/>
                </a:lnTo>
                <a:lnTo>
                  <a:pt x="263872" y="3133725"/>
                </a:lnTo>
                <a:lnTo>
                  <a:pt x="235307" y="3133725"/>
                </a:lnTo>
                <a:lnTo>
                  <a:pt x="206741" y="3133725"/>
                </a:lnTo>
                <a:lnTo>
                  <a:pt x="178175" y="3133725"/>
                </a:lnTo>
                <a:lnTo>
                  <a:pt x="149608" y="3133725"/>
                </a:lnTo>
                <a:lnTo>
                  <a:pt x="121043" y="3133725"/>
                </a:lnTo>
                <a:lnTo>
                  <a:pt x="92477" y="3133725"/>
                </a:lnTo>
                <a:lnTo>
                  <a:pt x="63910" y="3133725"/>
                </a:lnTo>
                <a:lnTo>
                  <a:pt x="35344" y="3133725"/>
                </a:lnTo>
                <a:lnTo>
                  <a:pt x="8426" y="3125413"/>
                </a:lnTo>
                <a:lnTo>
                  <a:pt x="0" y="3098529"/>
                </a:lnTo>
                <a:lnTo>
                  <a:pt x="0" y="3069963"/>
                </a:lnTo>
                <a:lnTo>
                  <a:pt x="0" y="3041397"/>
                </a:lnTo>
                <a:lnTo>
                  <a:pt x="0" y="3012831"/>
                </a:lnTo>
                <a:lnTo>
                  <a:pt x="0" y="2984266"/>
                </a:lnTo>
                <a:lnTo>
                  <a:pt x="0" y="2955699"/>
                </a:lnTo>
                <a:lnTo>
                  <a:pt x="0" y="2927133"/>
                </a:lnTo>
                <a:lnTo>
                  <a:pt x="0" y="2898567"/>
                </a:lnTo>
                <a:lnTo>
                  <a:pt x="0" y="2870000"/>
                </a:lnTo>
                <a:lnTo>
                  <a:pt x="0" y="2841435"/>
                </a:lnTo>
                <a:lnTo>
                  <a:pt x="0" y="2812869"/>
                </a:lnTo>
                <a:lnTo>
                  <a:pt x="0" y="2784303"/>
                </a:lnTo>
                <a:lnTo>
                  <a:pt x="0" y="2755736"/>
                </a:lnTo>
                <a:lnTo>
                  <a:pt x="0" y="2727171"/>
                </a:lnTo>
                <a:lnTo>
                  <a:pt x="0" y="2698605"/>
                </a:lnTo>
                <a:lnTo>
                  <a:pt x="0" y="2670039"/>
                </a:lnTo>
                <a:lnTo>
                  <a:pt x="0" y="2641472"/>
                </a:lnTo>
                <a:lnTo>
                  <a:pt x="0" y="2612907"/>
                </a:lnTo>
                <a:lnTo>
                  <a:pt x="0" y="2584341"/>
                </a:lnTo>
                <a:lnTo>
                  <a:pt x="0" y="2555774"/>
                </a:lnTo>
                <a:lnTo>
                  <a:pt x="0" y="2527209"/>
                </a:lnTo>
                <a:lnTo>
                  <a:pt x="0" y="2498643"/>
                </a:lnTo>
                <a:lnTo>
                  <a:pt x="0" y="2470077"/>
                </a:lnTo>
                <a:lnTo>
                  <a:pt x="0" y="2441510"/>
                </a:lnTo>
                <a:lnTo>
                  <a:pt x="0" y="2412945"/>
                </a:lnTo>
                <a:lnTo>
                  <a:pt x="0" y="2384379"/>
                </a:lnTo>
                <a:lnTo>
                  <a:pt x="0" y="2355813"/>
                </a:lnTo>
                <a:lnTo>
                  <a:pt x="0" y="2327246"/>
                </a:lnTo>
                <a:lnTo>
                  <a:pt x="0" y="2298681"/>
                </a:lnTo>
                <a:lnTo>
                  <a:pt x="0" y="2270115"/>
                </a:lnTo>
                <a:lnTo>
                  <a:pt x="0" y="2241548"/>
                </a:lnTo>
                <a:lnTo>
                  <a:pt x="0" y="2212982"/>
                </a:lnTo>
                <a:lnTo>
                  <a:pt x="0" y="2184417"/>
                </a:lnTo>
                <a:lnTo>
                  <a:pt x="0" y="2155851"/>
                </a:lnTo>
                <a:lnTo>
                  <a:pt x="0" y="2127284"/>
                </a:lnTo>
                <a:lnTo>
                  <a:pt x="0" y="2098718"/>
                </a:lnTo>
                <a:lnTo>
                  <a:pt x="0" y="2070153"/>
                </a:lnTo>
                <a:lnTo>
                  <a:pt x="0" y="2041587"/>
                </a:lnTo>
                <a:lnTo>
                  <a:pt x="0" y="2013020"/>
                </a:lnTo>
                <a:lnTo>
                  <a:pt x="0" y="1984454"/>
                </a:lnTo>
                <a:lnTo>
                  <a:pt x="0" y="1955889"/>
                </a:lnTo>
                <a:lnTo>
                  <a:pt x="0" y="1927322"/>
                </a:lnTo>
                <a:lnTo>
                  <a:pt x="0" y="1898756"/>
                </a:lnTo>
                <a:lnTo>
                  <a:pt x="0" y="1870190"/>
                </a:lnTo>
                <a:lnTo>
                  <a:pt x="0" y="1841625"/>
                </a:lnTo>
                <a:lnTo>
                  <a:pt x="0" y="1813058"/>
                </a:lnTo>
                <a:lnTo>
                  <a:pt x="0" y="1784492"/>
                </a:lnTo>
                <a:lnTo>
                  <a:pt x="0" y="1755927"/>
                </a:lnTo>
                <a:lnTo>
                  <a:pt x="0" y="1727361"/>
                </a:lnTo>
                <a:lnTo>
                  <a:pt x="0" y="1698794"/>
                </a:lnTo>
                <a:lnTo>
                  <a:pt x="0" y="1670228"/>
                </a:lnTo>
                <a:lnTo>
                  <a:pt x="0" y="1641663"/>
                </a:lnTo>
                <a:lnTo>
                  <a:pt x="0" y="1613097"/>
                </a:lnTo>
                <a:lnTo>
                  <a:pt x="0" y="1584530"/>
                </a:lnTo>
                <a:lnTo>
                  <a:pt x="0" y="1555964"/>
                </a:lnTo>
                <a:lnTo>
                  <a:pt x="0" y="1527399"/>
                </a:lnTo>
                <a:lnTo>
                  <a:pt x="0" y="1498832"/>
                </a:lnTo>
                <a:lnTo>
                  <a:pt x="0" y="1470266"/>
                </a:lnTo>
                <a:lnTo>
                  <a:pt x="0" y="1441700"/>
                </a:lnTo>
                <a:lnTo>
                  <a:pt x="0" y="1413135"/>
                </a:lnTo>
                <a:lnTo>
                  <a:pt x="0" y="1384568"/>
                </a:lnTo>
                <a:lnTo>
                  <a:pt x="0" y="1356002"/>
                </a:lnTo>
                <a:lnTo>
                  <a:pt x="0" y="1327436"/>
                </a:lnTo>
                <a:lnTo>
                  <a:pt x="0" y="1298871"/>
                </a:lnTo>
                <a:lnTo>
                  <a:pt x="0" y="1270304"/>
                </a:lnTo>
                <a:lnTo>
                  <a:pt x="0" y="1241738"/>
                </a:lnTo>
                <a:lnTo>
                  <a:pt x="0" y="1213172"/>
                </a:lnTo>
                <a:lnTo>
                  <a:pt x="0" y="1184606"/>
                </a:lnTo>
                <a:lnTo>
                  <a:pt x="0" y="1156040"/>
                </a:lnTo>
                <a:lnTo>
                  <a:pt x="0" y="1127474"/>
                </a:lnTo>
                <a:lnTo>
                  <a:pt x="0" y="1098909"/>
                </a:lnTo>
                <a:lnTo>
                  <a:pt x="0" y="1070342"/>
                </a:lnTo>
                <a:lnTo>
                  <a:pt x="0" y="1041776"/>
                </a:lnTo>
                <a:lnTo>
                  <a:pt x="0" y="1013210"/>
                </a:lnTo>
                <a:lnTo>
                  <a:pt x="0" y="984645"/>
                </a:lnTo>
                <a:lnTo>
                  <a:pt x="0" y="956078"/>
                </a:lnTo>
                <a:lnTo>
                  <a:pt x="0" y="927512"/>
                </a:lnTo>
                <a:lnTo>
                  <a:pt x="0" y="898946"/>
                </a:lnTo>
                <a:lnTo>
                  <a:pt x="0" y="870379"/>
                </a:lnTo>
                <a:lnTo>
                  <a:pt x="0" y="841814"/>
                </a:lnTo>
                <a:lnTo>
                  <a:pt x="0" y="813248"/>
                </a:lnTo>
                <a:lnTo>
                  <a:pt x="0" y="784682"/>
                </a:lnTo>
                <a:lnTo>
                  <a:pt x="0" y="756115"/>
                </a:lnTo>
                <a:lnTo>
                  <a:pt x="0" y="727550"/>
                </a:lnTo>
                <a:lnTo>
                  <a:pt x="0" y="698984"/>
                </a:lnTo>
                <a:lnTo>
                  <a:pt x="0" y="670418"/>
                </a:lnTo>
                <a:lnTo>
                  <a:pt x="0" y="641852"/>
                </a:lnTo>
                <a:lnTo>
                  <a:pt x="0" y="613286"/>
                </a:lnTo>
                <a:lnTo>
                  <a:pt x="0" y="584720"/>
                </a:lnTo>
                <a:lnTo>
                  <a:pt x="0" y="556153"/>
                </a:lnTo>
                <a:lnTo>
                  <a:pt x="0" y="527588"/>
                </a:lnTo>
                <a:lnTo>
                  <a:pt x="0" y="499022"/>
                </a:lnTo>
                <a:lnTo>
                  <a:pt x="0" y="470456"/>
                </a:lnTo>
                <a:lnTo>
                  <a:pt x="0" y="441889"/>
                </a:lnTo>
                <a:lnTo>
                  <a:pt x="0" y="413324"/>
                </a:lnTo>
                <a:lnTo>
                  <a:pt x="0" y="384758"/>
                </a:lnTo>
                <a:lnTo>
                  <a:pt x="0" y="356192"/>
                </a:lnTo>
                <a:lnTo>
                  <a:pt x="0" y="327625"/>
                </a:lnTo>
                <a:lnTo>
                  <a:pt x="0" y="299060"/>
                </a:lnTo>
                <a:lnTo>
                  <a:pt x="0" y="270494"/>
                </a:lnTo>
                <a:lnTo>
                  <a:pt x="0" y="241927"/>
                </a:lnTo>
                <a:lnTo>
                  <a:pt x="0" y="213361"/>
                </a:lnTo>
                <a:lnTo>
                  <a:pt x="0" y="184796"/>
                </a:lnTo>
                <a:lnTo>
                  <a:pt x="0" y="156230"/>
                </a:lnTo>
                <a:lnTo>
                  <a:pt x="0" y="127663"/>
                </a:lnTo>
                <a:lnTo>
                  <a:pt x="0" y="99097"/>
                </a:lnTo>
                <a:lnTo>
                  <a:pt x="0" y="70532"/>
                </a:lnTo>
                <a:lnTo>
                  <a:pt x="0" y="41966"/>
                </a:lnTo>
                <a:lnTo>
                  <a:pt x="3966" y="14052"/>
                </a:lnTo>
                <a:lnTo>
                  <a:pt x="28575" y="0"/>
                </a:lnTo>
                <a:close/>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9C8FEC42-41AF-4483-9297-3B4468192FBE}"/>
              </a:ext>
            </a:extLst>
          </p:cNvPr>
          <p:cNvSpPr>
            <a:spLocks xmlns:a="http://schemas.openxmlformats.org/drawingml/2006/main" noGrp="1"/>
          </p:cNvSpPr>
          <p:nvPr/>
        </p:nvSpPr>
        <p:spPr>
          <a:xfrm xmlns:a="http://schemas.openxmlformats.org/drawingml/2006/main">
            <a:off x="838200" y="4152900"/>
            <a:ext cx="2038350" cy="1114425"/>
          </a:xfrm>
          <a:custGeom xmlns:a="http://schemas.openxmlformats.org/drawingml/2006/main">
            <a:pathLst>
              <a:path w="2038350" h="1114425">
                <a:moveTo>
                  <a:pt x="28575" y="0"/>
                </a:moveTo>
                <a:lnTo>
                  <a:pt x="57123" y="0"/>
                </a:lnTo>
                <a:lnTo>
                  <a:pt x="85670" y="0"/>
                </a:lnTo>
                <a:lnTo>
                  <a:pt x="114218" y="0"/>
                </a:lnTo>
                <a:lnTo>
                  <a:pt x="142765" y="0"/>
                </a:lnTo>
                <a:lnTo>
                  <a:pt x="171313" y="0"/>
                </a:lnTo>
                <a:lnTo>
                  <a:pt x="199860" y="0"/>
                </a:lnTo>
                <a:lnTo>
                  <a:pt x="228408" y="0"/>
                </a:lnTo>
                <a:lnTo>
                  <a:pt x="256955" y="0"/>
                </a:lnTo>
                <a:lnTo>
                  <a:pt x="285503" y="0"/>
                </a:lnTo>
                <a:lnTo>
                  <a:pt x="314050" y="0"/>
                </a:lnTo>
                <a:lnTo>
                  <a:pt x="342598" y="0"/>
                </a:lnTo>
                <a:lnTo>
                  <a:pt x="371146" y="0"/>
                </a:lnTo>
                <a:lnTo>
                  <a:pt x="399693" y="0"/>
                </a:lnTo>
                <a:lnTo>
                  <a:pt x="428241" y="0"/>
                </a:lnTo>
                <a:lnTo>
                  <a:pt x="456788" y="0"/>
                </a:lnTo>
                <a:lnTo>
                  <a:pt x="485336" y="0"/>
                </a:lnTo>
                <a:lnTo>
                  <a:pt x="513883" y="0"/>
                </a:lnTo>
                <a:lnTo>
                  <a:pt x="542431" y="0"/>
                </a:lnTo>
                <a:lnTo>
                  <a:pt x="570978" y="0"/>
                </a:lnTo>
                <a:lnTo>
                  <a:pt x="599526" y="0"/>
                </a:lnTo>
                <a:lnTo>
                  <a:pt x="628073" y="0"/>
                </a:lnTo>
                <a:lnTo>
                  <a:pt x="656621" y="0"/>
                </a:lnTo>
                <a:lnTo>
                  <a:pt x="685169" y="0"/>
                </a:lnTo>
                <a:lnTo>
                  <a:pt x="713716" y="0"/>
                </a:lnTo>
                <a:lnTo>
                  <a:pt x="742264" y="0"/>
                </a:lnTo>
                <a:lnTo>
                  <a:pt x="770811" y="0"/>
                </a:lnTo>
                <a:lnTo>
                  <a:pt x="799359" y="0"/>
                </a:lnTo>
                <a:lnTo>
                  <a:pt x="827906" y="0"/>
                </a:lnTo>
                <a:lnTo>
                  <a:pt x="856454" y="0"/>
                </a:lnTo>
                <a:lnTo>
                  <a:pt x="885001" y="0"/>
                </a:lnTo>
                <a:lnTo>
                  <a:pt x="913549" y="0"/>
                </a:lnTo>
                <a:lnTo>
                  <a:pt x="942097" y="0"/>
                </a:lnTo>
                <a:lnTo>
                  <a:pt x="970644" y="0"/>
                </a:lnTo>
                <a:lnTo>
                  <a:pt x="999192" y="0"/>
                </a:lnTo>
                <a:lnTo>
                  <a:pt x="1027739" y="0"/>
                </a:lnTo>
                <a:lnTo>
                  <a:pt x="1056287" y="0"/>
                </a:lnTo>
                <a:lnTo>
                  <a:pt x="1084834" y="0"/>
                </a:lnTo>
                <a:lnTo>
                  <a:pt x="1113382" y="0"/>
                </a:lnTo>
                <a:lnTo>
                  <a:pt x="1141929" y="0"/>
                </a:lnTo>
                <a:lnTo>
                  <a:pt x="1170477" y="0"/>
                </a:lnTo>
                <a:lnTo>
                  <a:pt x="1199024" y="0"/>
                </a:lnTo>
                <a:lnTo>
                  <a:pt x="1227572" y="0"/>
                </a:lnTo>
                <a:lnTo>
                  <a:pt x="1256120" y="0"/>
                </a:lnTo>
                <a:lnTo>
                  <a:pt x="1284667" y="0"/>
                </a:lnTo>
                <a:lnTo>
                  <a:pt x="1313215" y="0"/>
                </a:lnTo>
                <a:lnTo>
                  <a:pt x="1341762" y="0"/>
                </a:lnTo>
                <a:lnTo>
                  <a:pt x="1370310" y="0"/>
                </a:lnTo>
                <a:lnTo>
                  <a:pt x="1398857" y="0"/>
                </a:lnTo>
                <a:lnTo>
                  <a:pt x="1427405" y="0"/>
                </a:lnTo>
                <a:lnTo>
                  <a:pt x="1455952" y="0"/>
                </a:lnTo>
                <a:lnTo>
                  <a:pt x="1484500" y="0"/>
                </a:lnTo>
                <a:lnTo>
                  <a:pt x="1513047" y="0"/>
                </a:lnTo>
                <a:lnTo>
                  <a:pt x="1541595" y="0"/>
                </a:lnTo>
                <a:lnTo>
                  <a:pt x="1570143" y="0"/>
                </a:lnTo>
                <a:lnTo>
                  <a:pt x="1598690" y="0"/>
                </a:lnTo>
                <a:lnTo>
                  <a:pt x="1627238" y="0"/>
                </a:lnTo>
                <a:lnTo>
                  <a:pt x="1655785" y="0"/>
                </a:lnTo>
                <a:lnTo>
                  <a:pt x="1684333" y="0"/>
                </a:lnTo>
                <a:lnTo>
                  <a:pt x="1712880" y="0"/>
                </a:lnTo>
                <a:lnTo>
                  <a:pt x="1741428" y="0"/>
                </a:lnTo>
                <a:lnTo>
                  <a:pt x="1769975" y="0"/>
                </a:lnTo>
                <a:lnTo>
                  <a:pt x="1798523" y="0"/>
                </a:lnTo>
                <a:lnTo>
                  <a:pt x="1827070" y="0"/>
                </a:lnTo>
                <a:lnTo>
                  <a:pt x="1855618" y="0"/>
                </a:lnTo>
                <a:lnTo>
                  <a:pt x="1884166" y="0"/>
                </a:lnTo>
                <a:lnTo>
                  <a:pt x="1912713" y="0"/>
                </a:lnTo>
                <a:lnTo>
                  <a:pt x="1941261" y="0"/>
                </a:lnTo>
                <a:lnTo>
                  <a:pt x="1969808" y="0"/>
                </a:lnTo>
                <a:lnTo>
                  <a:pt x="1998356" y="0"/>
                </a:lnTo>
                <a:lnTo>
                  <a:pt x="2026057" y="5092"/>
                </a:lnTo>
                <a:lnTo>
                  <a:pt x="2038350" y="30510"/>
                </a:lnTo>
                <a:lnTo>
                  <a:pt x="2038350" y="59057"/>
                </a:lnTo>
                <a:lnTo>
                  <a:pt x="2038350" y="87605"/>
                </a:lnTo>
                <a:lnTo>
                  <a:pt x="2038350" y="116153"/>
                </a:lnTo>
                <a:lnTo>
                  <a:pt x="2038350" y="144700"/>
                </a:lnTo>
                <a:lnTo>
                  <a:pt x="2038350" y="173248"/>
                </a:lnTo>
                <a:lnTo>
                  <a:pt x="2038350" y="201795"/>
                </a:lnTo>
                <a:lnTo>
                  <a:pt x="2038350" y="230343"/>
                </a:lnTo>
                <a:lnTo>
                  <a:pt x="2038350" y="258890"/>
                </a:lnTo>
                <a:lnTo>
                  <a:pt x="2038350" y="287438"/>
                </a:lnTo>
                <a:lnTo>
                  <a:pt x="2038350" y="315985"/>
                </a:lnTo>
                <a:lnTo>
                  <a:pt x="2038350" y="344533"/>
                </a:lnTo>
                <a:lnTo>
                  <a:pt x="2038350" y="373081"/>
                </a:lnTo>
                <a:lnTo>
                  <a:pt x="2038350" y="401628"/>
                </a:lnTo>
                <a:lnTo>
                  <a:pt x="2038350" y="430175"/>
                </a:lnTo>
                <a:lnTo>
                  <a:pt x="2038350" y="458723"/>
                </a:lnTo>
                <a:lnTo>
                  <a:pt x="2038350" y="487271"/>
                </a:lnTo>
                <a:lnTo>
                  <a:pt x="2038350" y="515818"/>
                </a:lnTo>
                <a:lnTo>
                  <a:pt x="2038350" y="544366"/>
                </a:lnTo>
                <a:lnTo>
                  <a:pt x="2038350" y="572913"/>
                </a:lnTo>
                <a:lnTo>
                  <a:pt x="2038350" y="601461"/>
                </a:lnTo>
                <a:lnTo>
                  <a:pt x="2038350" y="630008"/>
                </a:lnTo>
                <a:lnTo>
                  <a:pt x="2038350" y="658556"/>
                </a:lnTo>
                <a:lnTo>
                  <a:pt x="2038350" y="687103"/>
                </a:lnTo>
                <a:lnTo>
                  <a:pt x="2038350" y="715651"/>
                </a:lnTo>
                <a:lnTo>
                  <a:pt x="2038350" y="744199"/>
                </a:lnTo>
                <a:lnTo>
                  <a:pt x="2038350" y="772746"/>
                </a:lnTo>
                <a:lnTo>
                  <a:pt x="2038350" y="801294"/>
                </a:lnTo>
                <a:lnTo>
                  <a:pt x="2038350" y="829841"/>
                </a:lnTo>
                <a:lnTo>
                  <a:pt x="2038350" y="858388"/>
                </a:lnTo>
                <a:lnTo>
                  <a:pt x="2038350" y="886937"/>
                </a:lnTo>
                <a:lnTo>
                  <a:pt x="2038350" y="915484"/>
                </a:lnTo>
                <a:lnTo>
                  <a:pt x="2038350" y="944031"/>
                </a:lnTo>
                <a:lnTo>
                  <a:pt x="2038350" y="972579"/>
                </a:lnTo>
                <a:lnTo>
                  <a:pt x="2038350" y="1001126"/>
                </a:lnTo>
                <a:lnTo>
                  <a:pt x="2038350" y="1029674"/>
                </a:lnTo>
                <a:lnTo>
                  <a:pt x="2038350" y="1058221"/>
                </a:lnTo>
                <a:lnTo>
                  <a:pt x="2038337" y="1086705"/>
                </a:lnTo>
                <a:lnTo>
                  <a:pt x="2023465" y="1110932"/>
                </a:lnTo>
                <a:lnTo>
                  <a:pt x="1995502" y="1114425"/>
                </a:lnTo>
                <a:lnTo>
                  <a:pt x="1966954" y="1114425"/>
                </a:lnTo>
                <a:lnTo>
                  <a:pt x="1938407" y="1114425"/>
                </a:lnTo>
                <a:lnTo>
                  <a:pt x="1909859" y="1114425"/>
                </a:lnTo>
                <a:lnTo>
                  <a:pt x="1881312" y="1114425"/>
                </a:lnTo>
                <a:lnTo>
                  <a:pt x="1852764" y="1114425"/>
                </a:lnTo>
                <a:lnTo>
                  <a:pt x="1824217" y="1114425"/>
                </a:lnTo>
                <a:lnTo>
                  <a:pt x="1795669" y="1114425"/>
                </a:lnTo>
                <a:lnTo>
                  <a:pt x="1767121" y="1114425"/>
                </a:lnTo>
                <a:lnTo>
                  <a:pt x="1738574" y="1114425"/>
                </a:lnTo>
                <a:lnTo>
                  <a:pt x="1710026" y="1114425"/>
                </a:lnTo>
                <a:lnTo>
                  <a:pt x="1681479" y="1114425"/>
                </a:lnTo>
                <a:lnTo>
                  <a:pt x="1652931" y="1114425"/>
                </a:lnTo>
                <a:lnTo>
                  <a:pt x="1624384" y="1114425"/>
                </a:lnTo>
                <a:lnTo>
                  <a:pt x="1595836" y="1114425"/>
                </a:lnTo>
                <a:lnTo>
                  <a:pt x="1567289" y="1114425"/>
                </a:lnTo>
                <a:lnTo>
                  <a:pt x="1538741" y="1114425"/>
                </a:lnTo>
                <a:lnTo>
                  <a:pt x="1510194" y="1114425"/>
                </a:lnTo>
                <a:lnTo>
                  <a:pt x="1481646" y="1114425"/>
                </a:lnTo>
                <a:lnTo>
                  <a:pt x="1453099" y="1114425"/>
                </a:lnTo>
                <a:lnTo>
                  <a:pt x="1424551" y="1114425"/>
                </a:lnTo>
                <a:lnTo>
                  <a:pt x="1396003" y="1114425"/>
                </a:lnTo>
                <a:lnTo>
                  <a:pt x="1367456" y="1114425"/>
                </a:lnTo>
                <a:lnTo>
                  <a:pt x="1338908" y="1114425"/>
                </a:lnTo>
                <a:lnTo>
                  <a:pt x="1310361" y="1114425"/>
                </a:lnTo>
                <a:lnTo>
                  <a:pt x="1281813" y="1114425"/>
                </a:lnTo>
                <a:lnTo>
                  <a:pt x="1253266" y="1114425"/>
                </a:lnTo>
                <a:lnTo>
                  <a:pt x="1224718" y="1114425"/>
                </a:lnTo>
                <a:lnTo>
                  <a:pt x="1196171" y="1114425"/>
                </a:lnTo>
                <a:lnTo>
                  <a:pt x="1167623" y="1114425"/>
                </a:lnTo>
                <a:lnTo>
                  <a:pt x="1139076" y="1114425"/>
                </a:lnTo>
                <a:lnTo>
                  <a:pt x="1110528" y="1114425"/>
                </a:lnTo>
                <a:lnTo>
                  <a:pt x="1081980" y="1114425"/>
                </a:lnTo>
                <a:lnTo>
                  <a:pt x="1053433" y="1114425"/>
                </a:lnTo>
                <a:lnTo>
                  <a:pt x="1024885" y="1114425"/>
                </a:lnTo>
                <a:lnTo>
                  <a:pt x="996338" y="1114425"/>
                </a:lnTo>
                <a:lnTo>
                  <a:pt x="967790" y="1114425"/>
                </a:lnTo>
                <a:lnTo>
                  <a:pt x="939243" y="1114425"/>
                </a:lnTo>
                <a:lnTo>
                  <a:pt x="910695" y="1114425"/>
                </a:lnTo>
                <a:lnTo>
                  <a:pt x="882148" y="1114425"/>
                </a:lnTo>
                <a:lnTo>
                  <a:pt x="853600" y="1114425"/>
                </a:lnTo>
                <a:lnTo>
                  <a:pt x="825053" y="1114425"/>
                </a:lnTo>
                <a:lnTo>
                  <a:pt x="796505" y="1114425"/>
                </a:lnTo>
                <a:lnTo>
                  <a:pt x="767957" y="1114425"/>
                </a:lnTo>
                <a:lnTo>
                  <a:pt x="739410" y="1114425"/>
                </a:lnTo>
                <a:lnTo>
                  <a:pt x="710862" y="1114425"/>
                </a:lnTo>
                <a:lnTo>
                  <a:pt x="682315" y="1114425"/>
                </a:lnTo>
                <a:lnTo>
                  <a:pt x="653767" y="1114425"/>
                </a:lnTo>
                <a:lnTo>
                  <a:pt x="625220" y="1114425"/>
                </a:lnTo>
                <a:lnTo>
                  <a:pt x="596672" y="1114425"/>
                </a:lnTo>
                <a:lnTo>
                  <a:pt x="568125" y="1114425"/>
                </a:lnTo>
                <a:lnTo>
                  <a:pt x="539577" y="1114425"/>
                </a:lnTo>
                <a:lnTo>
                  <a:pt x="511029" y="1114425"/>
                </a:lnTo>
                <a:lnTo>
                  <a:pt x="482482" y="1114425"/>
                </a:lnTo>
                <a:lnTo>
                  <a:pt x="453934" y="1114425"/>
                </a:lnTo>
                <a:lnTo>
                  <a:pt x="425387" y="1114425"/>
                </a:lnTo>
                <a:lnTo>
                  <a:pt x="396839" y="1114425"/>
                </a:lnTo>
                <a:lnTo>
                  <a:pt x="368292" y="1114425"/>
                </a:lnTo>
                <a:lnTo>
                  <a:pt x="339744" y="1114425"/>
                </a:lnTo>
                <a:lnTo>
                  <a:pt x="311197" y="1114425"/>
                </a:lnTo>
                <a:lnTo>
                  <a:pt x="282649" y="1114425"/>
                </a:lnTo>
                <a:lnTo>
                  <a:pt x="254101" y="1114425"/>
                </a:lnTo>
                <a:lnTo>
                  <a:pt x="225554" y="1114425"/>
                </a:lnTo>
                <a:lnTo>
                  <a:pt x="197007" y="1114425"/>
                </a:lnTo>
                <a:lnTo>
                  <a:pt x="168459" y="1114425"/>
                </a:lnTo>
                <a:lnTo>
                  <a:pt x="139911" y="1114425"/>
                </a:lnTo>
                <a:lnTo>
                  <a:pt x="111364" y="1114425"/>
                </a:lnTo>
                <a:lnTo>
                  <a:pt x="82816" y="1114425"/>
                </a:lnTo>
                <a:lnTo>
                  <a:pt x="54269" y="1114425"/>
                </a:lnTo>
                <a:lnTo>
                  <a:pt x="25893" y="1114299"/>
                </a:lnTo>
                <a:lnTo>
                  <a:pt x="2580" y="1097716"/>
                </a:lnTo>
                <a:lnTo>
                  <a:pt x="0" y="1069641"/>
                </a:lnTo>
                <a:lnTo>
                  <a:pt x="0" y="1041094"/>
                </a:lnTo>
                <a:lnTo>
                  <a:pt x="0" y="1012546"/>
                </a:lnTo>
                <a:lnTo>
                  <a:pt x="0" y="983999"/>
                </a:lnTo>
                <a:lnTo>
                  <a:pt x="0" y="955451"/>
                </a:lnTo>
                <a:lnTo>
                  <a:pt x="0" y="926904"/>
                </a:lnTo>
                <a:lnTo>
                  <a:pt x="0" y="898356"/>
                </a:lnTo>
                <a:lnTo>
                  <a:pt x="0" y="869809"/>
                </a:lnTo>
                <a:lnTo>
                  <a:pt x="0" y="841261"/>
                </a:lnTo>
                <a:lnTo>
                  <a:pt x="0" y="812714"/>
                </a:lnTo>
                <a:lnTo>
                  <a:pt x="0" y="784166"/>
                </a:lnTo>
                <a:lnTo>
                  <a:pt x="0" y="755618"/>
                </a:lnTo>
                <a:lnTo>
                  <a:pt x="0" y="727071"/>
                </a:lnTo>
                <a:lnTo>
                  <a:pt x="0" y="698523"/>
                </a:lnTo>
                <a:lnTo>
                  <a:pt x="0" y="669976"/>
                </a:lnTo>
                <a:lnTo>
                  <a:pt x="0" y="641428"/>
                </a:lnTo>
                <a:lnTo>
                  <a:pt x="0" y="612881"/>
                </a:lnTo>
                <a:lnTo>
                  <a:pt x="0" y="584333"/>
                </a:lnTo>
                <a:lnTo>
                  <a:pt x="0" y="555786"/>
                </a:lnTo>
                <a:lnTo>
                  <a:pt x="0" y="527238"/>
                </a:lnTo>
                <a:lnTo>
                  <a:pt x="0" y="498690"/>
                </a:lnTo>
                <a:lnTo>
                  <a:pt x="0" y="470143"/>
                </a:lnTo>
                <a:lnTo>
                  <a:pt x="0" y="441595"/>
                </a:lnTo>
                <a:lnTo>
                  <a:pt x="0" y="413048"/>
                </a:lnTo>
                <a:lnTo>
                  <a:pt x="0" y="384500"/>
                </a:lnTo>
                <a:lnTo>
                  <a:pt x="0" y="355953"/>
                </a:lnTo>
                <a:lnTo>
                  <a:pt x="0" y="327405"/>
                </a:lnTo>
                <a:lnTo>
                  <a:pt x="0" y="298858"/>
                </a:lnTo>
                <a:lnTo>
                  <a:pt x="0" y="270310"/>
                </a:lnTo>
                <a:lnTo>
                  <a:pt x="0" y="241763"/>
                </a:lnTo>
                <a:lnTo>
                  <a:pt x="0" y="213215"/>
                </a:lnTo>
                <a:lnTo>
                  <a:pt x="0" y="184667"/>
                </a:lnTo>
                <a:lnTo>
                  <a:pt x="0" y="156120"/>
                </a:lnTo>
                <a:lnTo>
                  <a:pt x="0" y="127572"/>
                </a:lnTo>
                <a:lnTo>
                  <a:pt x="0" y="99025"/>
                </a:lnTo>
                <a:lnTo>
                  <a:pt x="0" y="70477"/>
                </a:lnTo>
                <a:lnTo>
                  <a:pt x="0" y="41930"/>
                </a:lnTo>
                <a:lnTo>
                  <a:pt x="3975" y="14036"/>
                </a:lnTo>
                <a:lnTo>
                  <a:pt x="28575" y="0"/>
                </a:lnTo>
                <a:close/>
              </a:path>
            </a:pathLst>
          </a:custGeom>
          <a:solidFill xmlns:a="http://schemas.openxmlformats.org/drawingml/2006/main">
            <a:srgbClr val="100C09"/>
          </a:solidFill>
          <a:ln xmlns:a="http://schemas.openxmlformats.org/drawingml/2006/main" w="10478">
            <a:solidFill>
              <a:srgbClr val="4A4233"/>
            </a:solidFill>
          </a:ln>
        </p:spPr>
      </p:sp>
      <p:sp>
        <p:nvSpPr>
          <p:cNvPr id="3" name="">
            <a:extLst xmlns:a="http://schemas.openxmlformats.org/drawingml/2006/main">
              <a:ext uri="{FF2B5EF4-FFF2-40B4-BE49-F238E27FC236}">
                <a16:creationId xmlns:a16="http://schemas.microsoft.com/office/drawing/2014/main" id="{98EE7D68-04F9-49A5-A7EF-87B63DA48C5E}"/>
              </a:ext>
            </a:extLst>
          </p:cNvPr>
          <p:cNvSpPr>
            <a:spLocks xmlns:a="http://schemas.openxmlformats.org/drawingml/2006/main" noGrp="1"/>
          </p:cNvSpPr>
          <p:nvPr/>
        </p:nvSpPr>
        <p:spPr>
          <a:xfrm xmlns:a="http://schemas.openxmlformats.org/drawingml/2006/main">
            <a:off x="3533775" y="4152900"/>
            <a:ext cx="2200275" cy="1114425"/>
          </a:xfrm>
          <a:custGeom xmlns:a="http://schemas.openxmlformats.org/drawingml/2006/main">
            <a:pathLst>
              <a:path w="2200275" h="1114425">
                <a:moveTo>
                  <a:pt x="28575" y="0"/>
                </a:moveTo>
                <a:lnTo>
                  <a:pt x="57042" y="0"/>
                </a:lnTo>
                <a:lnTo>
                  <a:pt x="85508" y="0"/>
                </a:lnTo>
                <a:lnTo>
                  <a:pt x="113974" y="0"/>
                </a:lnTo>
                <a:lnTo>
                  <a:pt x="142441" y="0"/>
                </a:lnTo>
                <a:lnTo>
                  <a:pt x="170908" y="0"/>
                </a:lnTo>
                <a:lnTo>
                  <a:pt x="199374" y="0"/>
                </a:lnTo>
                <a:lnTo>
                  <a:pt x="227840" y="0"/>
                </a:lnTo>
                <a:lnTo>
                  <a:pt x="256307" y="0"/>
                </a:lnTo>
                <a:lnTo>
                  <a:pt x="284774" y="0"/>
                </a:lnTo>
                <a:lnTo>
                  <a:pt x="313240" y="0"/>
                </a:lnTo>
                <a:lnTo>
                  <a:pt x="341706" y="0"/>
                </a:lnTo>
                <a:lnTo>
                  <a:pt x="370173" y="0"/>
                </a:lnTo>
                <a:lnTo>
                  <a:pt x="398640" y="0"/>
                </a:lnTo>
                <a:lnTo>
                  <a:pt x="427106" y="0"/>
                </a:lnTo>
                <a:lnTo>
                  <a:pt x="455572" y="0"/>
                </a:lnTo>
                <a:lnTo>
                  <a:pt x="484039" y="0"/>
                </a:lnTo>
                <a:lnTo>
                  <a:pt x="512506" y="0"/>
                </a:lnTo>
                <a:lnTo>
                  <a:pt x="540972" y="0"/>
                </a:lnTo>
                <a:lnTo>
                  <a:pt x="569438" y="0"/>
                </a:lnTo>
                <a:lnTo>
                  <a:pt x="597905" y="0"/>
                </a:lnTo>
                <a:lnTo>
                  <a:pt x="626372" y="0"/>
                </a:lnTo>
                <a:lnTo>
                  <a:pt x="654838" y="0"/>
                </a:lnTo>
                <a:lnTo>
                  <a:pt x="683305" y="0"/>
                </a:lnTo>
                <a:lnTo>
                  <a:pt x="711771" y="0"/>
                </a:lnTo>
                <a:lnTo>
                  <a:pt x="740238" y="0"/>
                </a:lnTo>
                <a:lnTo>
                  <a:pt x="768704" y="0"/>
                </a:lnTo>
                <a:lnTo>
                  <a:pt x="797171" y="0"/>
                </a:lnTo>
                <a:lnTo>
                  <a:pt x="825637" y="0"/>
                </a:lnTo>
                <a:lnTo>
                  <a:pt x="854104" y="0"/>
                </a:lnTo>
                <a:lnTo>
                  <a:pt x="882570" y="0"/>
                </a:lnTo>
                <a:lnTo>
                  <a:pt x="911037" y="0"/>
                </a:lnTo>
                <a:lnTo>
                  <a:pt x="939503" y="0"/>
                </a:lnTo>
                <a:lnTo>
                  <a:pt x="967970" y="0"/>
                </a:lnTo>
                <a:lnTo>
                  <a:pt x="996436" y="0"/>
                </a:lnTo>
                <a:lnTo>
                  <a:pt x="1024903" y="0"/>
                </a:lnTo>
                <a:lnTo>
                  <a:pt x="1053369" y="0"/>
                </a:lnTo>
                <a:lnTo>
                  <a:pt x="1081836" y="0"/>
                </a:lnTo>
                <a:lnTo>
                  <a:pt x="1110302" y="0"/>
                </a:lnTo>
                <a:lnTo>
                  <a:pt x="1138769" y="0"/>
                </a:lnTo>
                <a:lnTo>
                  <a:pt x="1167235" y="0"/>
                </a:lnTo>
                <a:lnTo>
                  <a:pt x="1195702" y="0"/>
                </a:lnTo>
                <a:lnTo>
                  <a:pt x="1224168" y="0"/>
                </a:lnTo>
                <a:lnTo>
                  <a:pt x="1252635" y="0"/>
                </a:lnTo>
                <a:lnTo>
                  <a:pt x="1281101" y="0"/>
                </a:lnTo>
                <a:lnTo>
                  <a:pt x="1309568" y="0"/>
                </a:lnTo>
                <a:lnTo>
                  <a:pt x="1338034" y="0"/>
                </a:lnTo>
                <a:lnTo>
                  <a:pt x="1366501" y="0"/>
                </a:lnTo>
                <a:lnTo>
                  <a:pt x="1394967" y="0"/>
                </a:lnTo>
                <a:lnTo>
                  <a:pt x="1423434" y="0"/>
                </a:lnTo>
                <a:lnTo>
                  <a:pt x="1451900" y="0"/>
                </a:lnTo>
                <a:lnTo>
                  <a:pt x="1480367" y="0"/>
                </a:lnTo>
                <a:lnTo>
                  <a:pt x="1508833" y="0"/>
                </a:lnTo>
                <a:lnTo>
                  <a:pt x="1537300" y="0"/>
                </a:lnTo>
                <a:lnTo>
                  <a:pt x="1565766" y="0"/>
                </a:lnTo>
                <a:lnTo>
                  <a:pt x="1594233" y="0"/>
                </a:lnTo>
                <a:lnTo>
                  <a:pt x="1622699" y="0"/>
                </a:lnTo>
                <a:lnTo>
                  <a:pt x="1651165" y="0"/>
                </a:lnTo>
                <a:lnTo>
                  <a:pt x="1679632" y="0"/>
                </a:lnTo>
                <a:lnTo>
                  <a:pt x="1708099" y="0"/>
                </a:lnTo>
                <a:lnTo>
                  <a:pt x="1736565" y="0"/>
                </a:lnTo>
                <a:lnTo>
                  <a:pt x="1765032" y="0"/>
                </a:lnTo>
                <a:lnTo>
                  <a:pt x="1793498" y="0"/>
                </a:lnTo>
                <a:lnTo>
                  <a:pt x="1821965" y="0"/>
                </a:lnTo>
                <a:lnTo>
                  <a:pt x="1850431" y="0"/>
                </a:lnTo>
                <a:lnTo>
                  <a:pt x="1878898" y="0"/>
                </a:lnTo>
                <a:lnTo>
                  <a:pt x="1907364" y="0"/>
                </a:lnTo>
                <a:lnTo>
                  <a:pt x="1935831" y="0"/>
                </a:lnTo>
                <a:lnTo>
                  <a:pt x="1964298" y="0"/>
                </a:lnTo>
                <a:lnTo>
                  <a:pt x="1992764" y="0"/>
                </a:lnTo>
                <a:lnTo>
                  <a:pt x="2021230" y="0"/>
                </a:lnTo>
                <a:lnTo>
                  <a:pt x="2049697" y="0"/>
                </a:lnTo>
                <a:lnTo>
                  <a:pt x="2078163" y="0"/>
                </a:lnTo>
                <a:lnTo>
                  <a:pt x="2106630" y="0"/>
                </a:lnTo>
                <a:lnTo>
                  <a:pt x="2135096" y="0"/>
                </a:lnTo>
                <a:lnTo>
                  <a:pt x="2163563" y="0"/>
                </a:lnTo>
                <a:lnTo>
                  <a:pt x="2190693" y="7226"/>
                </a:lnTo>
                <a:lnTo>
                  <a:pt x="2200275" y="33631"/>
                </a:lnTo>
                <a:lnTo>
                  <a:pt x="2200275" y="62097"/>
                </a:lnTo>
                <a:lnTo>
                  <a:pt x="2200275" y="90563"/>
                </a:lnTo>
                <a:lnTo>
                  <a:pt x="2200275" y="119030"/>
                </a:lnTo>
                <a:lnTo>
                  <a:pt x="2200275" y="147496"/>
                </a:lnTo>
                <a:lnTo>
                  <a:pt x="2200275" y="175963"/>
                </a:lnTo>
                <a:lnTo>
                  <a:pt x="2200275" y="204429"/>
                </a:lnTo>
                <a:lnTo>
                  <a:pt x="2200275" y="232896"/>
                </a:lnTo>
                <a:lnTo>
                  <a:pt x="2200275" y="261363"/>
                </a:lnTo>
                <a:lnTo>
                  <a:pt x="2200275" y="289829"/>
                </a:lnTo>
                <a:lnTo>
                  <a:pt x="2200275" y="318296"/>
                </a:lnTo>
                <a:lnTo>
                  <a:pt x="2200275" y="346762"/>
                </a:lnTo>
                <a:lnTo>
                  <a:pt x="2200275" y="375229"/>
                </a:lnTo>
                <a:lnTo>
                  <a:pt x="2200275" y="403695"/>
                </a:lnTo>
                <a:lnTo>
                  <a:pt x="2200275" y="432162"/>
                </a:lnTo>
                <a:lnTo>
                  <a:pt x="2200275" y="460628"/>
                </a:lnTo>
                <a:lnTo>
                  <a:pt x="2200275" y="489095"/>
                </a:lnTo>
                <a:lnTo>
                  <a:pt x="2200275" y="517561"/>
                </a:lnTo>
                <a:lnTo>
                  <a:pt x="2200275" y="546028"/>
                </a:lnTo>
                <a:lnTo>
                  <a:pt x="2200275" y="574494"/>
                </a:lnTo>
                <a:lnTo>
                  <a:pt x="2200275" y="602961"/>
                </a:lnTo>
                <a:lnTo>
                  <a:pt x="2200275" y="631427"/>
                </a:lnTo>
                <a:lnTo>
                  <a:pt x="2200275" y="659894"/>
                </a:lnTo>
                <a:lnTo>
                  <a:pt x="2200275" y="688360"/>
                </a:lnTo>
                <a:lnTo>
                  <a:pt x="2200275" y="716827"/>
                </a:lnTo>
                <a:lnTo>
                  <a:pt x="2200275" y="745293"/>
                </a:lnTo>
                <a:lnTo>
                  <a:pt x="2200275" y="773760"/>
                </a:lnTo>
                <a:lnTo>
                  <a:pt x="2200275" y="802226"/>
                </a:lnTo>
                <a:lnTo>
                  <a:pt x="2200275" y="830692"/>
                </a:lnTo>
                <a:lnTo>
                  <a:pt x="2200275" y="859159"/>
                </a:lnTo>
                <a:lnTo>
                  <a:pt x="2200275" y="887626"/>
                </a:lnTo>
                <a:lnTo>
                  <a:pt x="2200275" y="916092"/>
                </a:lnTo>
                <a:lnTo>
                  <a:pt x="2200275" y="944559"/>
                </a:lnTo>
                <a:lnTo>
                  <a:pt x="2200275" y="973025"/>
                </a:lnTo>
                <a:lnTo>
                  <a:pt x="2200275" y="1001492"/>
                </a:lnTo>
                <a:lnTo>
                  <a:pt x="2200275" y="1029958"/>
                </a:lnTo>
                <a:lnTo>
                  <a:pt x="2200275" y="1058425"/>
                </a:lnTo>
                <a:lnTo>
                  <a:pt x="2200259" y="1086819"/>
                </a:lnTo>
                <a:lnTo>
                  <a:pt x="2185351" y="1110953"/>
                </a:lnTo>
                <a:lnTo>
                  <a:pt x="2157466" y="1114425"/>
                </a:lnTo>
                <a:lnTo>
                  <a:pt x="2129000" y="1114425"/>
                </a:lnTo>
                <a:lnTo>
                  <a:pt x="2100533" y="1114425"/>
                </a:lnTo>
                <a:lnTo>
                  <a:pt x="2072067" y="1114425"/>
                </a:lnTo>
                <a:lnTo>
                  <a:pt x="2043600" y="1114425"/>
                </a:lnTo>
                <a:lnTo>
                  <a:pt x="2015134" y="1114425"/>
                </a:lnTo>
                <a:lnTo>
                  <a:pt x="1986667" y="1114425"/>
                </a:lnTo>
                <a:lnTo>
                  <a:pt x="1958200" y="1114425"/>
                </a:lnTo>
                <a:lnTo>
                  <a:pt x="1929735" y="1114425"/>
                </a:lnTo>
                <a:lnTo>
                  <a:pt x="1901268" y="1114425"/>
                </a:lnTo>
                <a:lnTo>
                  <a:pt x="1872801" y="1114425"/>
                </a:lnTo>
                <a:lnTo>
                  <a:pt x="1844335" y="1114425"/>
                </a:lnTo>
                <a:lnTo>
                  <a:pt x="1815868" y="1114425"/>
                </a:lnTo>
                <a:lnTo>
                  <a:pt x="1787401" y="1114425"/>
                </a:lnTo>
                <a:lnTo>
                  <a:pt x="1758935" y="1114425"/>
                </a:lnTo>
                <a:lnTo>
                  <a:pt x="1730469" y="1114425"/>
                </a:lnTo>
                <a:lnTo>
                  <a:pt x="1702002" y="1114425"/>
                </a:lnTo>
                <a:lnTo>
                  <a:pt x="1673536" y="1114425"/>
                </a:lnTo>
                <a:lnTo>
                  <a:pt x="1645069" y="1114425"/>
                </a:lnTo>
                <a:lnTo>
                  <a:pt x="1616602" y="1114425"/>
                </a:lnTo>
                <a:lnTo>
                  <a:pt x="1588136" y="1114425"/>
                </a:lnTo>
                <a:lnTo>
                  <a:pt x="1559670" y="1114425"/>
                </a:lnTo>
                <a:lnTo>
                  <a:pt x="1531203" y="1114425"/>
                </a:lnTo>
                <a:lnTo>
                  <a:pt x="1502736" y="1114425"/>
                </a:lnTo>
                <a:lnTo>
                  <a:pt x="1474270" y="1114425"/>
                </a:lnTo>
                <a:lnTo>
                  <a:pt x="1445804" y="1114425"/>
                </a:lnTo>
                <a:lnTo>
                  <a:pt x="1417337" y="1114425"/>
                </a:lnTo>
                <a:lnTo>
                  <a:pt x="1388870" y="1114425"/>
                </a:lnTo>
                <a:lnTo>
                  <a:pt x="1360404" y="1114425"/>
                </a:lnTo>
                <a:lnTo>
                  <a:pt x="1331938" y="1114425"/>
                </a:lnTo>
                <a:lnTo>
                  <a:pt x="1303471" y="1114425"/>
                </a:lnTo>
                <a:lnTo>
                  <a:pt x="1275004" y="1114425"/>
                </a:lnTo>
                <a:lnTo>
                  <a:pt x="1246538" y="1114425"/>
                </a:lnTo>
                <a:lnTo>
                  <a:pt x="1218072" y="1114425"/>
                </a:lnTo>
                <a:lnTo>
                  <a:pt x="1189605" y="1114425"/>
                </a:lnTo>
                <a:lnTo>
                  <a:pt x="1161138" y="1114425"/>
                </a:lnTo>
                <a:lnTo>
                  <a:pt x="1132672" y="1114425"/>
                </a:lnTo>
                <a:lnTo>
                  <a:pt x="1104206" y="1114425"/>
                </a:lnTo>
                <a:lnTo>
                  <a:pt x="1075739" y="1114425"/>
                </a:lnTo>
                <a:lnTo>
                  <a:pt x="1047272" y="1114425"/>
                </a:lnTo>
                <a:lnTo>
                  <a:pt x="1018806" y="1114425"/>
                </a:lnTo>
                <a:lnTo>
                  <a:pt x="990340" y="1114425"/>
                </a:lnTo>
                <a:lnTo>
                  <a:pt x="961873" y="1114425"/>
                </a:lnTo>
                <a:lnTo>
                  <a:pt x="933406" y="1114425"/>
                </a:lnTo>
                <a:lnTo>
                  <a:pt x="904940" y="1114425"/>
                </a:lnTo>
                <a:lnTo>
                  <a:pt x="876474" y="1114425"/>
                </a:lnTo>
                <a:lnTo>
                  <a:pt x="848007" y="1114425"/>
                </a:lnTo>
                <a:lnTo>
                  <a:pt x="819540" y="1114425"/>
                </a:lnTo>
                <a:lnTo>
                  <a:pt x="791074" y="1114425"/>
                </a:lnTo>
                <a:lnTo>
                  <a:pt x="762608" y="1114425"/>
                </a:lnTo>
                <a:lnTo>
                  <a:pt x="734141" y="1114425"/>
                </a:lnTo>
                <a:lnTo>
                  <a:pt x="705674" y="1114425"/>
                </a:lnTo>
                <a:lnTo>
                  <a:pt x="677208" y="1114425"/>
                </a:lnTo>
                <a:lnTo>
                  <a:pt x="648742" y="1114425"/>
                </a:lnTo>
                <a:lnTo>
                  <a:pt x="620275" y="1114425"/>
                </a:lnTo>
                <a:lnTo>
                  <a:pt x="591808" y="1114425"/>
                </a:lnTo>
                <a:lnTo>
                  <a:pt x="563342" y="1114425"/>
                </a:lnTo>
                <a:lnTo>
                  <a:pt x="534875" y="1114425"/>
                </a:lnTo>
                <a:lnTo>
                  <a:pt x="506409" y="1114425"/>
                </a:lnTo>
                <a:lnTo>
                  <a:pt x="477942" y="1114425"/>
                </a:lnTo>
                <a:lnTo>
                  <a:pt x="449476" y="1114425"/>
                </a:lnTo>
                <a:lnTo>
                  <a:pt x="421009" y="1114425"/>
                </a:lnTo>
                <a:lnTo>
                  <a:pt x="392543" y="1114425"/>
                </a:lnTo>
                <a:lnTo>
                  <a:pt x="364077" y="1114425"/>
                </a:lnTo>
                <a:lnTo>
                  <a:pt x="335610" y="1114425"/>
                </a:lnTo>
                <a:lnTo>
                  <a:pt x="307143" y="1114425"/>
                </a:lnTo>
                <a:lnTo>
                  <a:pt x="278677" y="1114425"/>
                </a:lnTo>
                <a:lnTo>
                  <a:pt x="250210" y="1114425"/>
                </a:lnTo>
                <a:lnTo>
                  <a:pt x="221744" y="1114425"/>
                </a:lnTo>
                <a:lnTo>
                  <a:pt x="193277" y="1114425"/>
                </a:lnTo>
                <a:lnTo>
                  <a:pt x="164811" y="1114425"/>
                </a:lnTo>
                <a:lnTo>
                  <a:pt x="136345" y="1114425"/>
                </a:lnTo>
                <a:lnTo>
                  <a:pt x="107878" y="1114425"/>
                </a:lnTo>
                <a:lnTo>
                  <a:pt x="79411" y="1114425"/>
                </a:lnTo>
                <a:lnTo>
                  <a:pt x="50945" y="1114425"/>
                </a:lnTo>
                <a:lnTo>
                  <a:pt x="22764" y="1113828"/>
                </a:lnTo>
                <a:lnTo>
                  <a:pt x="1394" y="1094665"/>
                </a:lnTo>
                <a:lnTo>
                  <a:pt x="0" y="1066561"/>
                </a:lnTo>
                <a:lnTo>
                  <a:pt x="0" y="1038095"/>
                </a:lnTo>
                <a:lnTo>
                  <a:pt x="0" y="1009628"/>
                </a:lnTo>
                <a:lnTo>
                  <a:pt x="0" y="981162"/>
                </a:lnTo>
                <a:lnTo>
                  <a:pt x="0" y="952695"/>
                </a:lnTo>
                <a:lnTo>
                  <a:pt x="0" y="924228"/>
                </a:lnTo>
                <a:lnTo>
                  <a:pt x="0" y="895762"/>
                </a:lnTo>
                <a:lnTo>
                  <a:pt x="0" y="867296"/>
                </a:lnTo>
                <a:lnTo>
                  <a:pt x="0" y="838829"/>
                </a:lnTo>
                <a:lnTo>
                  <a:pt x="0" y="810363"/>
                </a:lnTo>
                <a:lnTo>
                  <a:pt x="0" y="781896"/>
                </a:lnTo>
                <a:lnTo>
                  <a:pt x="0" y="753430"/>
                </a:lnTo>
                <a:lnTo>
                  <a:pt x="0" y="724963"/>
                </a:lnTo>
                <a:lnTo>
                  <a:pt x="0" y="696496"/>
                </a:lnTo>
                <a:lnTo>
                  <a:pt x="0" y="668030"/>
                </a:lnTo>
                <a:lnTo>
                  <a:pt x="0" y="639564"/>
                </a:lnTo>
                <a:lnTo>
                  <a:pt x="0" y="611097"/>
                </a:lnTo>
                <a:lnTo>
                  <a:pt x="0" y="582631"/>
                </a:lnTo>
                <a:lnTo>
                  <a:pt x="0" y="554164"/>
                </a:lnTo>
                <a:lnTo>
                  <a:pt x="0" y="525698"/>
                </a:lnTo>
                <a:lnTo>
                  <a:pt x="0" y="497231"/>
                </a:lnTo>
                <a:lnTo>
                  <a:pt x="0" y="468764"/>
                </a:lnTo>
                <a:lnTo>
                  <a:pt x="0" y="440298"/>
                </a:lnTo>
                <a:lnTo>
                  <a:pt x="0" y="411832"/>
                </a:lnTo>
                <a:lnTo>
                  <a:pt x="0" y="383365"/>
                </a:lnTo>
                <a:lnTo>
                  <a:pt x="0" y="354899"/>
                </a:lnTo>
                <a:lnTo>
                  <a:pt x="0" y="326432"/>
                </a:lnTo>
                <a:lnTo>
                  <a:pt x="0" y="297966"/>
                </a:lnTo>
                <a:lnTo>
                  <a:pt x="0" y="269499"/>
                </a:lnTo>
                <a:lnTo>
                  <a:pt x="0" y="241032"/>
                </a:lnTo>
                <a:lnTo>
                  <a:pt x="0" y="212566"/>
                </a:lnTo>
                <a:lnTo>
                  <a:pt x="0" y="184100"/>
                </a:lnTo>
                <a:lnTo>
                  <a:pt x="0" y="155633"/>
                </a:lnTo>
                <a:lnTo>
                  <a:pt x="0" y="127167"/>
                </a:lnTo>
                <a:lnTo>
                  <a:pt x="0" y="98700"/>
                </a:lnTo>
                <a:lnTo>
                  <a:pt x="0" y="70234"/>
                </a:lnTo>
                <a:lnTo>
                  <a:pt x="0" y="41767"/>
                </a:lnTo>
                <a:lnTo>
                  <a:pt x="4020" y="13961"/>
                </a:lnTo>
                <a:lnTo>
                  <a:pt x="28575" y="0"/>
                </a:lnTo>
                <a:close/>
              </a:path>
            </a:pathLst>
          </a:custGeom>
          <a:solidFill xmlns:a="http://schemas.openxmlformats.org/drawingml/2006/main">
            <a:srgbClr val="100C09"/>
          </a:solidFill>
          <a:ln xmlns:a="http://schemas.openxmlformats.org/drawingml/2006/main" w="10478">
            <a:solidFill>
              <a:srgbClr val="4A4233"/>
            </a:solidFill>
          </a:ln>
        </p:spPr>
      </p:sp>
      <p:sp>
        <p:nvSpPr>
          <p:cNvPr id="4" name="">
            <a:extLst xmlns:a="http://schemas.openxmlformats.org/drawingml/2006/main">
              <a:ext uri="{FF2B5EF4-FFF2-40B4-BE49-F238E27FC236}">
                <a16:creationId xmlns:a16="http://schemas.microsoft.com/office/drawing/2014/main" id="{EF31C499-E9AA-43A1-81E7-A892893F27CB}"/>
              </a:ext>
            </a:extLst>
          </p:cNvPr>
          <p:cNvSpPr>
            <a:spLocks xmlns:a="http://schemas.openxmlformats.org/drawingml/2006/main" noGrp="1"/>
          </p:cNvSpPr>
          <p:nvPr/>
        </p:nvSpPr>
        <p:spPr>
          <a:xfrm xmlns:a="http://schemas.openxmlformats.org/drawingml/2006/main">
            <a:off x="6648450" y="3609975"/>
            <a:ext cx="2638425" cy="676275"/>
          </a:xfrm>
          <a:custGeom xmlns:a="http://schemas.openxmlformats.org/drawingml/2006/main">
            <a:pathLst>
              <a:path w="2638425" h="676275">
                <a:moveTo>
                  <a:pt x="28575" y="0"/>
                </a:moveTo>
                <a:lnTo>
                  <a:pt x="57041" y="0"/>
                </a:lnTo>
                <a:lnTo>
                  <a:pt x="85508" y="0"/>
                </a:lnTo>
                <a:lnTo>
                  <a:pt x="113974" y="0"/>
                </a:lnTo>
                <a:lnTo>
                  <a:pt x="142441" y="0"/>
                </a:lnTo>
                <a:lnTo>
                  <a:pt x="170908" y="0"/>
                </a:lnTo>
                <a:lnTo>
                  <a:pt x="199374" y="0"/>
                </a:lnTo>
                <a:lnTo>
                  <a:pt x="227841" y="0"/>
                </a:lnTo>
                <a:lnTo>
                  <a:pt x="256307" y="0"/>
                </a:lnTo>
                <a:lnTo>
                  <a:pt x="284773" y="0"/>
                </a:lnTo>
                <a:lnTo>
                  <a:pt x="313240" y="0"/>
                </a:lnTo>
                <a:lnTo>
                  <a:pt x="341706" y="0"/>
                </a:lnTo>
                <a:lnTo>
                  <a:pt x="370173" y="0"/>
                </a:lnTo>
                <a:lnTo>
                  <a:pt x="398640" y="0"/>
                </a:lnTo>
                <a:lnTo>
                  <a:pt x="427106" y="0"/>
                </a:lnTo>
                <a:lnTo>
                  <a:pt x="455573" y="0"/>
                </a:lnTo>
                <a:lnTo>
                  <a:pt x="484039" y="0"/>
                </a:lnTo>
                <a:lnTo>
                  <a:pt x="512505" y="0"/>
                </a:lnTo>
                <a:lnTo>
                  <a:pt x="540972" y="0"/>
                </a:lnTo>
                <a:lnTo>
                  <a:pt x="569438" y="0"/>
                </a:lnTo>
                <a:lnTo>
                  <a:pt x="597905" y="0"/>
                </a:lnTo>
                <a:lnTo>
                  <a:pt x="626372" y="0"/>
                </a:lnTo>
                <a:lnTo>
                  <a:pt x="654838" y="0"/>
                </a:lnTo>
                <a:lnTo>
                  <a:pt x="683305" y="0"/>
                </a:lnTo>
                <a:lnTo>
                  <a:pt x="711771" y="0"/>
                </a:lnTo>
                <a:lnTo>
                  <a:pt x="740237" y="0"/>
                </a:lnTo>
                <a:lnTo>
                  <a:pt x="768704" y="0"/>
                </a:lnTo>
                <a:lnTo>
                  <a:pt x="797171" y="0"/>
                </a:lnTo>
                <a:lnTo>
                  <a:pt x="825637" y="0"/>
                </a:lnTo>
                <a:lnTo>
                  <a:pt x="854104" y="0"/>
                </a:lnTo>
                <a:lnTo>
                  <a:pt x="882570" y="0"/>
                </a:lnTo>
                <a:lnTo>
                  <a:pt x="911036" y="0"/>
                </a:lnTo>
                <a:lnTo>
                  <a:pt x="939503" y="0"/>
                </a:lnTo>
                <a:lnTo>
                  <a:pt x="967969" y="0"/>
                </a:lnTo>
                <a:lnTo>
                  <a:pt x="996436" y="0"/>
                </a:lnTo>
                <a:lnTo>
                  <a:pt x="1024903" y="0"/>
                </a:lnTo>
                <a:lnTo>
                  <a:pt x="1053369" y="0"/>
                </a:lnTo>
                <a:lnTo>
                  <a:pt x="1081836" y="0"/>
                </a:lnTo>
                <a:lnTo>
                  <a:pt x="1110302" y="0"/>
                </a:lnTo>
                <a:lnTo>
                  <a:pt x="1138769" y="0"/>
                </a:lnTo>
                <a:lnTo>
                  <a:pt x="1167235" y="0"/>
                </a:lnTo>
                <a:lnTo>
                  <a:pt x="1195701" y="0"/>
                </a:lnTo>
                <a:lnTo>
                  <a:pt x="1224168" y="0"/>
                </a:lnTo>
                <a:lnTo>
                  <a:pt x="1252635" y="0"/>
                </a:lnTo>
                <a:lnTo>
                  <a:pt x="1281101" y="0"/>
                </a:lnTo>
                <a:lnTo>
                  <a:pt x="1309568" y="0"/>
                </a:lnTo>
                <a:lnTo>
                  <a:pt x="1338034" y="0"/>
                </a:lnTo>
                <a:lnTo>
                  <a:pt x="1366500" y="0"/>
                </a:lnTo>
                <a:lnTo>
                  <a:pt x="1394967" y="0"/>
                </a:lnTo>
                <a:lnTo>
                  <a:pt x="1423433" y="0"/>
                </a:lnTo>
                <a:lnTo>
                  <a:pt x="1451900" y="0"/>
                </a:lnTo>
                <a:lnTo>
                  <a:pt x="1480367" y="0"/>
                </a:lnTo>
                <a:lnTo>
                  <a:pt x="1508833" y="0"/>
                </a:lnTo>
                <a:lnTo>
                  <a:pt x="1537300" y="0"/>
                </a:lnTo>
                <a:lnTo>
                  <a:pt x="1565766" y="0"/>
                </a:lnTo>
                <a:lnTo>
                  <a:pt x="1594233" y="0"/>
                </a:lnTo>
                <a:lnTo>
                  <a:pt x="1622699" y="0"/>
                </a:lnTo>
                <a:lnTo>
                  <a:pt x="1651165" y="0"/>
                </a:lnTo>
                <a:lnTo>
                  <a:pt x="1679632" y="0"/>
                </a:lnTo>
                <a:lnTo>
                  <a:pt x="1708099" y="0"/>
                </a:lnTo>
                <a:lnTo>
                  <a:pt x="1736565" y="0"/>
                </a:lnTo>
                <a:lnTo>
                  <a:pt x="1765032" y="0"/>
                </a:lnTo>
                <a:lnTo>
                  <a:pt x="1793498" y="0"/>
                </a:lnTo>
                <a:lnTo>
                  <a:pt x="1821964" y="0"/>
                </a:lnTo>
                <a:lnTo>
                  <a:pt x="1850431" y="0"/>
                </a:lnTo>
                <a:lnTo>
                  <a:pt x="1878898" y="0"/>
                </a:lnTo>
                <a:lnTo>
                  <a:pt x="1907364" y="0"/>
                </a:lnTo>
                <a:lnTo>
                  <a:pt x="1935831" y="0"/>
                </a:lnTo>
                <a:lnTo>
                  <a:pt x="1964297" y="0"/>
                </a:lnTo>
                <a:lnTo>
                  <a:pt x="1992764" y="0"/>
                </a:lnTo>
                <a:lnTo>
                  <a:pt x="2021230" y="0"/>
                </a:lnTo>
                <a:lnTo>
                  <a:pt x="2049697" y="0"/>
                </a:lnTo>
                <a:lnTo>
                  <a:pt x="2078163" y="0"/>
                </a:lnTo>
                <a:lnTo>
                  <a:pt x="2106630" y="0"/>
                </a:lnTo>
                <a:lnTo>
                  <a:pt x="2135096" y="0"/>
                </a:lnTo>
                <a:lnTo>
                  <a:pt x="2163563" y="0"/>
                </a:lnTo>
                <a:lnTo>
                  <a:pt x="2192029" y="0"/>
                </a:lnTo>
                <a:lnTo>
                  <a:pt x="2220496" y="0"/>
                </a:lnTo>
                <a:lnTo>
                  <a:pt x="2248962" y="0"/>
                </a:lnTo>
                <a:lnTo>
                  <a:pt x="2277428" y="0"/>
                </a:lnTo>
                <a:lnTo>
                  <a:pt x="2305895" y="0"/>
                </a:lnTo>
                <a:lnTo>
                  <a:pt x="2334362" y="0"/>
                </a:lnTo>
                <a:lnTo>
                  <a:pt x="2362828" y="0"/>
                </a:lnTo>
                <a:lnTo>
                  <a:pt x="2391295" y="0"/>
                </a:lnTo>
                <a:lnTo>
                  <a:pt x="2419761" y="0"/>
                </a:lnTo>
                <a:lnTo>
                  <a:pt x="2448228" y="0"/>
                </a:lnTo>
                <a:lnTo>
                  <a:pt x="2476694" y="0"/>
                </a:lnTo>
                <a:lnTo>
                  <a:pt x="2505161" y="0"/>
                </a:lnTo>
                <a:lnTo>
                  <a:pt x="2533627" y="0"/>
                </a:lnTo>
                <a:lnTo>
                  <a:pt x="2562094" y="0"/>
                </a:lnTo>
                <a:lnTo>
                  <a:pt x="2590560" y="0"/>
                </a:lnTo>
                <a:lnTo>
                  <a:pt x="2618663" y="1393"/>
                </a:lnTo>
                <a:lnTo>
                  <a:pt x="2637827" y="22764"/>
                </a:lnTo>
                <a:lnTo>
                  <a:pt x="2638425" y="50945"/>
                </a:lnTo>
                <a:lnTo>
                  <a:pt x="2638425" y="79411"/>
                </a:lnTo>
                <a:lnTo>
                  <a:pt x="2638425" y="107878"/>
                </a:lnTo>
                <a:lnTo>
                  <a:pt x="2638425" y="136344"/>
                </a:lnTo>
                <a:lnTo>
                  <a:pt x="2638425" y="164811"/>
                </a:lnTo>
                <a:lnTo>
                  <a:pt x="2638425" y="193277"/>
                </a:lnTo>
                <a:lnTo>
                  <a:pt x="2638425" y="221744"/>
                </a:lnTo>
                <a:lnTo>
                  <a:pt x="2638425" y="250210"/>
                </a:lnTo>
                <a:lnTo>
                  <a:pt x="2638425" y="278677"/>
                </a:lnTo>
                <a:lnTo>
                  <a:pt x="2638425" y="307143"/>
                </a:lnTo>
                <a:lnTo>
                  <a:pt x="2638425" y="335610"/>
                </a:lnTo>
                <a:lnTo>
                  <a:pt x="2638425" y="364076"/>
                </a:lnTo>
                <a:lnTo>
                  <a:pt x="2638425" y="392543"/>
                </a:lnTo>
                <a:lnTo>
                  <a:pt x="2638425" y="421009"/>
                </a:lnTo>
                <a:lnTo>
                  <a:pt x="2638425" y="449476"/>
                </a:lnTo>
                <a:lnTo>
                  <a:pt x="2638425" y="477942"/>
                </a:lnTo>
                <a:lnTo>
                  <a:pt x="2638425" y="506409"/>
                </a:lnTo>
                <a:lnTo>
                  <a:pt x="2638425" y="534875"/>
                </a:lnTo>
                <a:lnTo>
                  <a:pt x="2638425" y="563342"/>
                </a:lnTo>
                <a:lnTo>
                  <a:pt x="2638425" y="591808"/>
                </a:lnTo>
                <a:lnTo>
                  <a:pt x="2638425" y="620275"/>
                </a:lnTo>
                <a:lnTo>
                  <a:pt x="2638409" y="648669"/>
                </a:lnTo>
                <a:lnTo>
                  <a:pt x="2623502" y="672803"/>
                </a:lnTo>
                <a:lnTo>
                  <a:pt x="2595616" y="676275"/>
                </a:lnTo>
                <a:lnTo>
                  <a:pt x="2567149" y="676275"/>
                </a:lnTo>
                <a:lnTo>
                  <a:pt x="2538683" y="676275"/>
                </a:lnTo>
                <a:lnTo>
                  <a:pt x="2510217" y="676275"/>
                </a:lnTo>
                <a:lnTo>
                  <a:pt x="2481750" y="676275"/>
                </a:lnTo>
                <a:lnTo>
                  <a:pt x="2453283" y="676275"/>
                </a:lnTo>
                <a:lnTo>
                  <a:pt x="2424817" y="676275"/>
                </a:lnTo>
                <a:lnTo>
                  <a:pt x="2396350" y="676275"/>
                </a:lnTo>
                <a:lnTo>
                  <a:pt x="2367884" y="676275"/>
                </a:lnTo>
                <a:lnTo>
                  <a:pt x="2339418" y="676275"/>
                </a:lnTo>
                <a:lnTo>
                  <a:pt x="2310951" y="676275"/>
                </a:lnTo>
                <a:lnTo>
                  <a:pt x="2282484" y="676275"/>
                </a:lnTo>
                <a:lnTo>
                  <a:pt x="2254018" y="676275"/>
                </a:lnTo>
                <a:lnTo>
                  <a:pt x="2225551" y="676275"/>
                </a:lnTo>
                <a:lnTo>
                  <a:pt x="2197084" y="676275"/>
                </a:lnTo>
                <a:lnTo>
                  <a:pt x="2168618" y="676275"/>
                </a:lnTo>
                <a:lnTo>
                  <a:pt x="2140152" y="676275"/>
                </a:lnTo>
                <a:lnTo>
                  <a:pt x="2111685" y="676275"/>
                </a:lnTo>
                <a:lnTo>
                  <a:pt x="2083219" y="676275"/>
                </a:lnTo>
                <a:lnTo>
                  <a:pt x="2054752" y="676275"/>
                </a:lnTo>
                <a:lnTo>
                  <a:pt x="2026286" y="676275"/>
                </a:lnTo>
                <a:lnTo>
                  <a:pt x="1997819" y="676275"/>
                </a:lnTo>
                <a:lnTo>
                  <a:pt x="1969353" y="676275"/>
                </a:lnTo>
                <a:lnTo>
                  <a:pt x="1940887" y="676275"/>
                </a:lnTo>
                <a:lnTo>
                  <a:pt x="1912420" y="676275"/>
                </a:lnTo>
                <a:lnTo>
                  <a:pt x="1883954" y="676275"/>
                </a:lnTo>
                <a:lnTo>
                  <a:pt x="1855487" y="676275"/>
                </a:lnTo>
                <a:lnTo>
                  <a:pt x="1827020" y="676275"/>
                </a:lnTo>
                <a:lnTo>
                  <a:pt x="1798554" y="676275"/>
                </a:lnTo>
                <a:lnTo>
                  <a:pt x="1770087" y="676275"/>
                </a:lnTo>
                <a:lnTo>
                  <a:pt x="1741620" y="676275"/>
                </a:lnTo>
                <a:lnTo>
                  <a:pt x="1713155" y="676275"/>
                </a:lnTo>
                <a:lnTo>
                  <a:pt x="1684688" y="676275"/>
                </a:lnTo>
                <a:lnTo>
                  <a:pt x="1656221" y="676275"/>
                </a:lnTo>
                <a:lnTo>
                  <a:pt x="1627755" y="676275"/>
                </a:lnTo>
                <a:lnTo>
                  <a:pt x="1599288" y="676275"/>
                </a:lnTo>
                <a:lnTo>
                  <a:pt x="1570822" y="676275"/>
                </a:lnTo>
                <a:lnTo>
                  <a:pt x="1542355" y="676275"/>
                </a:lnTo>
                <a:lnTo>
                  <a:pt x="1513889" y="676275"/>
                </a:lnTo>
                <a:lnTo>
                  <a:pt x="1485422" y="676275"/>
                </a:lnTo>
                <a:lnTo>
                  <a:pt x="1456956" y="676275"/>
                </a:lnTo>
                <a:lnTo>
                  <a:pt x="1428490" y="676275"/>
                </a:lnTo>
                <a:lnTo>
                  <a:pt x="1400023" y="676275"/>
                </a:lnTo>
                <a:lnTo>
                  <a:pt x="1371556" y="676275"/>
                </a:lnTo>
                <a:lnTo>
                  <a:pt x="1343090" y="676275"/>
                </a:lnTo>
                <a:lnTo>
                  <a:pt x="1314623" y="676275"/>
                </a:lnTo>
                <a:lnTo>
                  <a:pt x="1286156" y="676275"/>
                </a:lnTo>
                <a:lnTo>
                  <a:pt x="1257691" y="676275"/>
                </a:lnTo>
                <a:lnTo>
                  <a:pt x="1229224" y="676275"/>
                </a:lnTo>
                <a:lnTo>
                  <a:pt x="1200757" y="676275"/>
                </a:lnTo>
                <a:lnTo>
                  <a:pt x="1172291" y="676275"/>
                </a:lnTo>
                <a:lnTo>
                  <a:pt x="1143824" y="676275"/>
                </a:lnTo>
                <a:lnTo>
                  <a:pt x="1115358" y="676275"/>
                </a:lnTo>
                <a:lnTo>
                  <a:pt x="1086891" y="676275"/>
                </a:lnTo>
                <a:lnTo>
                  <a:pt x="1058425" y="676275"/>
                </a:lnTo>
                <a:lnTo>
                  <a:pt x="1029958" y="676275"/>
                </a:lnTo>
                <a:lnTo>
                  <a:pt x="1001492" y="676275"/>
                </a:lnTo>
                <a:lnTo>
                  <a:pt x="973025" y="676275"/>
                </a:lnTo>
                <a:lnTo>
                  <a:pt x="944559" y="676275"/>
                </a:lnTo>
                <a:lnTo>
                  <a:pt x="916092" y="676275"/>
                </a:lnTo>
                <a:lnTo>
                  <a:pt x="887625" y="676275"/>
                </a:lnTo>
                <a:lnTo>
                  <a:pt x="859159" y="676275"/>
                </a:lnTo>
                <a:lnTo>
                  <a:pt x="830693" y="676275"/>
                </a:lnTo>
                <a:lnTo>
                  <a:pt x="802226" y="676275"/>
                </a:lnTo>
                <a:lnTo>
                  <a:pt x="773760" y="676275"/>
                </a:lnTo>
                <a:lnTo>
                  <a:pt x="745293" y="676275"/>
                </a:lnTo>
                <a:lnTo>
                  <a:pt x="716827" y="676275"/>
                </a:lnTo>
                <a:lnTo>
                  <a:pt x="688360" y="676275"/>
                </a:lnTo>
                <a:lnTo>
                  <a:pt x="659893" y="676275"/>
                </a:lnTo>
                <a:lnTo>
                  <a:pt x="631427" y="676275"/>
                </a:lnTo>
                <a:lnTo>
                  <a:pt x="602961" y="676275"/>
                </a:lnTo>
                <a:lnTo>
                  <a:pt x="574494" y="676275"/>
                </a:lnTo>
                <a:lnTo>
                  <a:pt x="546028" y="676275"/>
                </a:lnTo>
                <a:lnTo>
                  <a:pt x="517561" y="676275"/>
                </a:lnTo>
                <a:lnTo>
                  <a:pt x="489095" y="676275"/>
                </a:lnTo>
                <a:lnTo>
                  <a:pt x="460628" y="676275"/>
                </a:lnTo>
                <a:lnTo>
                  <a:pt x="432162" y="676275"/>
                </a:lnTo>
                <a:lnTo>
                  <a:pt x="403695" y="676275"/>
                </a:lnTo>
                <a:lnTo>
                  <a:pt x="375229" y="676275"/>
                </a:lnTo>
                <a:lnTo>
                  <a:pt x="346762" y="676275"/>
                </a:lnTo>
                <a:lnTo>
                  <a:pt x="318296" y="676275"/>
                </a:lnTo>
                <a:lnTo>
                  <a:pt x="289829" y="676275"/>
                </a:lnTo>
                <a:lnTo>
                  <a:pt x="261363" y="676275"/>
                </a:lnTo>
                <a:lnTo>
                  <a:pt x="232896" y="676275"/>
                </a:lnTo>
                <a:lnTo>
                  <a:pt x="204430" y="676275"/>
                </a:lnTo>
                <a:lnTo>
                  <a:pt x="175963" y="676275"/>
                </a:lnTo>
                <a:lnTo>
                  <a:pt x="147497" y="676275"/>
                </a:lnTo>
                <a:lnTo>
                  <a:pt x="119030" y="676275"/>
                </a:lnTo>
                <a:lnTo>
                  <a:pt x="90564" y="676275"/>
                </a:lnTo>
                <a:lnTo>
                  <a:pt x="62097" y="676275"/>
                </a:lnTo>
                <a:lnTo>
                  <a:pt x="33631" y="676275"/>
                </a:lnTo>
                <a:lnTo>
                  <a:pt x="7226" y="666693"/>
                </a:lnTo>
                <a:lnTo>
                  <a:pt x="0" y="639564"/>
                </a:lnTo>
                <a:lnTo>
                  <a:pt x="0" y="611097"/>
                </a:lnTo>
                <a:lnTo>
                  <a:pt x="0" y="582631"/>
                </a:lnTo>
                <a:lnTo>
                  <a:pt x="0" y="554164"/>
                </a:lnTo>
                <a:lnTo>
                  <a:pt x="0" y="525698"/>
                </a:lnTo>
                <a:lnTo>
                  <a:pt x="0" y="497231"/>
                </a:lnTo>
                <a:lnTo>
                  <a:pt x="0" y="468764"/>
                </a:lnTo>
                <a:lnTo>
                  <a:pt x="0" y="440298"/>
                </a:lnTo>
                <a:lnTo>
                  <a:pt x="0" y="411832"/>
                </a:lnTo>
                <a:lnTo>
                  <a:pt x="0" y="383365"/>
                </a:lnTo>
                <a:lnTo>
                  <a:pt x="0" y="354899"/>
                </a:lnTo>
                <a:lnTo>
                  <a:pt x="0" y="326432"/>
                </a:lnTo>
                <a:lnTo>
                  <a:pt x="0" y="297966"/>
                </a:lnTo>
                <a:lnTo>
                  <a:pt x="0" y="269499"/>
                </a:lnTo>
                <a:lnTo>
                  <a:pt x="0" y="241032"/>
                </a:lnTo>
                <a:lnTo>
                  <a:pt x="0" y="212566"/>
                </a:lnTo>
                <a:lnTo>
                  <a:pt x="0" y="184100"/>
                </a:lnTo>
                <a:lnTo>
                  <a:pt x="0" y="155633"/>
                </a:lnTo>
                <a:lnTo>
                  <a:pt x="0" y="127167"/>
                </a:lnTo>
                <a:lnTo>
                  <a:pt x="0" y="98700"/>
                </a:lnTo>
                <a:lnTo>
                  <a:pt x="0" y="70234"/>
                </a:lnTo>
                <a:lnTo>
                  <a:pt x="0" y="41767"/>
                </a:lnTo>
                <a:lnTo>
                  <a:pt x="4020" y="13961"/>
                </a:lnTo>
                <a:lnTo>
                  <a:pt x="28575" y="0"/>
                </a:lnTo>
                <a:close/>
              </a:path>
            </a:pathLst>
          </a:custGeom>
          <a:solidFill xmlns:a="http://schemas.openxmlformats.org/drawingml/2006/main">
            <a:srgbClr val="241E16"/>
          </a:solidFill>
          <a:ln xmlns:a="http://schemas.openxmlformats.org/drawingml/2006/main" w="10478">
            <a:solidFill>
              <a:srgbClr val="EAD394"/>
            </a:solidFill>
          </a:ln>
        </p:spPr>
      </p:sp>
      <p:sp>
        <p:nvSpPr>
          <p:cNvPr id="5" name="">
            <a:extLst xmlns:a="http://schemas.openxmlformats.org/drawingml/2006/main">
              <a:ext uri="{FF2B5EF4-FFF2-40B4-BE49-F238E27FC236}">
                <a16:creationId xmlns:a16="http://schemas.microsoft.com/office/drawing/2014/main" id="{96B7DCCE-702B-432C-8F8C-68CC31DA1620}"/>
              </a:ext>
            </a:extLst>
          </p:cNvPr>
          <p:cNvSpPr>
            <a:spLocks xmlns:a="http://schemas.openxmlformats.org/drawingml/2006/main" noGrp="1"/>
          </p:cNvSpPr>
          <p:nvPr/>
        </p:nvSpPr>
        <p:spPr>
          <a:xfrm xmlns:a="http://schemas.openxmlformats.org/drawingml/2006/main">
            <a:off x="6648450" y="4733925"/>
            <a:ext cx="2638425" cy="1047750"/>
          </a:xfrm>
          <a:custGeom xmlns:a="http://schemas.openxmlformats.org/drawingml/2006/main">
            <a:pathLst>
              <a:path w="2638425" h="1047750">
                <a:moveTo>
                  <a:pt x="28575" y="0"/>
                </a:moveTo>
                <a:lnTo>
                  <a:pt x="57052" y="0"/>
                </a:lnTo>
                <a:lnTo>
                  <a:pt x="85530" y="0"/>
                </a:lnTo>
                <a:lnTo>
                  <a:pt x="114008" y="0"/>
                </a:lnTo>
                <a:lnTo>
                  <a:pt x="142485" y="0"/>
                </a:lnTo>
                <a:lnTo>
                  <a:pt x="170962" y="0"/>
                </a:lnTo>
                <a:lnTo>
                  <a:pt x="199440" y="0"/>
                </a:lnTo>
                <a:lnTo>
                  <a:pt x="227917" y="0"/>
                </a:lnTo>
                <a:lnTo>
                  <a:pt x="256395" y="0"/>
                </a:lnTo>
                <a:lnTo>
                  <a:pt x="284872" y="0"/>
                </a:lnTo>
                <a:lnTo>
                  <a:pt x="313350" y="0"/>
                </a:lnTo>
                <a:lnTo>
                  <a:pt x="341827" y="0"/>
                </a:lnTo>
                <a:lnTo>
                  <a:pt x="370305" y="0"/>
                </a:lnTo>
                <a:lnTo>
                  <a:pt x="398782" y="0"/>
                </a:lnTo>
                <a:lnTo>
                  <a:pt x="427260" y="0"/>
                </a:lnTo>
                <a:lnTo>
                  <a:pt x="455737" y="0"/>
                </a:lnTo>
                <a:lnTo>
                  <a:pt x="484215" y="0"/>
                </a:lnTo>
                <a:lnTo>
                  <a:pt x="512692" y="0"/>
                </a:lnTo>
                <a:lnTo>
                  <a:pt x="541170" y="0"/>
                </a:lnTo>
                <a:lnTo>
                  <a:pt x="569647" y="0"/>
                </a:lnTo>
                <a:lnTo>
                  <a:pt x="598125" y="0"/>
                </a:lnTo>
                <a:lnTo>
                  <a:pt x="626602" y="0"/>
                </a:lnTo>
                <a:lnTo>
                  <a:pt x="655080" y="0"/>
                </a:lnTo>
                <a:lnTo>
                  <a:pt x="683557" y="0"/>
                </a:lnTo>
                <a:lnTo>
                  <a:pt x="712034" y="0"/>
                </a:lnTo>
                <a:lnTo>
                  <a:pt x="740512" y="0"/>
                </a:lnTo>
                <a:lnTo>
                  <a:pt x="768990" y="0"/>
                </a:lnTo>
                <a:lnTo>
                  <a:pt x="797467" y="0"/>
                </a:lnTo>
                <a:lnTo>
                  <a:pt x="825944" y="0"/>
                </a:lnTo>
                <a:lnTo>
                  <a:pt x="854422" y="0"/>
                </a:lnTo>
                <a:lnTo>
                  <a:pt x="882900" y="0"/>
                </a:lnTo>
                <a:lnTo>
                  <a:pt x="911377" y="0"/>
                </a:lnTo>
                <a:lnTo>
                  <a:pt x="939854" y="0"/>
                </a:lnTo>
                <a:lnTo>
                  <a:pt x="968332" y="0"/>
                </a:lnTo>
                <a:lnTo>
                  <a:pt x="996810" y="0"/>
                </a:lnTo>
                <a:lnTo>
                  <a:pt x="1025287" y="0"/>
                </a:lnTo>
                <a:lnTo>
                  <a:pt x="1053764" y="0"/>
                </a:lnTo>
                <a:lnTo>
                  <a:pt x="1082241" y="0"/>
                </a:lnTo>
                <a:lnTo>
                  <a:pt x="1110719" y="0"/>
                </a:lnTo>
                <a:lnTo>
                  <a:pt x="1139197" y="0"/>
                </a:lnTo>
                <a:lnTo>
                  <a:pt x="1167674" y="0"/>
                </a:lnTo>
                <a:lnTo>
                  <a:pt x="1196151" y="0"/>
                </a:lnTo>
                <a:lnTo>
                  <a:pt x="1224629" y="0"/>
                </a:lnTo>
                <a:lnTo>
                  <a:pt x="1253107" y="0"/>
                </a:lnTo>
                <a:lnTo>
                  <a:pt x="1281584" y="0"/>
                </a:lnTo>
                <a:lnTo>
                  <a:pt x="1310062" y="0"/>
                </a:lnTo>
                <a:lnTo>
                  <a:pt x="1338539" y="0"/>
                </a:lnTo>
                <a:lnTo>
                  <a:pt x="1367017" y="0"/>
                </a:lnTo>
                <a:lnTo>
                  <a:pt x="1395494" y="0"/>
                </a:lnTo>
                <a:lnTo>
                  <a:pt x="1423971" y="0"/>
                </a:lnTo>
                <a:lnTo>
                  <a:pt x="1452449" y="0"/>
                </a:lnTo>
                <a:lnTo>
                  <a:pt x="1480926" y="0"/>
                </a:lnTo>
                <a:lnTo>
                  <a:pt x="1509404" y="0"/>
                </a:lnTo>
                <a:lnTo>
                  <a:pt x="1537882" y="0"/>
                </a:lnTo>
                <a:lnTo>
                  <a:pt x="1566359" y="0"/>
                </a:lnTo>
                <a:lnTo>
                  <a:pt x="1594836" y="0"/>
                </a:lnTo>
                <a:lnTo>
                  <a:pt x="1623314" y="0"/>
                </a:lnTo>
                <a:lnTo>
                  <a:pt x="1651791" y="0"/>
                </a:lnTo>
                <a:lnTo>
                  <a:pt x="1680269" y="0"/>
                </a:lnTo>
                <a:lnTo>
                  <a:pt x="1708746" y="0"/>
                </a:lnTo>
                <a:lnTo>
                  <a:pt x="1737224" y="0"/>
                </a:lnTo>
                <a:lnTo>
                  <a:pt x="1765702" y="0"/>
                </a:lnTo>
                <a:lnTo>
                  <a:pt x="1794179" y="0"/>
                </a:lnTo>
                <a:lnTo>
                  <a:pt x="1822656" y="0"/>
                </a:lnTo>
                <a:lnTo>
                  <a:pt x="1851134" y="0"/>
                </a:lnTo>
                <a:lnTo>
                  <a:pt x="1879611" y="0"/>
                </a:lnTo>
                <a:lnTo>
                  <a:pt x="1908089" y="0"/>
                </a:lnTo>
                <a:lnTo>
                  <a:pt x="1936566" y="0"/>
                </a:lnTo>
                <a:lnTo>
                  <a:pt x="1965043" y="0"/>
                </a:lnTo>
                <a:lnTo>
                  <a:pt x="1993521" y="0"/>
                </a:lnTo>
                <a:lnTo>
                  <a:pt x="2021999" y="0"/>
                </a:lnTo>
                <a:lnTo>
                  <a:pt x="2050476" y="0"/>
                </a:lnTo>
                <a:lnTo>
                  <a:pt x="2078953" y="0"/>
                </a:lnTo>
                <a:lnTo>
                  <a:pt x="2107431" y="0"/>
                </a:lnTo>
                <a:lnTo>
                  <a:pt x="2135909" y="0"/>
                </a:lnTo>
                <a:lnTo>
                  <a:pt x="2164386" y="0"/>
                </a:lnTo>
                <a:lnTo>
                  <a:pt x="2192863" y="0"/>
                </a:lnTo>
                <a:lnTo>
                  <a:pt x="2221341" y="0"/>
                </a:lnTo>
                <a:lnTo>
                  <a:pt x="2249818" y="0"/>
                </a:lnTo>
                <a:lnTo>
                  <a:pt x="2278296" y="0"/>
                </a:lnTo>
                <a:lnTo>
                  <a:pt x="2306773" y="0"/>
                </a:lnTo>
                <a:lnTo>
                  <a:pt x="2335250" y="0"/>
                </a:lnTo>
                <a:lnTo>
                  <a:pt x="2363728" y="0"/>
                </a:lnTo>
                <a:lnTo>
                  <a:pt x="2392206" y="0"/>
                </a:lnTo>
                <a:lnTo>
                  <a:pt x="2420683" y="0"/>
                </a:lnTo>
                <a:lnTo>
                  <a:pt x="2449161" y="0"/>
                </a:lnTo>
                <a:lnTo>
                  <a:pt x="2477638" y="0"/>
                </a:lnTo>
                <a:lnTo>
                  <a:pt x="2506116" y="0"/>
                </a:lnTo>
                <a:lnTo>
                  <a:pt x="2534593" y="0"/>
                </a:lnTo>
                <a:lnTo>
                  <a:pt x="2563070" y="0"/>
                </a:lnTo>
                <a:lnTo>
                  <a:pt x="2591548" y="0"/>
                </a:lnTo>
                <a:lnTo>
                  <a:pt x="2619634" y="1727"/>
                </a:lnTo>
                <a:lnTo>
                  <a:pt x="2638014" y="23744"/>
                </a:lnTo>
                <a:lnTo>
                  <a:pt x="2638425" y="51965"/>
                </a:lnTo>
                <a:lnTo>
                  <a:pt x="2638425" y="80443"/>
                </a:lnTo>
                <a:lnTo>
                  <a:pt x="2638425" y="108920"/>
                </a:lnTo>
                <a:lnTo>
                  <a:pt x="2638425" y="137398"/>
                </a:lnTo>
                <a:lnTo>
                  <a:pt x="2638425" y="165875"/>
                </a:lnTo>
                <a:lnTo>
                  <a:pt x="2638425" y="194353"/>
                </a:lnTo>
                <a:lnTo>
                  <a:pt x="2638425" y="222831"/>
                </a:lnTo>
                <a:lnTo>
                  <a:pt x="2638425" y="251308"/>
                </a:lnTo>
                <a:lnTo>
                  <a:pt x="2638425" y="279785"/>
                </a:lnTo>
                <a:lnTo>
                  <a:pt x="2638425" y="308263"/>
                </a:lnTo>
                <a:lnTo>
                  <a:pt x="2638425" y="336740"/>
                </a:lnTo>
                <a:lnTo>
                  <a:pt x="2638425" y="365218"/>
                </a:lnTo>
                <a:lnTo>
                  <a:pt x="2638425" y="393695"/>
                </a:lnTo>
                <a:lnTo>
                  <a:pt x="2638425" y="422173"/>
                </a:lnTo>
                <a:lnTo>
                  <a:pt x="2638425" y="450650"/>
                </a:lnTo>
                <a:lnTo>
                  <a:pt x="2638425" y="479128"/>
                </a:lnTo>
                <a:lnTo>
                  <a:pt x="2638425" y="507605"/>
                </a:lnTo>
                <a:lnTo>
                  <a:pt x="2638425" y="536082"/>
                </a:lnTo>
                <a:lnTo>
                  <a:pt x="2638425" y="564560"/>
                </a:lnTo>
                <a:lnTo>
                  <a:pt x="2638425" y="593038"/>
                </a:lnTo>
                <a:lnTo>
                  <a:pt x="2638425" y="621515"/>
                </a:lnTo>
                <a:lnTo>
                  <a:pt x="2638425" y="649993"/>
                </a:lnTo>
                <a:lnTo>
                  <a:pt x="2638425" y="678470"/>
                </a:lnTo>
                <a:lnTo>
                  <a:pt x="2638425" y="706948"/>
                </a:lnTo>
                <a:lnTo>
                  <a:pt x="2638425" y="735425"/>
                </a:lnTo>
                <a:lnTo>
                  <a:pt x="2638425" y="763902"/>
                </a:lnTo>
                <a:lnTo>
                  <a:pt x="2638425" y="792380"/>
                </a:lnTo>
                <a:lnTo>
                  <a:pt x="2638425" y="820857"/>
                </a:lnTo>
                <a:lnTo>
                  <a:pt x="2638425" y="849335"/>
                </a:lnTo>
                <a:lnTo>
                  <a:pt x="2638425" y="877813"/>
                </a:lnTo>
                <a:lnTo>
                  <a:pt x="2638425" y="906290"/>
                </a:lnTo>
                <a:lnTo>
                  <a:pt x="2638425" y="934767"/>
                </a:lnTo>
                <a:lnTo>
                  <a:pt x="2638425" y="963245"/>
                </a:lnTo>
                <a:lnTo>
                  <a:pt x="2638425" y="991722"/>
                </a:lnTo>
                <a:lnTo>
                  <a:pt x="2638409" y="1020128"/>
                </a:lnTo>
                <a:lnTo>
                  <a:pt x="2623507" y="1044275"/>
                </a:lnTo>
                <a:lnTo>
                  <a:pt x="2595611" y="1047750"/>
                </a:lnTo>
                <a:lnTo>
                  <a:pt x="2567133" y="1047750"/>
                </a:lnTo>
                <a:lnTo>
                  <a:pt x="2538656" y="1047750"/>
                </a:lnTo>
                <a:lnTo>
                  <a:pt x="2510178" y="1047750"/>
                </a:lnTo>
                <a:lnTo>
                  <a:pt x="2481701" y="1047750"/>
                </a:lnTo>
                <a:lnTo>
                  <a:pt x="2453224" y="1047750"/>
                </a:lnTo>
                <a:lnTo>
                  <a:pt x="2424746" y="1047750"/>
                </a:lnTo>
                <a:lnTo>
                  <a:pt x="2396268" y="1047750"/>
                </a:lnTo>
                <a:lnTo>
                  <a:pt x="2367791" y="1047750"/>
                </a:lnTo>
                <a:lnTo>
                  <a:pt x="2339314" y="1047750"/>
                </a:lnTo>
                <a:lnTo>
                  <a:pt x="2310836" y="1047750"/>
                </a:lnTo>
                <a:lnTo>
                  <a:pt x="2282358" y="1047750"/>
                </a:lnTo>
                <a:lnTo>
                  <a:pt x="2253881" y="1047750"/>
                </a:lnTo>
                <a:lnTo>
                  <a:pt x="2225404" y="1047750"/>
                </a:lnTo>
                <a:lnTo>
                  <a:pt x="2196926" y="1047750"/>
                </a:lnTo>
                <a:lnTo>
                  <a:pt x="2168448" y="1047750"/>
                </a:lnTo>
                <a:lnTo>
                  <a:pt x="2139971" y="1047750"/>
                </a:lnTo>
                <a:lnTo>
                  <a:pt x="2111494" y="1047750"/>
                </a:lnTo>
                <a:lnTo>
                  <a:pt x="2083016" y="1047750"/>
                </a:lnTo>
                <a:lnTo>
                  <a:pt x="2054539" y="1047750"/>
                </a:lnTo>
                <a:lnTo>
                  <a:pt x="2026061" y="1047750"/>
                </a:lnTo>
                <a:lnTo>
                  <a:pt x="1997584" y="1047750"/>
                </a:lnTo>
                <a:lnTo>
                  <a:pt x="1969107" y="1047750"/>
                </a:lnTo>
                <a:lnTo>
                  <a:pt x="1940629" y="1047750"/>
                </a:lnTo>
                <a:lnTo>
                  <a:pt x="1912151" y="1047750"/>
                </a:lnTo>
                <a:lnTo>
                  <a:pt x="1883674" y="1047750"/>
                </a:lnTo>
                <a:lnTo>
                  <a:pt x="1855197" y="1047750"/>
                </a:lnTo>
                <a:lnTo>
                  <a:pt x="1826719" y="1047750"/>
                </a:lnTo>
                <a:lnTo>
                  <a:pt x="1798241" y="1047750"/>
                </a:lnTo>
                <a:lnTo>
                  <a:pt x="1769764" y="1047750"/>
                </a:lnTo>
                <a:lnTo>
                  <a:pt x="1741287" y="1047750"/>
                </a:lnTo>
                <a:lnTo>
                  <a:pt x="1712809" y="1047750"/>
                </a:lnTo>
                <a:lnTo>
                  <a:pt x="1684331" y="1047750"/>
                </a:lnTo>
                <a:lnTo>
                  <a:pt x="1655854" y="1047750"/>
                </a:lnTo>
                <a:lnTo>
                  <a:pt x="1627377" y="1047750"/>
                </a:lnTo>
                <a:lnTo>
                  <a:pt x="1598899" y="1047750"/>
                </a:lnTo>
                <a:lnTo>
                  <a:pt x="1570422" y="1047750"/>
                </a:lnTo>
                <a:lnTo>
                  <a:pt x="1541944" y="1047750"/>
                </a:lnTo>
                <a:lnTo>
                  <a:pt x="1513467" y="1047750"/>
                </a:lnTo>
                <a:lnTo>
                  <a:pt x="1484989" y="1047750"/>
                </a:lnTo>
                <a:lnTo>
                  <a:pt x="1456512" y="1047750"/>
                </a:lnTo>
                <a:lnTo>
                  <a:pt x="1428034" y="1047750"/>
                </a:lnTo>
                <a:lnTo>
                  <a:pt x="1399557" y="1047750"/>
                </a:lnTo>
                <a:lnTo>
                  <a:pt x="1371079" y="1047750"/>
                </a:lnTo>
                <a:lnTo>
                  <a:pt x="1342602" y="1047750"/>
                </a:lnTo>
                <a:lnTo>
                  <a:pt x="1314124" y="1047750"/>
                </a:lnTo>
                <a:lnTo>
                  <a:pt x="1285647" y="1047750"/>
                </a:lnTo>
                <a:lnTo>
                  <a:pt x="1257169" y="1047750"/>
                </a:lnTo>
                <a:lnTo>
                  <a:pt x="1228692" y="1047750"/>
                </a:lnTo>
                <a:lnTo>
                  <a:pt x="1200215" y="1047750"/>
                </a:lnTo>
                <a:lnTo>
                  <a:pt x="1171737" y="1047750"/>
                </a:lnTo>
                <a:lnTo>
                  <a:pt x="1143259" y="1047750"/>
                </a:lnTo>
                <a:lnTo>
                  <a:pt x="1114782" y="1047750"/>
                </a:lnTo>
                <a:lnTo>
                  <a:pt x="1086305" y="1047750"/>
                </a:lnTo>
                <a:lnTo>
                  <a:pt x="1057827" y="1047750"/>
                </a:lnTo>
                <a:lnTo>
                  <a:pt x="1029349" y="1047750"/>
                </a:lnTo>
                <a:lnTo>
                  <a:pt x="1000872" y="1047750"/>
                </a:lnTo>
                <a:lnTo>
                  <a:pt x="972395" y="1047750"/>
                </a:lnTo>
                <a:lnTo>
                  <a:pt x="943917" y="1047750"/>
                </a:lnTo>
                <a:lnTo>
                  <a:pt x="915439" y="1047750"/>
                </a:lnTo>
                <a:lnTo>
                  <a:pt x="886962" y="1047750"/>
                </a:lnTo>
                <a:lnTo>
                  <a:pt x="858485" y="1047750"/>
                </a:lnTo>
                <a:lnTo>
                  <a:pt x="830007" y="1047750"/>
                </a:lnTo>
                <a:lnTo>
                  <a:pt x="801530" y="1047750"/>
                </a:lnTo>
                <a:lnTo>
                  <a:pt x="773052" y="1047750"/>
                </a:lnTo>
                <a:lnTo>
                  <a:pt x="744575" y="1047750"/>
                </a:lnTo>
                <a:lnTo>
                  <a:pt x="716098" y="1047750"/>
                </a:lnTo>
                <a:lnTo>
                  <a:pt x="687620" y="1047750"/>
                </a:lnTo>
                <a:lnTo>
                  <a:pt x="659142" y="1047750"/>
                </a:lnTo>
                <a:lnTo>
                  <a:pt x="630665" y="1047750"/>
                </a:lnTo>
                <a:lnTo>
                  <a:pt x="602188" y="1047750"/>
                </a:lnTo>
                <a:lnTo>
                  <a:pt x="573710" y="1047750"/>
                </a:lnTo>
                <a:lnTo>
                  <a:pt x="545232" y="1047750"/>
                </a:lnTo>
                <a:lnTo>
                  <a:pt x="516755" y="1047750"/>
                </a:lnTo>
                <a:lnTo>
                  <a:pt x="488278" y="1047750"/>
                </a:lnTo>
                <a:lnTo>
                  <a:pt x="459800" y="1047750"/>
                </a:lnTo>
                <a:lnTo>
                  <a:pt x="431323" y="1047750"/>
                </a:lnTo>
                <a:lnTo>
                  <a:pt x="402845" y="1047750"/>
                </a:lnTo>
                <a:lnTo>
                  <a:pt x="374368" y="1047750"/>
                </a:lnTo>
                <a:lnTo>
                  <a:pt x="345890" y="1047750"/>
                </a:lnTo>
                <a:lnTo>
                  <a:pt x="317413" y="1047750"/>
                </a:lnTo>
                <a:lnTo>
                  <a:pt x="288935" y="1047750"/>
                </a:lnTo>
                <a:lnTo>
                  <a:pt x="260458" y="1047750"/>
                </a:lnTo>
                <a:lnTo>
                  <a:pt x="231980" y="1047750"/>
                </a:lnTo>
                <a:lnTo>
                  <a:pt x="203503" y="1047750"/>
                </a:lnTo>
                <a:lnTo>
                  <a:pt x="175025" y="1047750"/>
                </a:lnTo>
                <a:lnTo>
                  <a:pt x="146548" y="1047750"/>
                </a:lnTo>
                <a:lnTo>
                  <a:pt x="118070" y="1047750"/>
                </a:lnTo>
                <a:lnTo>
                  <a:pt x="89593" y="1047750"/>
                </a:lnTo>
                <a:lnTo>
                  <a:pt x="61115" y="1047750"/>
                </a:lnTo>
                <a:lnTo>
                  <a:pt x="32638" y="1047750"/>
                </a:lnTo>
                <a:lnTo>
                  <a:pt x="6520" y="1037344"/>
                </a:lnTo>
                <a:lnTo>
                  <a:pt x="0" y="1010023"/>
                </a:lnTo>
                <a:lnTo>
                  <a:pt x="0" y="981546"/>
                </a:lnTo>
                <a:lnTo>
                  <a:pt x="0" y="953069"/>
                </a:lnTo>
                <a:lnTo>
                  <a:pt x="0" y="924591"/>
                </a:lnTo>
                <a:lnTo>
                  <a:pt x="0" y="896113"/>
                </a:lnTo>
                <a:lnTo>
                  <a:pt x="0" y="867636"/>
                </a:lnTo>
                <a:lnTo>
                  <a:pt x="0" y="839159"/>
                </a:lnTo>
                <a:lnTo>
                  <a:pt x="0" y="810681"/>
                </a:lnTo>
                <a:lnTo>
                  <a:pt x="0" y="782203"/>
                </a:lnTo>
                <a:lnTo>
                  <a:pt x="0" y="753726"/>
                </a:lnTo>
                <a:lnTo>
                  <a:pt x="0" y="725249"/>
                </a:lnTo>
                <a:lnTo>
                  <a:pt x="0" y="696771"/>
                </a:lnTo>
                <a:lnTo>
                  <a:pt x="0" y="668294"/>
                </a:lnTo>
                <a:lnTo>
                  <a:pt x="0" y="639816"/>
                </a:lnTo>
                <a:lnTo>
                  <a:pt x="0" y="611339"/>
                </a:lnTo>
                <a:lnTo>
                  <a:pt x="0" y="582861"/>
                </a:lnTo>
                <a:lnTo>
                  <a:pt x="0" y="554384"/>
                </a:lnTo>
                <a:lnTo>
                  <a:pt x="0" y="525906"/>
                </a:lnTo>
                <a:lnTo>
                  <a:pt x="0" y="497429"/>
                </a:lnTo>
                <a:lnTo>
                  <a:pt x="0" y="468951"/>
                </a:lnTo>
                <a:lnTo>
                  <a:pt x="0" y="440474"/>
                </a:lnTo>
                <a:lnTo>
                  <a:pt x="0" y="411996"/>
                </a:lnTo>
                <a:lnTo>
                  <a:pt x="0" y="383519"/>
                </a:lnTo>
                <a:lnTo>
                  <a:pt x="0" y="355041"/>
                </a:lnTo>
                <a:lnTo>
                  <a:pt x="0" y="326564"/>
                </a:lnTo>
                <a:lnTo>
                  <a:pt x="0" y="298086"/>
                </a:lnTo>
                <a:lnTo>
                  <a:pt x="0" y="269609"/>
                </a:lnTo>
                <a:lnTo>
                  <a:pt x="0" y="241131"/>
                </a:lnTo>
                <a:lnTo>
                  <a:pt x="0" y="212654"/>
                </a:lnTo>
                <a:lnTo>
                  <a:pt x="0" y="184177"/>
                </a:lnTo>
                <a:lnTo>
                  <a:pt x="0" y="155699"/>
                </a:lnTo>
                <a:lnTo>
                  <a:pt x="0" y="127221"/>
                </a:lnTo>
                <a:lnTo>
                  <a:pt x="0" y="98744"/>
                </a:lnTo>
                <a:lnTo>
                  <a:pt x="0" y="70267"/>
                </a:lnTo>
                <a:lnTo>
                  <a:pt x="0" y="41789"/>
                </a:lnTo>
                <a:lnTo>
                  <a:pt x="4014" y="13971"/>
                </a:lnTo>
                <a:lnTo>
                  <a:pt x="28575" y="0"/>
                </a:lnTo>
                <a:close/>
              </a:path>
            </a:pathLst>
          </a:custGeom>
          <a:solidFill xmlns:a="http://schemas.openxmlformats.org/drawingml/2006/main">
            <a:srgbClr val="241E16"/>
          </a:solidFill>
          <a:ln xmlns:a="http://schemas.openxmlformats.org/drawingml/2006/main" w="10478">
            <a:solidFill>
              <a:srgbClr val="EAD394"/>
            </a:solidFill>
          </a:ln>
        </p:spPr>
      </p:sp>
      <p:sp>
        <p:nvSpPr>
          <p:cNvPr id="6" name="">
            <a:extLst xmlns:a="http://schemas.openxmlformats.org/drawingml/2006/main">
              <a:ext uri="{FF2B5EF4-FFF2-40B4-BE49-F238E27FC236}">
                <a16:creationId xmlns:a16="http://schemas.microsoft.com/office/drawing/2014/main" id="{38FF5E58-FA24-42AA-B9C1-F581F4590EAB}"/>
              </a:ext>
            </a:extLst>
          </p:cNvPr>
          <p:cNvSpPr>
            <a:spLocks xmlns:a="http://schemas.openxmlformats.org/drawingml/2006/main" noGrp="1"/>
          </p:cNvSpPr>
          <p:nvPr/>
        </p:nvSpPr>
        <p:spPr>
          <a:xfrm xmlns:a="http://schemas.openxmlformats.org/drawingml/2006/main">
            <a:off x="10182225" y="4733925"/>
            <a:ext cx="2352675" cy="1047750"/>
          </a:xfrm>
          <a:custGeom xmlns:a="http://schemas.openxmlformats.org/drawingml/2006/main">
            <a:pathLst>
              <a:path w="2352675" h="1047750">
                <a:moveTo>
                  <a:pt x="28575" y="0"/>
                </a:moveTo>
                <a:lnTo>
                  <a:pt x="57044" y="0"/>
                </a:lnTo>
                <a:lnTo>
                  <a:pt x="85513" y="0"/>
                </a:lnTo>
                <a:lnTo>
                  <a:pt x="113983" y="0"/>
                </a:lnTo>
                <a:lnTo>
                  <a:pt x="142452" y="0"/>
                </a:lnTo>
                <a:lnTo>
                  <a:pt x="170922" y="0"/>
                </a:lnTo>
                <a:lnTo>
                  <a:pt x="199390" y="0"/>
                </a:lnTo>
                <a:lnTo>
                  <a:pt x="227861" y="0"/>
                </a:lnTo>
                <a:lnTo>
                  <a:pt x="256329" y="0"/>
                </a:lnTo>
                <a:lnTo>
                  <a:pt x="284799" y="0"/>
                </a:lnTo>
                <a:lnTo>
                  <a:pt x="313267" y="0"/>
                </a:lnTo>
                <a:lnTo>
                  <a:pt x="341737" y="0"/>
                </a:lnTo>
                <a:lnTo>
                  <a:pt x="370205" y="0"/>
                </a:lnTo>
                <a:lnTo>
                  <a:pt x="398676" y="0"/>
                </a:lnTo>
                <a:lnTo>
                  <a:pt x="427145" y="0"/>
                </a:lnTo>
                <a:lnTo>
                  <a:pt x="455614" y="0"/>
                </a:lnTo>
                <a:lnTo>
                  <a:pt x="484083" y="0"/>
                </a:lnTo>
                <a:lnTo>
                  <a:pt x="512552" y="0"/>
                </a:lnTo>
                <a:lnTo>
                  <a:pt x="541022" y="0"/>
                </a:lnTo>
                <a:lnTo>
                  <a:pt x="569491" y="0"/>
                </a:lnTo>
                <a:lnTo>
                  <a:pt x="597960" y="0"/>
                </a:lnTo>
                <a:lnTo>
                  <a:pt x="626429" y="0"/>
                </a:lnTo>
                <a:lnTo>
                  <a:pt x="654898" y="0"/>
                </a:lnTo>
                <a:lnTo>
                  <a:pt x="683368" y="0"/>
                </a:lnTo>
                <a:lnTo>
                  <a:pt x="711837" y="0"/>
                </a:lnTo>
                <a:lnTo>
                  <a:pt x="740306" y="0"/>
                </a:lnTo>
                <a:lnTo>
                  <a:pt x="768775" y="0"/>
                </a:lnTo>
                <a:lnTo>
                  <a:pt x="797244" y="0"/>
                </a:lnTo>
                <a:lnTo>
                  <a:pt x="825715" y="0"/>
                </a:lnTo>
                <a:lnTo>
                  <a:pt x="854183" y="0"/>
                </a:lnTo>
                <a:lnTo>
                  <a:pt x="882653" y="0"/>
                </a:lnTo>
                <a:lnTo>
                  <a:pt x="911122" y="0"/>
                </a:lnTo>
                <a:lnTo>
                  <a:pt x="939591" y="0"/>
                </a:lnTo>
                <a:lnTo>
                  <a:pt x="968061" y="0"/>
                </a:lnTo>
                <a:lnTo>
                  <a:pt x="996530" y="0"/>
                </a:lnTo>
                <a:lnTo>
                  <a:pt x="1024999" y="0"/>
                </a:lnTo>
                <a:lnTo>
                  <a:pt x="1053468" y="0"/>
                </a:lnTo>
                <a:lnTo>
                  <a:pt x="1081937" y="0"/>
                </a:lnTo>
                <a:lnTo>
                  <a:pt x="1110407" y="0"/>
                </a:lnTo>
                <a:lnTo>
                  <a:pt x="1138876" y="0"/>
                </a:lnTo>
                <a:lnTo>
                  <a:pt x="1167345" y="0"/>
                </a:lnTo>
                <a:lnTo>
                  <a:pt x="1195814" y="0"/>
                </a:lnTo>
                <a:lnTo>
                  <a:pt x="1224283" y="0"/>
                </a:lnTo>
                <a:lnTo>
                  <a:pt x="1252753" y="0"/>
                </a:lnTo>
                <a:lnTo>
                  <a:pt x="1281222" y="0"/>
                </a:lnTo>
                <a:lnTo>
                  <a:pt x="1309691" y="0"/>
                </a:lnTo>
                <a:lnTo>
                  <a:pt x="1338160" y="0"/>
                </a:lnTo>
                <a:lnTo>
                  <a:pt x="1366631" y="0"/>
                </a:lnTo>
                <a:lnTo>
                  <a:pt x="1395099" y="0"/>
                </a:lnTo>
                <a:lnTo>
                  <a:pt x="1423569" y="0"/>
                </a:lnTo>
                <a:lnTo>
                  <a:pt x="1452038" y="0"/>
                </a:lnTo>
                <a:lnTo>
                  <a:pt x="1480507" y="0"/>
                </a:lnTo>
                <a:lnTo>
                  <a:pt x="1508976" y="0"/>
                </a:lnTo>
                <a:lnTo>
                  <a:pt x="1537446" y="0"/>
                </a:lnTo>
                <a:lnTo>
                  <a:pt x="1565915" y="0"/>
                </a:lnTo>
                <a:lnTo>
                  <a:pt x="1594384" y="0"/>
                </a:lnTo>
                <a:lnTo>
                  <a:pt x="1622853" y="0"/>
                </a:lnTo>
                <a:lnTo>
                  <a:pt x="1651322" y="0"/>
                </a:lnTo>
                <a:lnTo>
                  <a:pt x="1679792" y="0"/>
                </a:lnTo>
                <a:lnTo>
                  <a:pt x="1708261" y="0"/>
                </a:lnTo>
                <a:lnTo>
                  <a:pt x="1736730" y="0"/>
                </a:lnTo>
                <a:lnTo>
                  <a:pt x="1765199" y="0"/>
                </a:lnTo>
                <a:lnTo>
                  <a:pt x="1793668" y="0"/>
                </a:lnTo>
                <a:lnTo>
                  <a:pt x="1822138" y="0"/>
                </a:lnTo>
                <a:lnTo>
                  <a:pt x="1850607" y="0"/>
                </a:lnTo>
                <a:lnTo>
                  <a:pt x="1879076" y="0"/>
                </a:lnTo>
                <a:lnTo>
                  <a:pt x="1907546" y="0"/>
                </a:lnTo>
                <a:lnTo>
                  <a:pt x="1936014" y="0"/>
                </a:lnTo>
                <a:lnTo>
                  <a:pt x="1964485" y="0"/>
                </a:lnTo>
                <a:lnTo>
                  <a:pt x="1992954" y="0"/>
                </a:lnTo>
                <a:lnTo>
                  <a:pt x="2021423" y="0"/>
                </a:lnTo>
                <a:lnTo>
                  <a:pt x="2049892" y="0"/>
                </a:lnTo>
                <a:lnTo>
                  <a:pt x="2078362" y="0"/>
                </a:lnTo>
                <a:lnTo>
                  <a:pt x="2106831" y="0"/>
                </a:lnTo>
                <a:lnTo>
                  <a:pt x="2135300" y="0"/>
                </a:lnTo>
                <a:lnTo>
                  <a:pt x="2163769" y="0"/>
                </a:lnTo>
                <a:lnTo>
                  <a:pt x="2192238" y="0"/>
                </a:lnTo>
                <a:lnTo>
                  <a:pt x="2220707" y="0"/>
                </a:lnTo>
                <a:lnTo>
                  <a:pt x="2249177" y="0"/>
                </a:lnTo>
                <a:lnTo>
                  <a:pt x="2277646" y="0"/>
                </a:lnTo>
                <a:lnTo>
                  <a:pt x="2306115" y="0"/>
                </a:lnTo>
                <a:lnTo>
                  <a:pt x="2334183" y="1838"/>
                </a:lnTo>
                <a:lnTo>
                  <a:pt x="2352311" y="24035"/>
                </a:lnTo>
                <a:lnTo>
                  <a:pt x="2352675" y="52257"/>
                </a:lnTo>
                <a:lnTo>
                  <a:pt x="2352675" y="80726"/>
                </a:lnTo>
                <a:lnTo>
                  <a:pt x="2352675" y="109196"/>
                </a:lnTo>
                <a:lnTo>
                  <a:pt x="2352675" y="137665"/>
                </a:lnTo>
                <a:lnTo>
                  <a:pt x="2352675" y="166134"/>
                </a:lnTo>
                <a:lnTo>
                  <a:pt x="2352675" y="194603"/>
                </a:lnTo>
                <a:lnTo>
                  <a:pt x="2352675" y="223072"/>
                </a:lnTo>
                <a:lnTo>
                  <a:pt x="2352675" y="251542"/>
                </a:lnTo>
                <a:lnTo>
                  <a:pt x="2352675" y="280011"/>
                </a:lnTo>
                <a:lnTo>
                  <a:pt x="2352675" y="308480"/>
                </a:lnTo>
                <a:lnTo>
                  <a:pt x="2352675" y="336950"/>
                </a:lnTo>
                <a:lnTo>
                  <a:pt x="2352675" y="365419"/>
                </a:lnTo>
                <a:lnTo>
                  <a:pt x="2352675" y="393888"/>
                </a:lnTo>
                <a:lnTo>
                  <a:pt x="2352675" y="422357"/>
                </a:lnTo>
                <a:lnTo>
                  <a:pt x="2352675" y="450827"/>
                </a:lnTo>
                <a:lnTo>
                  <a:pt x="2352675" y="479296"/>
                </a:lnTo>
                <a:lnTo>
                  <a:pt x="2352675" y="507766"/>
                </a:lnTo>
                <a:lnTo>
                  <a:pt x="2352675" y="536235"/>
                </a:lnTo>
                <a:lnTo>
                  <a:pt x="2352675" y="564704"/>
                </a:lnTo>
                <a:lnTo>
                  <a:pt x="2352675" y="593173"/>
                </a:lnTo>
                <a:lnTo>
                  <a:pt x="2352675" y="621642"/>
                </a:lnTo>
                <a:lnTo>
                  <a:pt x="2352675" y="650111"/>
                </a:lnTo>
                <a:lnTo>
                  <a:pt x="2352675" y="678581"/>
                </a:lnTo>
                <a:lnTo>
                  <a:pt x="2352675" y="707050"/>
                </a:lnTo>
                <a:lnTo>
                  <a:pt x="2352675" y="735519"/>
                </a:lnTo>
                <a:lnTo>
                  <a:pt x="2352675" y="763988"/>
                </a:lnTo>
                <a:lnTo>
                  <a:pt x="2352675" y="792457"/>
                </a:lnTo>
                <a:lnTo>
                  <a:pt x="2352675" y="820927"/>
                </a:lnTo>
                <a:lnTo>
                  <a:pt x="2352675" y="849396"/>
                </a:lnTo>
                <a:lnTo>
                  <a:pt x="2352675" y="877866"/>
                </a:lnTo>
                <a:lnTo>
                  <a:pt x="2352675" y="906335"/>
                </a:lnTo>
                <a:lnTo>
                  <a:pt x="2352675" y="934804"/>
                </a:lnTo>
                <a:lnTo>
                  <a:pt x="2352675" y="963273"/>
                </a:lnTo>
                <a:lnTo>
                  <a:pt x="2352675" y="991742"/>
                </a:lnTo>
                <a:lnTo>
                  <a:pt x="2352659" y="1020139"/>
                </a:lnTo>
                <a:lnTo>
                  <a:pt x="2337753" y="1044277"/>
                </a:lnTo>
                <a:lnTo>
                  <a:pt x="2309866" y="1047750"/>
                </a:lnTo>
                <a:lnTo>
                  <a:pt x="2281397" y="1047750"/>
                </a:lnTo>
                <a:lnTo>
                  <a:pt x="2252926" y="1047750"/>
                </a:lnTo>
                <a:lnTo>
                  <a:pt x="2224457" y="1047750"/>
                </a:lnTo>
                <a:lnTo>
                  <a:pt x="2195988" y="1047750"/>
                </a:lnTo>
                <a:lnTo>
                  <a:pt x="2167519" y="1047750"/>
                </a:lnTo>
                <a:lnTo>
                  <a:pt x="2139050" y="1047750"/>
                </a:lnTo>
                <a:lnTo>
                  <a:pt x="2110580" y="1047750"/>
                </a:lnTo>
                <a:lnTo>
                  <a:pt x="2082111" y="1047750"/>
                </a:lnTo>
                <a:lnTo>
                  <a:pt x="2053642" y="1047750"/>
                </a:lnTo>
                <a:lnTo>
                  <a:pt x="2025173" y="1047750"/>
                </a:lnTo>
                <a:lnTo>
                  <a:pt x="1996704" y="1047750"/>
                </a:lnTo>
                <a:lnTo>
                  <a:pt x="1968235" y="1047750"/>
                </a:lnTo>
                <a:lnTo>
                  <a:pt x="1939765" y="1047750"/>
                </a:lnTo>
                <a:lnTo>
                  <a:pt x="1911296" y="1047750"/>
                </a:lnTo>
                <a:lnTo>
                  <a:pt x="1882827" y="1047750"/>
                </a:lnTo>
                <a:lnTo>
                  <a:pt x="1854358" y="1047750"/>
                </a:lnTo>
                <a:lnTo>
                  <a:pt x="1825889" y="1047750"/>
                </a:lnTo>
                <a:lnTo>
                  <a:pt x="1797419" y="1047750"/>
                </a:lnTo>
                <a:lnTo>
                  <a:pt x="1768950" y="1047750"/>
                </a:lnTo>
                <a:lnTo>
                  <a:pt x="1740481" y="1047750"/>
                </a:lnTo>
                <a:lnTo>
                  <a:pt x="1712011" y="1047750"/>
                </a:lnTo>
                <a:lnTo>
                  <a:pt x="1683541" y="1047750"/>
                </a:lnTo>
                <a:lnTo>
                  <a:pt x="1655072" y="1047750"/>
                </a:lnTo>
                <a:lnTo>
                  <a:pt x="1626603" y="1047750"/>
                </a:lnTo>
                <a:lnTo>
                  <a:pt x="1598134" y="1047750"/>
                </a:lnTo>
                <a:lnTo>
                  <a:pt x="1569665" y="1047750"/>
                </a:lnTo>
                <a:lnTo>
                  <a:pt x="1541195" y="1047750"/>
                </a:lnTo>
                <a:lnTo>
                  <a:pt x="1512726" y="1047750"/>
                </a:lnTo>
                <a:lnTo>
                  <a:pt x="1484257" y="1047750"/>
                </a:lnTo>
                <a:lnTo>
                  <a:pt x="1455788" y="1047750"/>
                </a:lnTo>
                <a:lnTo>
                  <a:pt x="1427319" y="1047750"/>
                </a:lnTo>
                <a:lnTo>
                  <a:pt x="1398849" y="1047750"/>
                </a:lnTo>
                <a:lnTo>
                  <a:pt x="1370380" y="1047750"/>
                </a:lnTo>
                <a:lnTo>
                  <a:pt x="1341911" y="1047750"/>
                </a:lnTo>
                <a:lnTo>
                  <a:pt x="1313442" y="1047750"/>
                </a:lnTo>
                <a:lnTo>
                  <a:pt x="1284973" y="1047750"/>
                </a:lnTo>
                <a:lnTo>
                  <a:pt x="1256504" y="1047750"/>
                </a:lnTo>
                <a:lnTo>
                  <a:pt x="1228034" y="1047750"/>
                </a:lnTo>
                <a:lnTo>
                  <a:pt x="1199565" y="1047750"/>
                </a:lnTo>
                <a:lnTo>
                  <a:pt x="1171095" y="1047750"/>
                </a:lnTo>
                <a:lnTo>
                  <a:pt x="1142626" y="1047750"/>
                </a:lnTo>
                <a:lnTo>
                  <a:pt x="1114156" y="1047750"/>
                </a:lnTo>
                <a:lnTo>
                  <a:pt x="1085687" y="1047750"/>
                </a:lnTo>
                <a:lnTo>
                  <a:pt x="1057218" y="1047750"/>
                </a:lnTo>
                <a:lnTo>
                  <a:pt x="1028749" y="1047750"/>
                </a:lnTo>
                <a:lnTo>
                  <a:pt x="1000280" y="1047750"/>
                </a:lnTo>
                <a:lnTo>
                  <a:pt x="971810" y="1047750"/>
                </a:lnTo>
                <a:lnTo>
                  <a:pt x="943341" y="1047750"/>
                </a:lnTo>
                <a:lnTo>
                  <a:pt x="914872" y="1047750"/>
                </a:lnTo>
                <a:lnTo>
                  <a:pt x="886403" y="1047750"/>
                </a:lnTo>
                <a:lnTo>
                  <a:pt x="857934" y="1047750"/>
                </a:lnTo>
                <a:lnTo>
                  <a:pt x="829464" y="1047750"/>
                </a:lnTo>
                <a:lnTo>
                  <a:pt x="800995" y="1047750"/>
                </a:lnTo>
                <a:lnTo>
                  <a:pt x="772526" y="1047750"/>
                </a:lnTo>
                <a:lnTo>
                  <a:pt x="744057" y="1047750"/>
                </a:lnTo>
                <a:lnTo>
                  <a:pt x="715588" y="1047750"/>
                </a:lnTo>
                <a:lnTo>
                  <a:pt x="687117" y="1047750"/>
                </a:lnTo>
                <a:lnTo>
                  <a:pt x="658648" y="1047750"/>
                </a:lnTo>
                <a:lnTo>
                  <a:pt x="630180" y="1047750"/>
                </a:lnTo>
                <a:lnTo>
                  <a:pt x="601710" y="1047750"/>
                </a:lnTo>
                <a:lnTo>
                  <a:pt x="573241" y="1047750"/>
                </a:lnTo>
                <a:lnTo>
                  <a:pt x="544771" y="1047750"/>
                </a:lnTo>
                <a:lnTo>
                  <a:pt x="516303" y="1047750"/>
                </a:lnTo>
                <a:lnTo>
                  <a:pt x="487833" y="1047750"/>
                </a:lnTo>
                <a:lnTo>
                  <a:pt x="459365" y="1047750"/>
                </a:lnTo>
                <a:lnTo>
                  <a:pt x="430895" y="1047750"/>
                </a:lnTo>
                <a:lnTo>
                  <a:pt x="402425" y="1047750"/>
                </a:lnTo>
                <a:lnTo>
                  <a:pt x="373956" y="1047750"/>
                </a:lnTo>
                <a:lnTo>
                  <a:pt x="345487" y="1047750"/>
                </a:lnTo>
                <a:lnTo>
                  <a:pt x="317018" y="1047750"/>
                </a:lnTo>
                <a:lnTo>
                  <a:pt x="288549" y="1047750"/>
                </a:lnTo>
                <a:lnTo>
                  <a:pt x="260079" y="1047750"/>
                </a:lnTo>
                <a:lnTo>
                  <a:pt x="231610" y="1047750"/>
                </a:lnTo>
                <a:lnTo>
                  <a:pt x="203141" y="1047750"/>
                </a:lnTo>
                <a:lnTo>
                  <a:pt x="174672" y="1047750"/>
                </a:lnTo>
                <a:lnTo>
                  <a:pt x="146203" y="1047750"/>
                </a:lnTo>
                <a:lnTo>
                  <a:pt x="117732" y="1047750"/>
                </a:lnTo>
                <a:lnTo>
                  <a:pt x="89264" y="1047750"/>
                </a:lnTo>
                <a:lnTo>
                  <a:pt x="60794" y="1047750"/>
                </a:lnTo>
                <a:lnTo>
                  <a:pt x="32326" y="1047750"/>
                </a:lnTo>
                <a:lnTo>
                  <a:pt x="6314" y="1037090"/>
                </a:lnTo>
                <a:lnTo>
                  <a:pt x="0" y="1009728"/>
                </a:lnTo>
                <a:lnTo>
                  <a:pt x="0" y="981259"/>
                </a:lnTo>
                <a:lnTo>
                  <a:pt x="0" y="952790"/>
                </a:lnTo>
                <a:lnTo>
                  <a:pt x="0" y="924320"/>
                </a:lnTo>
                <a:lnTo>
                  <a:pt x="0" y="895851"/>
                </a:lnTo>
                <a:lnTo>
                  <a:pt x="0" y="867381"/>
                </a:lnTo>
                <a:lnTo>
                  <a:pt x="0" y="838912"/>
                </a:lnTo>
                <a:lnTo>
                  <a:pt x="0" y="810443"/>
                </a:lnTo>
                <a:lnTo>
                  <a:pt x="0" y="781974"/>
                </a:lnTo>
                <a:lnTo>
                  <a:pt x="0" y="753505"/>
                </a:lnTo>
                <a:lnTo>
                  <a:pt x="0" y="725035"/>
                </a:lnTo>
                <a:lnTo>
                  <a:pt x="0" y="696566"/>
                </a:lnTo>
                <a:lnTo>
                  <a:pt x="0" y="668097"/>
                </a:lnTo>
                <a:lnTo>
                  <a:pt x="0" y="639627"/>
                </a:lnTo>
                <a:lnTo>
                  <a:pt x="0" y="611158"/>
                </a:lnTo>
                <a:lnTo>
                  <a:pt x="0" y="582689"/>
                </a:lnTo>
                <a:lnTo>
                  <a:pt x="0" y="554220"/>
                </a:lnTo>
                <a:lnTo>
                  <a:pt x="0" y="525750"/>
                </a:lnTo>
                <a:lnTo>
                  <a:pt x="0" y="497281"/>
                </a:lnTo>
                <a:lnTo>
                  <a:pt x="0" y="468812"/>
                </a:lnTo>
                <a:lnTo>
                  <a:pt x="0" y="440343"/>
                </a:lnTo>
                <a:lnTo>
                  <a:pt x="0" y="411874"/>
                </a:lnTo>
                <a:lnTo>
                  <a:pt x="0" y="383404"/>
                </a:lnTo>
                <a:lnTo>
                  <a:pt x="0" y="354935"/>
                </a:lnTo>
                <a:lnTo>
                  <a:pt x="0" y="326466"/>
                </a:lnTo>
                <a:lnTo>
                  <a:pt x="0" y="297996"/>
                </a:lnTo>
                <a:lnTo>
                  <a:pt x="0" y="269527"/>
                </a:lnTo>
                <a:lnTo>
                  <a:pt x="0" y="241058"/>
                </a:lnTo>
                <a:lnTo>
                  <a:pt x="0" y="212589"/>
                </a:lnTo>
                <a:lnTo>
                  <a:pt x="0" y="184120"/>
                </a:lnTo>
                <a:lnTo>
                  <a:pt x="0" y="155650"/>
                </a:lnTo>
                <a:lnTo>
                  <a:pt x="0" y="127181"/>
                </a:lnTo>
                <a:lnTo>
                  <a:pt x="0" y="98711"/>
                </a:lnTo>
                <a:lnTo>
                  <a:pt x="0" y="70242"/>
                </a:lnTo>
                <a:lnTo>
                  <a:pt x="0" y="41773"/>
                </a:lnTo>
                <a:lnTo>
                  <a:pt x="4018" y="13964"/>
                </a:lnTo>
                <a:lnTo>
                  <a:pt x="28575" y="0"/>
                </a:lnTo>
                <a:close/>
              </a:path>
            </a:pathLst>
          </a:custGeom>
          <a:solidFill xmlns:a="http://schemas.openxmlformats.org/drawingml/2006/main">
            <a:srgbClr val="100C09"/>
          </a:solidFill>
          <a:ln xmlns:a="http://schemas.openxmlformats.org/drawingml/2006/main" w="10478">
            <a:solidFill>
              <a:srgbClr val="4A4233"/>
            </a:solidFill>
          </a:ln>
        </p:spPr>
      </p:sp>
      <p:sp>
        <p:nvSpPr>
          <p:cNvPr id="7" name="">
            <a:extLst xmlns:a="http://schemas.openxmlformats.org/drawingml/2006/main">
              <a:ext uri="{FF2B5EF4-FFF2-40B4-BE49-F238E27FC236}">
                <a16:creationId xmlns:a16="http://schemas.microsoft.com/office/drawing/2014/main" id="{2691F3C4-0E6C-4225-887B-2B30FF217D29}"/>
              </a:ext>
            </a:extLst>
          </p:cNvPr>
          <p:cNvSpPr>
            <a:spLocks xmlns:a="http://schemas.openxmlformats.org/drawingml/2006/main" noGrp="1"/>
          </p:cNvSpPr>
          <p:nvPr/>
        </p:nvSpPr>
        <p:spPr>
          <a:xfrm xmlns:a="http://schemas.openxmlformats.org/drawingml/2006/main">
            <a:off x="2876550" y="4705350"/>
            <a:ext cx="657225" cy="95"/>
          </a:xfrm>
          <a:custGeom xmlns:a="http://schemas.openxmlformats.org/drawingml/2006/main">
            <a:pathLst>
              <a:path w="657225" h="95">
                <a:moveTo>
                  <a:pt x="0" y="0"/>
                </a:moveTo>
                <a:lnTo>
                  <a:pt x="28575" y="0"/>
                </a:lnTo>
                <a:lnTo>
                  <a:pt x="57150" y="0"/>
                </a:lnTo>
                <a:lnTo>
                  <a:pt x="85725" y="0"/>
                </a:lnTo>
                <a:lnTo>
                  <a:pt x="114300" y="0"/>
                </a:lnTo>
                <a:lnTo>
                  <a:pt x="142875" y="0"/>
                </a:lnTo>
                <a:lnTo>
                  <a:pt x="171450" y="0"/>
                </a:lnTo>
                <a:lnTo>
                  <a:pt x="200025" y="0"/>
                </a:lnTo>
                <a:lnTo>
                  <a:pt x="228600" y="0"/>
                </a:lnTo>
                <a:lnTo>
                  <a:pt x="257175" y="0"/>
                </a:lnTo>
                <a:lnTo>
                  <a:pt x="285750" y="0"/>
                </a:lnTo>
                <a:lnTo>
                  <a:pt x="314325" y="0"/>
                </a:lnTo>
                <a:lnTo>
                  <a:pt x="342900" y="0"/>
                </a:lnTo>
                <a:lnTo>
                  <a:pt x="371475" y="0"/>
                </a:lnTo>
                <a:lnTo>
                  <a:pt x="400050" y="0"/>
                </a:lnTo>
                <a:lnTo>
                  <a:pt x="428625" y="0"/>
                </a:lnTo>
                <a:lnTo>
                  <a:pt x="457200" y="0"/>
                </a:lnTo>
                <a:lnTo>
                  <a:pt x="485775" y="0"/>
                </a:lnTo>
                <a:lnTo>
                  <a:pt x="514350" y="0"/>
                </a:lnTo>
                <a:lnTo>
                  <a:pt x="542925" y="0"/>
                </a:lnTo>
                <a:lnTo>
                  <a:pt x="571500" y="0"/>
                </a:lnTo>
                <a:lnTo>
                  <a:pt x="600075" y="0"/>
                </a:lnTo>
                <a:lnTo>
                  <a:pt x="628650" y="0"/>
                </a:lnTo>
                <a:lnTo>
                  <a:pt x="657225" y="0"/>
                </a:lnTo>
              </a:path>
            </a:pathLst>
          </a:custGeom>
          <a:noFill xmlns:a="http://schemas.openxmlformats.org/drawingml/2006/main"/>
          <a:ln xmlns:a="http://schemas.openxmlformats.org/drawingml/2006/main" w="11430">
            <a:solidFill>
              <a:srgbClr val="EAD394"/>
            </a:solidFill>
          </a:ln>
        </p:spPr>
      </p:sp>
      <p:sp>
        <p:nvSpPr>
          <p:cNvPr id="8" name="">
            <a:extLst xmlns:a="http://schemas.openxmlformats.org/drawingml/2006/main">
              <a:ext uri="{FF2B5EF4-FFF2-40B4-BE49-F238E27FC236}">
                <a16:creationId xmlns:a16="http://schemas.microsoft.com/office/drawing/2014/main" id="{315A4892-3660-4E7B-98FD-CF48DD6C8688}"/>
              </a:ext>
            </a:extLst>
          </p:cNvPr>
          <p:cNvSpPr>
            <a:spLocks xmlns:a="http://schemas.openxmlformats.org/drawingml/2006/main" noGrp="1"/>
          </p:cNvSpPr>
          <p:nvPr/>
        </p:nvSpPr>
        <p:spPr>
          <a:xfrm xmlns:a="http://schemas.openxmlformats.org/drawingml/2006/main">
            <a:off x="3457575" y="4667250"/>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EAD394"/>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BE6DA8BC-2E83-415F-A907-BAF805199F7E}"/>
              </a:ext>
            </a:extLst>
          </p:cNvPr>
          <p:cNvSpPr>
            <a:spLocks xmlns:a="http://schemas.openxmlformats.org/drawingml/2006/main" noGrp="1"/>
          </p:cNvSpPr>
          <p:nvPr/>
        </p:nvSpPr>
        <p:spPr>
          <a:xfrm xmlns:a="http://schemas.openxmlformats.org/drawingml/2006/main">
            <a:off x="5734050" y="4705350"/>
            <a:ext cx="914400" cy="523875"/>
          </a:xfrm>
          <a:custGeom xmlns:a="http://schemas.openxmlformats.org/drawingml/2006/main">
            <a:pathLst>
              <a:path w="914400" h="523875">
                <a:moveTo>
                  <a:pt x="0" y="0"/>
                </a:moveTo>
                <a:lnTo>
                  <a:pt x="28202" y="0"/>
                </a:lnTo>
                <a:lnTo>
                  <a:pt x="56403" y="0"/>
                </a:lnTo>
                <a:lnTo>
                  <a:pt x="84604" y="0"/>
                </a:lnTo>
                <a:lnTo>
                  <a:pt x="112806" y="0"/>
                </a:lnTo>
                <a:lnTo>
                  <a:pt x="141007" y="0"/>
                </a:lnTo>
                <a:lnTo>
                  <a:pt x="169209" y="0"/>
                </a:lnTo>
                <a:lnTo>
                  <a:pt x="197410" y="0"/>
                </a:lnTo>
                <a:lnTo>
                  <a:pt x="225612" y="0"/>
                </a:lnTo>
                <a:lnTo>
                  <a:pt x="253813" y="0"/>
                </a:lnTo>
                <a:lnTo>
                  <a:pt x="282015" y="0"/>
                </a:lnTo>
                <a:lnTo>
                  <a:pt x="310216" y="0"/>
                </a:lnTo>
                <a:lnTo>
                  <a:pt x="338418" y="0"/>
                </a:lnTo>
                <a:lnTo>
                  <a:pt x="366619" y="0"/>
                </a:lnTo>
                <a:lnTo>
                  <a:pt x="394821" y="0"/>
                </a:lnTo>
                <a:lnTo>
                  <a:pt x="423022" y="0"/>
                </a:lnTo>
                <a:lnTo>
                  <a:pt x="447675" y="3549"/>
                </a:lnTo>
                <a:lnTo>
                  <a:pt x="447675" y="31750"/>
                </a:lnTo>
                <a:lnTo>
                  <a:pt x="447675" y="59952"/>
                </a:lnTo>
                <a:lnTo>
                  <a:pt x="447675" y="88153"/>
                </a:lnTo>
                <a:lnTo>
                  <a:pt x="447675" y="116355"/>
                </a:lnTo>
                <a:lnTo>
                  <a:pt x="447675" y="144556"/>
                </a:lnTo>
                <a:lnTo>
                  <a:pt x="447675" y="172757"/>
                </a:lnTo>
                <a:lnTo>
                  <a:pt x="447675" y="200959"/>
                </a:lnTo>
                <a:lnTo>
                  <a:pt x="447675" y="229160"/>
                </a:lnTo>
                <a:lnTo>
                  <a:pt x="447675" y="257362"/>
                </a:lnTo>
                <a:lnTo>
                  <a:pt x="447675" y="285563"/>
                </a:lnTo>
                <a:lnTo>
                  <a:pt x="447675" y="313765"/>
                </a:lnTo>
                <a:lnTo>
                  <a:pt x="447675" y="341966"/>
                </a:lnTo>
                <a:lnTo>
                  <a:pt x="447675" y="370168"/>
                </a:lnTo>
                <a:lnTo>
                  <a:pt x="447675" y="398369"/>
                </a:lnTo>
                <a:lnTo>
                  <a:pt x="447675" y="426570"/>
                </a:lnTo>
                <a:lnTo>
                  <a:pt x="447675" y="454772"/>
                </a:lnTo>
                <a:lnTo>
                  <a:pt x="447675" y="482973"/>
                </a:lnTo>
                <a:lnTo>
                  <a:pt x="447675" y="511175"/>
                </a:lnTo>
                <a:lnTo>
                  <a:pt x="463176" y="523875"/>
                </a:lnTo>
                <a:lnTo>
                  <a:pt x="491378" y="523875"/>
                </a:lnTo>
                <a:lnTo>
                  <a:pt x="519579" y="523875"/>
                </a:lnTo>
                <a:lnTo>
                  <a:pt x="547781" y="523875"/>
                </a:lnTo>
                <a:lnTo>
                  <a:pt x="575982" y="523875"/>
                </a:lnTo>
                <a:lnTo>
                  <a:pt x="604184" y="523875"/>
                </a:lnTo>
                <a:lnTo>
                  <a:pt x="632385" y="523875"/>
                </a:lnTo>
                <a:lnTo>
                  <a:pt x="660587" y="523875"/>
                </a:lnTo>
                <a:lnTo>
                  <a:pt x="688788" y="523875"/>
                </a:lnTo>
                <a:lnTo>
                  <a:pt x="716990" y="523875"/>
                </a:lnTo>
                <a:lnTo>
                  <a:pt x="745191" y="523875"/>
                </a:lnTo>
                <a:lnTo>
                  <a:pt x="773392" y="523875"/>
                </a:lnTo>
                <a:lnTo>
                  <a:pt x="801594" y="523875"/>
                </a:lnTo>
                <a:lnTo>
                  <a:pt x="829796" y="523875"/>
                </a:lnTo>
                <a:lnTo>
                  <a:pt x="857997" y="523875"/>
                </a:lnTo>
                <a:lnTo>
                  <a:pt x="886198" y="523875"/>
                </a:lnTo>
                <a:lnTo>
                  <a:pt x="914400" y="523875"/>
                </a:lnTo>
              </a:path>
            </a:pathLst>
          </a:custGeom>
          <a:noFill xmlns:a="http://schemas.openxmlformats.org/drawingml/2006/main"/>
          <a:ln xmlns:a="http://schemas.openxmlformats.org/drawingml/2006/main" w="11430">
            <a:solidFill>
              <a:srgbClr val="EAD394"/>
            </a:solidFill>
          </a:ln>
        </p:spPr>
      </p:sp>
      <p:sp>
        <p:nvSpPr>
          <p:cNvPr id="10" name="">
            <a:extLst xmlns:a="http://schemas.openxmlformats.org/drawingml/2006/main">
              <a:ext uri="{FF2B5EF4-FFF2-40B4-BE49-F238E27FC236}">
                <a16:creationId xmlns:a16="http://schemas.microsoft.com/office/drawing/2014/main" id="{982F7C00-21BC-40BA-9F08-9E4ADC637B99}"/>
              </a:ext>
            </a:extLst>
          </p:cNvPr>
          <p:cNvSpPr>
            <a:spLocks xmlns:a="http://schemas.openxmlformats.org/drawingml/2006/main" noGrp="1"/>
          </p:cNvSpPr>
          <p:nvPr/>
        </p:nvSpPr>
        <p:spPr>
          <a:xfrm xmlns:a="http://schemas.openxmlformats.org/drawingml/2006/main">
            <a:off x="6572250" y="5191125"/>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EAD394"/>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12501FD-7D4B-4D88-9BCF-125964E0EFA5}"/>
              </a:ext>
            </a:extLst>
          </p:cNvPr>
          <p:cNvSpPr>
            <a:spLocks xmlns:a="http://schemas.openxmlformats.org/drawingml/2006/main" noGrp="1"/>
          </p:cNvSpPr>
          <p:nvPr/>
        </p:nvSpPr>
        <p:spPr>
          <a:xfrm xmlns:a="http://schemas.openxmlformats.org/drawingml/2006/main">
            <a:off x="7658100" y="4286250"/>
            <a:ext cx="95" cy="447675"/>
          </a:xfrm>
          <a:custGeom xmlns:a="http://schemas.openxmlformats.org/drawingml/2006/main">
            <a:pathLst>
              <a:path w="95" h="447675">
                <a:moveTo>
                  <a:pt x="0" y="447675"/>
                </a:moveTo>
                <a:lnTo>
                  <a:pt x="0" y="419695"/>
                </a:lnTo>
                <a:lnTo>
                  <a:pt x="0" y="391716"/>
                </a:lnTo>
                <a:lnTo>
                  <a:pt x="0" y="363736"/>
                </a:lnTo>
                <a:lnTo>
                  <a:pt x="0" y="335756"/>
                </a:lnTo>
                <a:lnTo>
                  <a:pt x="0" y="307777"/>
                </a:lnTo>
                <a:lnTo>
                  <a:pt x="0" y="279797"/>
                </a:lnTo>
                <a:lnTo>
                  <a:pt x="0" y="251817"/>
                </a:lnTo>
                <a:lnTo>
                  <a:pt x="0" y="223838"/>
                </a:lnTo>
                <a:lnTo>
                  <a:pt x="0" y="195858"/>
                </a:lnTo>
                <a:lnTo>
                  <a:pt x="0" y="167878"/>
                </a:lnTo>
                <a:lnTo>
                  <a:pt x="0" y="139898"/>
                </a:lnTo>
                <a:lnTo>
                  <a:pt x="0" y="111919"/>
                </a:lnTo>
                <a:lnTo>
                  <a:pt x="0" y="83939"/>
                </a:lnTo>
                <a:lnTo>
                  <a:pt x="0" y="55959"/>
                </a:lnTo>
                <a:lnTo>
                  <a:pt x="0" y="27980"/>
                </a:lnTo>
                <a:lnTo>
                  <a:pt x="0" y="0"/>
                </a:lnTo>
              </a:path>
            </a:pathLst>
          </a:custGeom>
          <a:noFill xmlns:a="http://schemas.openxmlformats.org/drawingml/2006/main"/>
          <a:ln xmlns:a="http://schemas.openxmlformats.org/drawingml/2006/main" w="11430">
            <a:solidFill>
              <a:srgbClr val="EAD394"/>
            </a:solidFill>
          </a:ln>
        </p:spPr>
      </p:sp>
      <p:sp>
        <p:nvSpPr>
          <p:cNvPr id="12" name="">
            <a:extLst xmlns:a="http://schemas.openxmlformats.org/drawingml/2006/main">
              <a:ext uri="{FF2B5EF4-FFF2-40B4-BE49-F238E27FC236}">
                <a16:creationId xmlns:a16="http://schemas.microsoft.com/office/drawing/2014/main" id="{EF0216D1-6590-43F4-94EA-9251F9A52D01}"/>
              </a:ext>
            </a:extLst>
          </p:cNvPr>
          <p:cNvSpPr>
            <a:spLocks xmlns:a="http://schemas.openxmlformats.org/drawingml/2006/main" noGrp="1"/>
          </p:cNvSpPr>
          <p:nvPr/>
        </p:nvSpPr>
        <p:spPr>
          <a:xfrm xmlns:a="http://schemas.openxmlformats.org/drawingml/2006/main">
            <a:off x="7620000" y="4286250"/>
            <a:ext cx="76200" cy="76200"/>
          </a:xfrm>
          <a:custGeom xmlns:a="http://schemas.openxmlformats.org/drawingml/2006/main">
            <a:pathLst>
              <a:path w="76200" h="76200">
                <a:moveTo>
                  <a:pt x="38100" y="0"/>
                </a:moveTo>
                <a:lnTo>
                  <a:pt x="0" y="76200"/>
                </a:lnTo>
                <a:lnTo>
                  <a:pt x="76200" y="76200"/>
                </a:lnTo>
                <a:close/>
              </a:path>
            </a:pathLst>
          </a:custGeom>
          <a:solidFill xmlns:a="http://schemas.openxmlformats.org/drawingml/2006/main">
            <a:srgbClr val="EAD394"/>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EDD8AAD-90F9-40C5-AC04-626F16A591FA}"/>
              </a:ext>
            </a:extLst>
          </p:cNvPr>
          <p:cNvSpPr>
            <a:spLocks xmlns:a="http://schemas.openxmlformats.org/drawingml/2006/main" noGrp="1"/>
          </p:cNvSpPr>
          <p:nvPr/>
        </p:nvSpPr>
        <p:spPr>
          <a:xfrm xmlns:a="http://schemas.openxmlformats.org/drawingml/2006/main">
            <a:off x="8296275" y="4286250"/>
            <a:ext cx="95" cy="447675"/>
          </a:xfrm>
          <a:custGeom xmlns:a="http://schemas.openxmlformats.org/drawingml/2006/main">
            <a:pathLst>
              <a:path w="95" h="447675">
                <a:moveTo>
                  <a:pt x="0" y="0"/>
                </a:moveTo>
                <a:lnTo>
                  <a:pt x="0" y="27980"/>
                </a:lnTo>
                <a:lnTo>
                  <a:pt x="0" y="55959"/>
                </a:lnTo>
                <a:lnTo>
                  <a:pt x="0" y="83939"/>
                </a:lnTo>
                <a:lnTo>
                  <a:pt x="0" y="111919"/>
                </a:lnTo>
                <a:lnTo>
                  <a:pt x="0" y="139898"/>
                </a:lnTo>
                <a:lnTo>
                  <a:pt x="0" y="167878"/>
                </a:lnTo>
                <a:lnTo>
                  <a:pt x="0" y="195858"/>
                </a:lnTo>
                <a:lnTo>
                  <a:pt x="0" y="223838"/>
                </a:lnTo>
                <a:lnTo>
                  <a:pt x="0" y="251817"/>
                </a:lnTo>
                <a:lnTo>
                  <a:pt x="0" y="279797"/>
                </a:lnTo>
                <a:lnTo>
                  <a:pt x="0" y="307777"/>
                </a:lnTo>
                <a:lnTo>
                  <a:pt x="0" y="335756"/>
                </a:lnTo>
                <a:lnTo>
                  <a:pt x="0" y="363736"/>
                </a:lnTo>
                <a:lnTo>
                  <a:pt x="0" y="391716"/>
                </a:lnTo>
                <a:lnTo>
                  <a:pt x="0" y="419695"/>
                </a:lnTo>
                <a:lnTo>
                  <a:pt x="0" y="447675"/>
                </a:lnTo>
              </a:path>
            </a:pathLst>
          </a:custGeom>
          <a:noFill xmlns:a="http://schemas.openxmlformats.org/drawingml/2006/main"/>
          <a:ln xmlns:a="http://schemas.openxmlformats.org/drawingml/2006/main" w="11430">
            <a:solidFill>
              <a:srgbClr val="EAD394"/>
            </a:solidFill>
          </a:ln>
        </p:spPr>
      </p:sp>
      <p:sp>
        <p:nvSpPr>
          <p:cNvPr id="14" name="">
            <a:extLst xmlns:a="http://schemas.openxmlformats.org/drawingml/2006/main">
              <a:ext uri="{FF2B5EF4-FFF2-40B4-BE49-F238E27FC236}">
                <a16:creationId xmlns:a16="http://schemas.microsoft.com/office/drawing/2014/main" id="{F7B01FFA-989E-49DC-B86F-387E2F6AA2EB}"/>
              </a:ext>
            </a:extLst>
          </p:cNvPr>
          <p:cNvSpPr>
            <a:spLocks xmlns:a="http://schemas.openxmlformats.org/drawingml/2006/main" noGrp="1"/>
          </p:cNvSpPr>
          <p:nvPr/>
        </p:nvSpPr>
        <p:spPr>
          <a:xfrm xmlns:a="http://schemas.openxmlformats.org/drawingml/2006/main">
            <a:off x="8258175" y="4657725"/>
            <a:ext cx="76200" cy="76200"/>
          </a:xfrm>
          <a:custGeom xmlns:a="http://schemas.openxmlformats.org/drawingml/2006/main">
            <a:pathLst>
              <a:path w="76200" h="76200">
                <a:moveTo>
                  <a:pt x="38100" y="76200"/>
                </a:moveTo>
                <a:lnTo>
                  <a:pt x="76200" y="0"/>
                </a:lnTo>
                <a:lnTo>
                  <a:pt x="0" y="0"/>
                </a:lnTo>
                <a:close/>
              </a:path>
            </a:pathLst>
          </a:custGeom>
          <a:solidFill xmlns:a="http://schemas.openxmlformats.org/drawingml/2006/main">
            <a:srgbClr val="EAD394"/>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CC02F8F-94E5-4642-B041-2D1BD48426AB}"/>
              </a:ext>
            </a:extLst>
          </p:cNvPr>
          <p:cNvSpPr>
            <a:spLocks xmlns:a="http://schemas.openxmlformats.org/drawingml/2006/main" noGrp="1"/>
          </p:cNvSpPr>
          <p:nvPr/>
        </p:nvSpPr>
        <p:spPr>
          <a:xfrm xmlns:a="http://schemas.openxmlformats.org/drawingml/2006/main">
            <a:off x="9286875" y="5257800"/>
            <a:ext cx="895350" cy="95"/>
          </a:xfrm>
          <a:custGeom xmlns:a="http://schemas.openxmlformats.org/drawingml/2006/main">
            <a:pathLst>
              <a:path w="895350" h="95">
                <a:moveTo>
                  <a:pt x="0" y="0"/>
                </a:moveTo>
                <a:lnTo>
                  <a:pt x="27980" y="0"/>
                </a:lnTo>
                <a:lnTo>
                  <a:pt x="55959" y="0"/>
                </a:lnTo>
                <a:lnTo>
                  <a:pt x="83939" y="0"/>
                </a:lnTo>
                <a:lnTo>
                  <a:pt x="111919" y="0"/>
                </a:lnTo>
                <a:lnTo>
                  <a:pt x="139898" y="0"/>
                </a:lnTo>
                <a:lnTo>
                  <a:pt x="167878" y="0"/>
                </a:lnTo>
                <a:lnTo>
                  <a:pt x="195858" y="0"/>
                </a:lnTo>
                <a:lnTo>
                  <a:pt x="223838" y="0"/>
                </a:lnTo>
                <a:lnTo>
                  <a:pt x="251817" y="0"/>
                </a:lnTo>
                <a:lnTo>
                  <a:pt x="279797" y="0"/>
                </a:lnTo>
                <a:lnTo>
                  <a:pt x="307777" y="0"/>
                </a:lnTo>
                <a:lnTo>
                  <a:pt x="335756" y="0"/>
                </a:lnTo>
                <a:lnTo>
                  <a:pt x="363736" y="0"/>
                </a:lnTo>
                <a:lnTo>
                  <a:pt x="391716" y="0"/>
                </a:lnTo>
                <a:lnTo>
                  <a:pt x="419695" y="0"/>
                </a:lnTo>
                <a:lnTo>
                  <a:pt x="447675" y="0"/>
                </a:lnTo>
                <a:lnTo>
                  <a:pt x="475655" y="0"/>
                </a:lnTo>
                <a:lnTo>
                  <a:pt x="503634" y="0"/>
                </a:lnTo>
                <a:lnTo>
                  <a:pt x="531614" y="0"/>
                </a:lnTo>
                <a:lnTo>
                  <a:pt x="559594" y="0"/>
                </a:lnTo>
                <a:lnTo>
                  <a:pt x="587573" y="0"/>
                </a:lnTo>
                <a:lnTo>
                  <a:pt x="615553" y="0"/>
                </a:lnTo>
                <a:lnTo>
                  <a:pt x="643533" y="0"/>
                </a:lnTo>
                <a:lnTo>
                  <a:pt x="671513" y="0"/>
                </a:lnTo>
                <a:lnTo>
                  <a:pt x="699492" y="0"/>
                </a:lnTo>
                <a:lnTo>
                  <a:pt x="727472" y="0"/>
                </a:lnTo>
                <a:lnTo>
                  <a:pt x="755452" y="0"/>
                </a:lnTo>
                <a:lnTo>
                  <a:pt x="783431" y="0"/>
                </a:lnTo>
                <a:lnTo>
                  <a:pt x="811411" y="0"/>
                </a:lnTo>
                <a:lnTo>
                  <a:pt x="839391" y="0"/>
                </a:lnTo>
                <a:lnTo>
                  <a:pt x="867370" y="0"/>
                </a:lnTo>
                <a:lnTo>
                  <a:pt x="895350" y="0"/>
                </a:lnTo>
              </a:path>
            </a:pathLst>
          </a:custGeom>
          <a:noFill xmlns:a="http://schemas.openxmlformats.org/drawingml/2006/main"/>
          <a:ln xmlns:a="http://schemas.openxmlformats.org/drawingml/2006/main" w="11430">
            <a:solidFill>
              <a:srgbClr val="EAD394"/>
            </a:solidFill>
          </a:ln>
        </p:spPr>
      </p:sp>
      <p:sp>
        <p:nvSpPr>
          <p:cNvPr id="16" name="">
            <a:extLst xmlns:a="http://schemas.openxmlformats.org/drawingml/2006/main">
              <a:ext uri="{FF2B5EF4-FFF2-40B4-BE49-F238E27FC236}">
                <a16:creationId xmlns:a16="http://schemas.microsoft.com/office/drawing/2014/main" id="{518C9D16-B380-4884-A602-A3053BE66FCF}"/>
              </a:ext>
            </a:extLst>
          </p:cNvPr>
          <p:cNvSpPr>
            <a:spLocks xmlns:a="http://schemas.openxmlformats.org/drawingml/2006/main" noGrp="1"/>
          </p:cNvSpPr>
          <p:nvPr/>
        </p:nvSpPr>
        <p:spPr>
          <a:xfrm xmlns:a="http://schemas.openxmlformats.org/drawingml/2006/main">
            <a:off x="10106025" y="5219700"/>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EAD394"/>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53F15B76-A493-4628-AA6B-30CD2A4ABFB0}"/>
              </a:ext>
            </a:extLst>
          </p:cNvPr>
          <p:cNvSpPr>
            <a:spLocks xmlns:a="http://schemas.openxmlformats.org/drawingml/2006/main" noGrp="1"/>
          </p:cNvSpPr>
          <p:nvPr/>
        </p:nvSpPr>
        <p:spPr>
          <a:xfrm xmlns:a="http://schemas.openxmlformats.org/drawingml/2006/main">
            <a:off x="4629150" y="5267325"/>
            <a:ext cx="95" cy="533400"/>
          </a:xfrm>
          <a:custGeom xmlns:a="http://schemas.openxmlformats.org/drawingml/2006/main">
            <a:pathLst>
              <a:path w="95" h="533400">
                <a:moveTo>
                  <a:pt x="0" y="533400"/>
                </a:moveTo>
                <a:lnTo>
                  <a:pt x="0" y="505326"/>
                </a:lnTo>
                <a:lnTo>
                  <a:pt x="0" y="477252"/>
                </a:lnTo>
                <a:lnTo>
                  <a:pt x="0" y="449179"/>
                </a:lnTo>
                <a:lnTo>
                  <a:pt x="0" y="421105"/>
                </a:lnTo>
                <a:lnTo>
                  <a:pt x="0" y="393032"/>
                </a:lnTo>
                <a:lnTo>
                  <a:pt x="0" y="364958"/>
                </a:lnTo>
                <a:lnTo>
                  <a:pt x="0" y="336884"/>
                </a:lnTo>
                <a:lnTo>
                  <a:pt x="0" y="308810"/>
                </a:lnTo>
                <a:lnTo>
                  <a:pt x="0" y="280737"/>
                </a:lnTo>
                <a:lnTo>
                  <a:pt x="0" y="252663"/>
                </a:lnTo>
                <a:lnTo>
                  <a:pt x="0" y="224590"/>
                </a:lnTo>
                <a:lnTo>
                  <a:pt x="0" y="196516"/>
                </a:lnTo>
                <a:lnTo>
                  <a:pt x="0" y="168442"/>
                </a:lnTo>
                <a:lnTo>
                  <a:pt x="0" y="140368"/>
                </a:lnTo>
                <a:lnTo>
                  <a:pt x="0" y="112295"/>
                </a:lnTo>
                <a:lnTo>
                  <a:pt x="0" y="84221"/>
                </a:lnTo>
                <a:lnTo>
                  <a:pt x="0" y="56148"/>
                </a:lnTo>
                <a:lnTo>
                  <a:pt x="0" y="28074"/>
                </a:lnTo>
                <a:lnTo>
                  <a:pt x="0" y="0"/>
                </a:lnTo>
              </a:path>
            </a:pathLst>
          </a:custGeom>
          <a:noFill xmlns:a="http://schemas.openxmlformats.org/drawingml/2006/main"/>
          <a:ln xmlns:a="http://schemas.openxmlformats.org/drawingml/2006/main" w="11430">
            <a:solidFill>
              <a:srgbClr val="EAD394"/>
            </a:solidFill>
          </a:ln>
        </p:spPr>
      </p:sp>
      <p:sp>
        <p:nvSpPr>
          <p:cNvPr id="18" name="">
            <a:extLst xmlns:a="http://schemas.openxmlformats.org/drawingml/2006/main">
              <a:ext uri="{FF2B5EF4-FFF2-40B4-BE49-F238E27FC236}">
                <a16:creationId xmlns:a16="http://schemas.microsoft.com/office/drawing/2014/main" id="{138B1018-EF1D-4D78-AFA1-8C7E89797643}"/>
              </a:ext>
            </a:extLst>
          </p:cNvPr>
          <p:cNvSpPr>
            <a:spLocks xmlns:a="http://schemas.openxmlformats.org/drawingml/2006/main" noGrp="1"/>
          </p:cNvSpPr>
          <p:nvPr/>
        </p:nvSpPr>
        <p:spPr>
          <a:xfrm xmlns:a="http://schemas.openxmlformats.org/drawingml/2006/main">
            <a:off x="4591050" y="5267325"/>
            <a:ext cx="76200" cy="76200"/>
          </a:xfrm>
          <a:custGeom xmlns:a="http://schemas.openxmlformats.org/drawingml/2006/main">
            <a:pathLst>
              <a:path w="76200" h="76200">
                <a:moveTo>
                  <a:pt x="38100" y="0"/>
                </a:moveTo>
                <a:lnTo>
                  <a:pt x="0" y="76200"/>
                </a:lnTo>
                <a:lnTo>
                  <a:pt x="76200" y="76200"/>
                </a:lnTo>
                <a:close/>
              </a:path>
            </a:pathLst>
          </a:custGeom>
          <a:solidFill xmlns:a="http://schemas.openxmlformats.org/drawingml/2006/main">
            <a:srgbClr val="EAD394"/>
          </a:solidFill>
          <a:ln xmlns:a="http://schemas.openxmlformats.org/drawingml/2006/main" w="0">
            <a:noFill/>
          </a:ln>
        </p:spPr>
      </p:sp>
      <p:sp>
        <p:nvSpPr>
          <p:cNvPr id="19" name="text-18">
            <a:extLst xmlns:a="http://schemas.openxmlformats.org/drawingml/2006/main">
              <a:ext uri="{FF2B5EF4-FFF2-40B4-BE49-F238E27FC236}">
                <a16:creationId xmlns:a16="http://schemas.microsoft.com/office/drawing/2014/main" id="{8294DEDC-1709-4A66-B21A-9F984833644D}"/>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F8E6B3"/>
                </a:solidFill>
                <a:latin typeface="Helvetica Neue"/>
                <a:ea typeface="Helvetica Neue"/>
                <a:cs typeface="Helvetica Neue"/>
              </a:defRPr>
            </a:pPr>
            <a:r>
              <a:rPr sz="1650" b="1" i="0">
                <a:solidFill>
                  <a:srgbClr val="F8E6B3"/>
                </a:solidFill>
                <a:latin typeface="Helvetica Neue"/>
                <a:ea typeface="Helvetica Neue"/>
                <a:cs typeface="Helvetica Neue"/>
                <a:hlinkClick xmlns:r="http://schemas.openxmlformats.org/officeDocument/2006/relationships" r:id="R11be7db9d48e40c8"/>
              </a:rPr>
              <a:t>trion</a:t>
            </a:r>
          </a:p>
        </p:txBody>
      </p:sp>
      <p:sp>
        <p:nvSpPr>
          <p:cNvPr id="20" name="text-19">
            <a:extLst xmlns:a="http://schemas.openxmlformats.org/drawingml/2006/main">
              <a:ext uri="{FF2B5EF4-FFF2-40B4-BE49-F238E27FC236}">
                <a16:creationId xmlns:a16="http://schemas.microsoft.com/office/drawing/2014/main" id="{8BB4E29D-82C7-4BC6-8D1E-EEDF01F8C15E}"/>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F8E6B3"/>
                </a:solidFill>
                <a:latin typeface="Helvetica Neue"/>
                <a:ea typeface="Helvetica Neue"/>
                <a:cs typeface="Helvetica Neue"/>
              </a:defRPr>
            </a:pPr>
            <a:r>
              <a:rPr sz="1650" b="0" i="0">
                <a:solidFill>
                  <a:srgbClr val="F8E6B3"/>
                </a:solidFill>
                <a:latin typeface="Helvetica Neue"/>
                <a:ea typeface="Helvetica Neue"/>
                <a:cs typeface="Helvetica Neue"/>
                <a:hlinkClick xmlns:r="http://schemas.openxmlformats.org/officeDocument/2006/relationships" r:id="R1cbf845dec6f4233"/>
              </a:rPr>
              <a:t>labs</a:t>
            </a:r>
          </a:p>
        </p:txBody>
      </p:sp>
      <p:sp>
        <p:nvSpPr>
          <p:cNvPr id="21" name="text-20">
            <a:extLst xmlns:a="http://schemas.openxmlformats.org/drawingml/2006/main">
              <a:ext uri="{FF2B5EF4-FFF2-40B4-BE49-F238E27FC236}">
                <a16:creationId xmlns:a16="http://schemas.microsoft.com/office/drawing/2014/main" id="{2A2157BA-5CB8-4DB6-A838-381D89C47B17}"/>
              </a:ext>
            </a:extLst>
          </p:cNvPr>
          <p:cNvSpPr>
            <a:spLocks xmlns:a="http://schemas.openxmlformats.org/drawingml/2006/main" noGrp="1"/>
          </p:cNvSpPr>
          <p:nvPr/>
        </p:nvSpPr>
        <p:spPr>
          <a:xfrm xmlns:a="http://schemas.openxmlformats.org/drawingml/2006/main">
            <a:off x="11263908" y="450056"/>
            <a:ext cx="169009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TECHNICAL ARCHITECTURE</a:t>
            </a:r>
          </a:p>
        </p:txBody>
      </p:sp>
      <p:sp>
        <p:nvSpPr>
          <p:cNvPr id="22" name="text-21">
            <a:extLst xmlns:a="http://schemas.openxmlformats.org/drawingml/2006/main">
              <a:ext uri="{FF2B5EF4-FFF2-40B4-BE49-F238E27FC236}">
                <a16:creationId xmlns:a16="http://schemas.microsoft.com/office/drawing/2014/main" id="{0E94DB57-0D93-4A67-A5F8-73B347488956}"/>
              </a:ext>
            </a:extLst>
          </p:cNvPr>
          <p:cNvSpPr>
            <a:spLocks xmlns:a="http://schemas.openxmlformats.org/drawingml/2006/main" noGrp="1"/>
          </p:cNvSpPr>
          <p:nvPr/>
        </p:nvSpPr>
        <p:spPr>
          <a:xfrm xmlns:a="http://schemas.openxmlformats.org/drawingml/2006/main">
            <a:off x="838200" y="1181100"/>
            <a:ext cx="3595390"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Shared verifier.</a:t>
            </a:r>
          </a:p>
        </p:txBody>
      </p:sp>
      <p:sp>
        <p:nvSpPr>
          <p:cNvPr id="23" name="text-22">
            <a:extLst xmlns:a="http://schemas.openxmlformats.org/drawingml/2006/main">
              <a:ext uri="{FF2B5EF4-FFF2-40B4-BE49-F238E27FC236}">
                <a16:creationId xmlns:a16="http://schemas.microsoft.com/office/drawing/2014/main" id="{2012F8EC-3A31-46B8-9BC9-29B73099204A}"/>
              </a:ext>
            </a:extLst>
          </p:cNvPr>
          <p:cNvSpPr>
            <a:spLocks xmlns:a="http://schemas.openxmlformats.org/drawingml/2006/main" noGrp="1"/>
          </p:cNvSpPr>
          <p:nvPr/>
        </p:nvSpPr>
        <p:spPr>
          <a:xfrm xmlns:a="http://schemas.openxmlformats.org/drawingml/2006/main">
            <a:off x="838200" y="1830586"/>
            <a:ext cx="6232029"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F8E6B3"/>
                </a:solidFill>
                <a:latin typeface="Helvetica Neue"/>
                <a:ea typeface="Helvetica Neue"/>
                <a:cs typeface="Helvetica Neue"/>
              </a:defRPr>
            </a:pPr>
            <a:r>
              <a:rPr sz="4650" b="0" i="0">
                <a:solidFill>
                  <a:srgbClr val="F8E6B3"/>
                </a:solidFill>
                <a:latin typeface="Helvetica Neue"/>
                <a:ea typeface="Helvetica Neue"/>
                <a:cs typeface="Helvetica Neue"/>
              </a:rPr>
              <a:t>Application-specific rules.</a:t>
            </a:r>
          </a:p>
        </p:txBody>
      </p:sp>
      <p:sp>
        <p:nvSpPr>
          <p:cNvPr id="24" name="text-23">
            <a:extLst xmlns:a="http://schemas.openxmlformats.org/drawingml/2006/main">
              <a:ext uri="{FF2B5EF4-FFF2-40B4-BE49-F238E27FC236}">
                <a16:creationId xmlns:a16="http://schemas.microsoft.com/office/drawing/2014/main" id="{437CF840-F013-48FD-A4A3-5953BA7A5309}"/>
              </a:ext>
            </a:extLst>
          </p:cNvPr>
          <p:cNvSpPr>
            <a:spLocks xmlns:a="http://schemas.openxmlformats.org/drawingml/2006/main" noGrp="1"/>
          </p:cNvSpPr>
          <p:nvPr/>
        </p:nvSpPr>
        <p:spPr>
          <a:xfrm xmlns:a="http://schemas.openxmlformats.org/drawingml/2006/main">
            <a:off x="11266884" y="2695575"/>
            <a:ext cx="1687116"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Full handoff architecture ↗</a:t>
            </a:r>
          </a:p>
        </p:txBody>
      </p:sp>
      <p:sp>
        <p:nvSpPr>
          <p:cNvPr id="25" name="text-24">
            <a:extLst xmlns:a="http://schemas.openxmlformats.org/drawingml/2006/main">
              <a:ext uri="{FF2B5EF4-FFF2-40B4-BE49-F238E27FC236}">
                <a16:creationId xmlns:a16="http://schemas.microsoft.com/office/drawing/2014/main" id="{7C8F120E-C2EA-484E-B241-100743385566}"/>
              </a:ext>
            </a:extLst>
          </p:cNvPr>
          <p:cNvSpPr>
            <a:spLocks xmlns:a="http://schemas.openxmlformats.org/drawingml/2006/main" noGrp="1"/>
          </p:cNvSpPr>
          <p:nvPr/>
        </p:nvSpPr>
        <p:spPr>
          <a:xfrm xmlns:a="http://schemas.openxmlformats.org/drawingml/2006/main">
            <a:off x="6648450" y="3314700"/>
            <a:ext cx="1648123"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F8E6B3"/>
                </a:solidFill>
                <a:latin typeface="ui-monospace"/>
                <a:ea typeface="ui-monospace"/>
                <a:cs typeface="ui-monospace"/>
              </a:defRPr>
            </a:pPr>
            <a:r>
              <a:rPr sz="750" b="0" i="0">
                <a:solidFill>
                  <a:srgbClr val="F8E6B3"/>
                </a:solidFill>
                <a:latin typeface="ui-monospace"/>
                <a:ea typeface="ui-monospace"/>
                <a:cs typeface="ui-monospace"/>
              </a:rPr>
              <a:t>STELLAR TESTNET / SOROBAN</a:t>
            </a:r>
          </a:p>
        </p:txBody>
      </p:sp>
      <p:sp>
        <p:nvSpPr>
          <p:cNvPr id="26" name="text-25">
            <a:extLst xmlns:a="http://schemas.openxmlformats.org/drawingml/2006/main">
              <a:ext uri="{FF2B5EF4-FFF2-40B4-BE49-F238E27FC236}">
                <a16:creationId xmlns:a16="http://schemas.microsoft.com/office/drawing/2014/main" id="{CE6C0F99-899D-4EC3-B05C-8D0D4D7212B0}"/>
              </a:ext>
            </a:extLst>
          </p:cNvPr>
          <p:cNvSpPr>
            <a:spLocks xmlns:a="http://schemas.openxmlformats.org/drawingml/2006/main" noGrp="1"/>
          </p:cNvSpPr>
          <p:nvPr/>
        </p:nvSpPr>
        <p:spPr>
          <a:xfrm xmlns:a="http://schemas.openxmlformats.org/drawingml/2006/main">
            <a:off x="1019175" y="4257675"/>
            <a:ext cx="185931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Phone + hosted UI</a:t>
            </a:r>
          </a:p>
        </p:txBody>
      </p:sp>
      <p:sp>
        <p:nvSpPr>
          <p:cNvPr id="27" name="text-26">
            <a:extLst xmlns:a="http://schemas.openxmlformats.org/drawingml/2006/main">
              <a:ext uri="{FF2B5EF4-FFF2-40B4-BE49-F238E27FC236}">
                <a16:creationId xmlns:a16="http://schemas.microsoft.com/office/drawing/2014/main" id="{7F13E184-86C4-4A8A-B0C3-3E72F502DCD0}"/>
              </a:ext>
            </a:extLst>
          </p:cNvPr>
          <p:cNvSpPr>
            <a:spLocks xmlns:a="http://schemas.openxmlformats.org/drawingml/2006/main" noGrp="1"/>
          </p:cNvSpPr>
          <p:nvPr/>
        </p:nvSpPr>
        <p:spPr>
          <a:xfrm xmlns:a="http://schemas.openxmlformats.org/drawingml/2006/main">
            <a:off x="1019175" y="4610100"/>
            <a:ext cx="1422946"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QR request / proof</a:t>
            </a:r>
          </a:p>
        </p:txBody>
      </p:sp>
      <p:sp>
        <p:nvSpPr>
          <p:cNvPr id="28" name="text-27">
            <a:extLst xmlns:a="http://schemas.openxmlformats.org/drawingml/2006/main">
              <a:ext uri="{FF2B5EF4-FFF2-40B4-BE49-F238E27FC236}">
                <a16:creationId xmlns:a16="http://schemas.microsoft.com/office/drawing/2014/main" id="{65A390B8-190A-4F91-875A-207D650F76ED}"/>
              </a:ext>
            </a:extLst>
          </p:cNvPr>
          <p:cNvSpPr>
            <a:spLocks xmlns:a="http://schemas.openxmlformats.org/drawingml/2006/main" noGrp="1"/>
          </p:cNvSpPr>
          <p:nvPr/>
        </p:nvSpPr>
        <p:spPr>
          <a:xfrm xmlns:a="http://schemas.openxmlformats.org/drawingml/2006/main">
            <a:off x="1019175" y="4848225"/>
            <a:ext cx="1509861"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Selected conditions</a:t>
            </a:r>
          </a:p>
        </p:txBody>
      </p:sp>
      <p:sp>
        <p:nvSpPr>
          <p:cNvPr id="29" name="text-28">
            <a:extLst xmlns:a="http://schemas.openxmlformats.org/drawingml/2006/main">
              <a:ext uri="{FF2B5EF4-FFF2-40B4-BE49-F238E27FC236}">
                <a16:creationId xmlns:a16="http://schemas.microsoft.com/office/drawing/2014/main" id="{852C399C-15D3-426D-9B5A-6453AB4907DD}"/>
              </a:ext>
            </a:extLst>
          </p:cNvPr>
          <p:cNvSpPr>
            <a:spLocks xmlns:a="http://schemas.openxmlformats.org/drawingml/2006/main" noGrp="1"/>
          </p:cNvSpPr>
          <p:nvPr/>
        </p:nvSpPr>
        <p:spPr>
          <a:xfrm xmlns:a="http://schemas.openxmlformats.org/drawingml/2006/main">
            <a:off x="3724275" y="4257675"/>
            <a:ext cx="183326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Backend / session</a:t>
            </a:r>
          </a:p>
        </p:txBody>
      </p:sp>
      <p:sp>
        <p:nvSpPr>
          <p:cNvPr id="30" name="text-29">
            <a:extLst xmlns:a="http://schemas.openxmlformats.org/drawingml/2006/main">
              <a:ext uri="{FF2B5EF4-FFF2-40B4-BE49-F238E27FC236}">
                <a16:creationId xmlns:a16="http://schemas.microsoft.com/office/drawing/2014/main" id="{96472E1F-475C-4FF1-932A-681CB69FD3E7}"/>
              </a:ext>
            </a:extLst>
          </p:cNvPr>
          <p:cNvSpPr>
            <a:spLocks xmlns:a="http://schemas.openxmlformats.org/drawingml/2006/main" noGrp="1"/>
          </p:cNvSpPr>
          <p:nvPr/>
        </p:nvSpPr>
        <p:spPr>
          <a:xfrm xmlns:a="http://schemas.openxmlformats.org/drawingml/2006/main">
            <a:off x="3724275" y="4610100"/>
            <a:ext cx="1411039"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SEP-10 admission</a:t>
            </a:r>
          </a:p>
        </p:txBody>
      </p:sp>
      <p:sp>
        <p:nvSpPr>
          <p:cNvPr id="31" name="text-30">
            <a:extLst xmlns:a="http://schemas.openxmlformats.org/drawingml/2006/main">
              <a:ext uri="{FF2B5EF4-FFF2-40B4-BE49-F238E27FC236}">
                <a16:creationId xmlns:a16="http://schemas.microsoft.com/office/drawing/2014/main" id="{AA19007E-7E4F-41EB-885A-6C8DF4D3FFC6}"/>
              </a:ext>
            </a:extLst>
          </p:cNvPr>
          <p:cNvSpPr>
            <a:spLocks xmlns:a="http://schemas.openxmlformats.org/drawingml/2006/main" noGrp="1"/>
          </p:cNvSpPr>
          <p:nvPr/>
        </p:nvSpPr>
        <p:spPr>
          <a:xfrm xmlns:a="http://schemas.openxmlformats.org/drawingml/2006/main">
            <a:off x="3724275" y="4848225"/>
            <a:ext cx="1956346"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Proof relay / reconciliation</a:t>
            </a:r>
          </a:p>
        </p:txBody>
      </p:sp>
      <p:sp>
        <p:nvSpPr>
          <p:cNvPr id="32" name="text-31">
            <a:extLst xmlns:a="http://schemas.openxmlformats.org/drawingml/2006/main">
              <a:ext uri="{FF2B5EF4-FFF2-40B4-BE49-F238E27FC236}">
                <a16:creationId xmlns:a16="http://schemas.microsoft.com/office/drawing/2014/main" id="{8855CD75-2F03-44FD-A89C-4ECA2E206E20}"/>
              </a:ext>
            </a:extLst>
          </p:cNvPr>
          <p:cNvSpPr>
            <a:spLocks xmlns:a="http://schemas.openxmlformats.org/drawingml/2006/main" noGrp="1"/>
          </p:cNvSpPr>
          <p:nvPr/>
        </p:nvSpPr>
        <p:spPr>
          <a:xfrm xmlns:a="http://schemas.openxmlformats.org/drawingml/2006/main">
            <a:off x="6829425" y="3676650"/>
            <a:ext cx="136773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Native verifier</a:t>
            </a:r>
          </a:p>
        </p:txBody>
      </p:sp>
      <p:sp>
        <p:nvSpPr>
          <p:cNvPr id="33" name="text-32">
            <a:extLst xmlns:a="http://schemas.openxmlformats.org/drawingml/2006/main">
              <a:ext uri="{FF2B5EF4-FFF2-40B4-BE49-F238E27FC236}">
                <a16:creationId xmlns:a16="http://schemas.microsoft.com/office/drawing/2014/main" id="{560E8234-DF32-41C3-9070-8FD93EDFD527}"/>
              </a:ext>
            </a:extLst>
          </p:cNvPr>
          <p:cNvSpPr>
            <a:spLocks xmlns:a="http://schemas.openxmlformats.org/drawingml/2006/main" noGrp="1"/>
          </p:cNvSpPr>
          <p:nvPr/>
        </p:nvSpPr>
        <p:spPr>
          <a:xfrm xmlns:a="http://schemas.openxmlformats.org/drawingml/2006/main">
            <a:off x="6829425" y="3962400"/>
            <a:ext cx="2334816"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ZKPassport proof mathematics</a:t>
            </a:r>
          </a:p>
        </p:txBody>
      </p:sp>
      <p:sp>
        <p:nvSpPr>
          <p:cNvPr id="34" name="text-33">
            <a:extLst xmlns:a="http://schemas.openxmlformats.org/drawingml/2006/main">
              <a:ext uri="{FF2B5EF4-FFF2-40B4-BE49-F238E27FC236}">
                <a16:creationId xmlns:a16="http://schemas.microsoft.com/office/drawing/2014/main" id="{E7E4DC3C-C26F-41D5-BCD1-6DEB9CC9186D}"/>
              </a:ext>
            </a:extLst>
          </p:cNvPr>
          <p:cNvSpPr>
            <a:spLocks xmlns:a="http://schemas.openxmlformats.org/drawingml/2006/main" noGrp="1"/>
          </p:cNvSpPr>
          <p:nvPr/>
        </p:nvSpPr>
        <p:spPr>
          <a:xfrm xmlns:a="http://schemas.openxmlformats.org/drawingml/2006/main">
            <a:off x="6829425" y="4829175"/>
            <a:ext cx="1751409"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Eligibility contract</a:t>
            </a:r>
          </a:p>
        </p:txBody>
      </p:sp>
      <p:sp>
        <p:nvSpPr>
          <p:cNvPr id="35" name="text-34">
            <a:extLst xmlns:a="http://schemas.openxmlformats.org/drawingml/2006/main">
              <a:ext uri="{FF2B5EF4-FFF2-40B4-BE49-F238E27FC236}">
                <a16:creationId xmlns:a16="http://schemas.microsoft.com/office/drawing/2014/main" id="{DBD5875C-82C5-452F-B510-0B5730702DE0}"/>
              </a:ext>
            </a:extLst>
          </p:cNvPr>
          <p:cNvSpPr>
            <a:spLocks xmlns:a="http://schemas.openxmlformats.org/drawingml/2006/main" noGrp="1"/>
          </p:cNvSpPr>
          <p:nvPr/>
        </p:nvSpPr>
        <p:spPr>
          <a:xfrm xmlns:a="http://schemas.openxmlformats.org/drawingml/2006/main">
            <a:off x="6829425" y="5143500"/>
            <a:ext cx="2310705"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Roots · subject · policy · scope</a:t>
            </a:r>
          </a:p>
        </p:txBody>
      </p:sp>
      <p:sp>
        <p:nvSpPr>
          <p:cNvPr id="36" name="text-35">
            <a:extLst xmlns:a="http://schemas.openxmlformats.org/drawingml/2006/main">
              <a:ext uri="{FF2B5EF4-FFF2-40B4-BE49-F238E27FC236}">
                <a16:creationId xmlns:a16="http://schemas.microsoft.com/office/drawing/2014/main" id="{CB4A495D-DF92-42C5-8ECC-5AA1F08EA98E}"/>
              </a:ext>
            </a:extLst>
          </p:cNvPr>
          <p:cNvSpPr>
            <a:spLocks xmlns:a="http://schemas.openxmlformats.org/drawingml/2006/main" noGrp="1"/>
          </p:cNvSpPr>
          <p:nvPr/>
        </p:nvSpPr>
        <p:spPr>
          <a:xfrm xmlns:a="http://schemas.openxmlformats.org/drawingml/2006/main">
            <a:off x="6829425" y="5391150"/>
            <a:ext cx="1986558"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Store only after valid proof</a:t>
            </a:r>
          </a:p>
        </p:txBody>
      </p:sp>
      <p:sp>
        <p:nvSpPr>
          <p:cNvPr id="37" name="text-36">
            <a:extLst xmlns:a="http://schemas.openxmlformats.org/drawingml/2006/main">
              <a:ext uri="{FF2B5EF4-FFF2-40B4-BE49-F238E27FC236}">
                <a16:creationId xmlns:a16="http://schemas.microsoft.com/office/drawing/2014/main" id="{0D480231-2B5C-47C5-822E-5029BD3B2B5E}"/>
              </a:ext>
            </a:extLst>
          </p:cNvPr>
          <p:cNvSpPr>
            <a:spLocks xmlns:a="http://schemas.openxmlformats.org/drawingml/2006/main" noGrp="1"/>
          </p:cNvSpPr>
          <p:nvPr/>
        </p:nvSpPr>
        <p:spPr>
          <a:xfrm xmlns:a="http://schemas.openxmlformats.org/drawingml/2006/main">
            <a:off x="10363200" y="4829175"/>
            <a:ext cx="161731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F8E6B3"/>
                </a:solidFill>
                <a:latin typeface="Helvetica Neue"/>
                <a:ea typeface="Helvetica Neue"/>
                <a:cs typeface="Helvetica Neue"/>
              </a:defRPr>
            </a:pPr>
            <a:r>
              <a:rPr sz="1725" b="0" i="0">
                <a:solidFill>
                  <a:srgbClr val="F8E6B3"/>
                </a:solidFill>
                <a:latin typeface="Helvetica Neue"/>
                <a:ea typeface="Helvetica Neue"/>
                <a:cs typeface="Helvetica Neue"/>
              </a:rPr>
              <a:t>Settlement vault</a:t>
            </a:r>
          </a:p>
        </p:txBody>
      </p:sp>
      <p:sp>
        <p:nvSpPr>
          <p:cNvPr id="38" name="text-37">
            <a:extLst xmlns:a="http://schemas.openxmlformats.org/drawingml/2006/main">
              <a:ext uri="{FF2B5EF4-FFF2-40B4-BE49-F238E27FC236}">
                <a16:creationId xmlns:a16="http://schemas.microsoft.com/office/drawing/2014/main" id="{203F43D3-08DB-479A-8975-3CB0D0CE0529}"/>
              </a:ext>
            </a:extLst>
          </p:cNvPr>
          <p:cNvSpPr>
            <a:spLocks xmlns:a="http://schemas.openxmlformats.org/drawingml/2006/main" noGrp="1"/>
          </p:cNvSpPr>
          <p:nvPr/>
        </p:nvSpPr>
        <p:spPr>
          <a:xfrm xmlns:a="http://schemas.openxmlformats.org/drawingml/2006/main">
            <a:off x="10363200" y="5143500"/>
            <a:ext cx="1720602"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Exact order + eligibility</a:t>
            </a:r>
          </a:p>
        </p:txBody>
      </p:sp>
      <p:sp>
        <p:nvSpPr>
          <p:cNvPr id="39" name="text-38">
            <a:extLst xmlns:a="http://schemas.openxmlformats.org/drawingml/2006/main">
              <a:ext uri="{FF2B5EF4-FFF2-40B4-BE49-F238E27FC236}">
                <a16:creationId xmlns:a16="http://schemas.microsoft.com/office/drawing/2014/main" id="{5686E7FB-2920-4497-A0A4-305E05E91619}"/>
              </a:ext>
            </a:extLst>
          </p:cNvPr>
          <p:cNvSpPr>
            <a:spLocks xmlns:a="http://schemas.openxmlformats.org/drawingml/2006/main" noGrp="1"/>
          </p:cNvSpPr>
          <p:nvPr/>
        </p:nvSpPr>
        <p:spPr>
          <a:xfrm xmlns:a="http://schemas.openxmlformats.org/drawingml/2006/main">
            <a:off x="10363200" y="5391150"/>
            <a:ext cx="1726704"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Helvetica Neue"/>
                <a:ea typeface="Helvetica Neue"/>
                <a:cs typeface="Helvetica Neue"/>
              </a:defRPr>
            </a:pPr>
            <a:r>
              <a:rPr sz="1275" b="0" i="0">
                <a:solidFill>
                  <a:srgbClr val="F8E6B3"/>
                </a:solidFill>
                <a:latin typeface="Helvetica Neue"/>
                <a:ea typeface="Helvetica Neue"/>
                <a:cs typeface="Helvetica Neue"/>
              </a:rPr>
              <a:t>Receipt + release rules</a:t>
            </a:r>
          </a:p>
        </p:txBody>
      </p:sp>
      <p:sp>
        <p:nvSpPr>
          <p:cNvPr id="40" name="text-39">
            <a:extLst xmlns:a="http://schemas.openxmlformats.org/drawingml/2006/main">
              <a:ext uri="{FF2B5EF4-FFF2-40B4-BE49-F238E27FC236}">
                <a16:creationId xmlns:a16="http://schemas.microsoft.com/office/drawing/2014/main" id="{44F6B930-9DBC-439C-B5D6-D9637CB86BAB}"/>
              </a:ext>
            </a:extLst>
          </p:cNvPr>
          <p:cNvSpPr>
            <a:spLocks xmlns:a="http://schemas.openxmlformats.org/drawingml/2006/main" noGrp="1"/>
          </p:cNvSpPr>
          <p:nvPr/>
        </p:nvSpPr>
        <p:spPr>
          <a:xfrm xmlns:a="http://schemas.openxmlformats.org/drawingml/2006/main">
            <a:off x="7239000" y="4486275"/>
            <a:ext cx="45347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F8E6B3"/>
                </a:solidFill>
                <a:latin typeface="ui-monospace"/>
                <a:ea typeface="ui-monospace"/>
                <a:cs typeface="ui-monospace"/>
              </a:defRPr>
            </a:pPr>
            <a:r>
              <a:rPr sz="750" b="0" i="0">
                <a:solidFill>
                  <a:srgbClr val="F8E6B3"/>
                </a:solidFill>
                <a:latin typeface="ui-monospace"/>
                <a:ea typeface="ui-monospace"/>
                <a:cs typeface="ui-monospace"/>
              </a:rPr>
              <a:t>verify</a:t>
            </a:r>
          </a:p>
        </p:txBody>
      </p:sp>
      <p:sp>
        <p:nvSpPr>
          <p:cNvPr id="41" name="text-40">
            <a:extLst xmlns:a="http://schemas.openxmlformats.org/drawingml/2006/main">
              <a:ext uri="{FF2B5EF4-FFF2-40B4-BE49-F238E27FC236}">
                <a16:creationId xmlns:a16="http://schemas.microsoft.com/office/drawing/2014/main" id="{3B64100E-2CFC-43C8-8B0C-BC4D2AF5E9FF}"/>
              </a:ext>
            </a:extLst>
          </p:cNvPr>
          <p:cNvSpPr>
            <a:spLocks xmlns:a="http://schemas.openxmlformats.org/drawingml/2006/main" noGrp="1"/>
          </p:cNvSpPr>
          <p:nvPr/>
        </p:nvSpPr>
        <p:spPr>
          <a:xfrm xmlns:a="http://schemas.openxmlformats.org/drawingml/2006/main">
            <a:off x="8429625" y="4495800"/>
            <a:ext cx="453479"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F8E6B3"/>
                </a:solidFill>
                <a:latin typeface="ui-monospace"/>
                <a:ea typeface="ui-monospace"/>
                <a:cs typeface="ui-monospace"/>
              </a:defRPr>
            </a:pPr>
            <a:r>
              <a:rPr sz="750" b="0" i="0">
                <a:solidFill>
                  <a:srgbClr val="F8E6B3"/>
                </a:solidFill>
                <a:latin typeface="ui-monospace"/>
                <a:ea typeface="ui-monospace"/>
                <a:cs typeface="ui-monospace"/>
              </a:rPr>
              <a:t>result</a:t>
            </a:r>
          </a:p>
        </p:txBody>
      </p:sp>
      <p:sp>
        <p:nvSpPr>
          <p:cNvPr id="42" name="text-41">
            <a:extLst xmlns:a="http://schemas.openxmlformats.org/drawingml/2006/main">
              <a:ext uri="{FF2B5EF4-FFF2-40B4-BE49-F238E27FC236}">
                <a16:creationId xmlns:a16="http://schemas.microsoft.com/office/drawing/2014/main" id="{90D82548-70DA-4B76-958B-0FE58A63B14C}"/>
              </a:ext>
            </a:extLst>
          </p:cNvPr>
          <p:cNvSpPr>
            <a:spLocks xmlns:a="http://schemas.openxmlformats.org/drawingml/2006/main" noGrp="1"/>
          </p:cNvSpPr>
          <p:nvPr/>
        </p:nvSpPr>
        <p:spPr>
          <a:xfrm xmlns:a="http://schemas.openxmlformats.org/drawingml/2006/main">
            <a:off x="3467100" y="5953125"/>
            <a:ext cx="2088207" cy="1162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750" b="0" i="0">
                <a:solidFill>
                  <a:srgbClr val="F8E6B3"/>
                </a:solidFill>
                <a:latin typeface="ui-monospace"/>
                <a:ea typeface="ui-monospace"/>
                <a:cs typeface="ui-monospace"/>
              </a:defRPr>
            </a:pPr>
            <a:r>
              <a:rPr sz="750" b="0" i="0">
                <a:solidFill>
                  <a:srgbClr val="F8E6B3"/>
                </a:solidFill>
                <a:latin typeface="ui-monospace"/>
                <a:ea typeface="ui-monospace"/>
                <a:cs typeface="ui-monospace"/>
              </a:rPr>
              <a:t>OFAC ADDRESS PRE-CHECK / BACKEND</a:t>
            </a:r>
          </a:p>
        </p:txBody>
      </p:sp>
      <p:sp>
        <p:nvSpPr>
          <p:cNvPr id="43" name="text-42">
            <a:extLst xmlns:a="http://schemas.openxmlformats.org/drawingml/2006/main">
              <a:ext uri="{FF2B5EF4-FFF2-40B4-BE49-F238E27FC236}">
                <a16:creationId xmlns:a16="http://schemas.microsoft.com/office/drawing/2014/main" id="{349312F9-1B02-4E2E-8176-F20AEE4C2BA6}"/>
              </a:ext>
            </a:extLst>
          </p:cNvPr>
          <p:cNvSpPr>
            <a:spLocks xmlns:a="http://schemas.openxmlformats.org/drawingml/2006/main" noGrp="1"/>
          </p:cNvSpPr>
          <p:nvPr/>
        </p:nvSpPr>
        <p:spPr>
          <a:xfrm xmlns:a="http://schemas.openxmlformats.org/drawingml/2006/main">
            <a:off x="838200" y="6842820"/>
            <a:ext cx="10320784"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Component view of the current SEP anchor. Backend payment observation and mock-bank receipts remain separate trust boundaries; the next slide shows the proof sequence.</a:t>
            </a:r>
          </a:p>
        </p:txBody>
      </p:sp>
      <p:sp>
        <p:nvSpPr>
          <p:cNvPr id="44" name="text-43">
            <a:extLst xmlns:a="http://schemas.openxmlformats.org/drawingml/2006/main">
              <a:ext uri="{FF2B5EF4-FFF2-40B4-BE49-F238E27FC236}">
                <a16:creationId xmlns:a16="http://schemas.microsoft.com/office/drawing/2014/main" id="{D5021754-64EF-45BB-B626-5CEA063D1A35}"/>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STELLAR / SCALE</a:t>
            </a:r>
          </a:p>
        </p:txBody>
      </p:sp>
      <p:sp>
        <p:nvSpPr>
          <p:cNvPr id="45" name="text-44">
            <a:extLst xmlns:a="http://schemas.openxmlformats.org/drawingml/2006/main">
              <a:ext uri="{FF2B5EF4-FFF2-40B4-BE49-F238E27FC236}">
                <a16:creationId xmlns:a16="http://schemas.microsoft.com/office/drawing/2014/main" id="{2E4CBC90-26FD-466B-8317-93FA4A166035}"/>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Sources ↗</a:t>
            </a:r>
          </a:p>
        </p:txBody>
      </p:sp>
      <p:sp>
        <p:nvSpPr>
          <p:cNvPr id="46" name="text-45">
            <a:extLst xmlns:a="http://schemas.openxmlformats.org/drawingml/2006/main">
              <a:ext uri="{FF2B5EF4-FFF2-40B4-BE49-F238E27FC236}">
                <a16:creationId xmlns:a16="http://schemas.microsoft.com/office/drawing/2014/main" id="{9187EBBF-D804-48D4-BA8F-B540677F9795}"/>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15 / 18</a:t>
            </a:r>
          </a:p>
        </p:txBody>
      </p:sp>
    </p:spTree>
    <p:extLst>
      <p:ext uri="{BB962C8B-B14F-4D97-AF65-F5344CB8AC3E}">
        <p14:creationId xmlns:p14="http://schemas.microsoft.com/office/powerpoint/2010/main" val="194464455"/>
      </p:ext>
    </p:extLst>
  </p:cSld>
</p:sld>
</file>

<file path=ppt/slides/slide16.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67" name="">
            <a:extLst xmlns:a="http://schemas.openxmlformats.org/drawingml/2006/main">
              <a:ext uri="{FF2B5EF4-FFF2-40B4-BE49-F238E27FC236}">
                <a16:creationId xmlns:a16="http://schemas.microsoft.com/office/drawing/2014/main" id="{A99D40E4-B22A-47C7-8AC0-434756818D08}"/>
              </a:ext>
            </a:extLst>
          </p:cNvPr>
          <p:cNvSpPr>
            <a:spLocks xmlns:a="http://schemas.openxmlformats.org/drawingml/2006/main" noGrp="1"/>
          </p:cNvSpPr>
          <p:nvPr/>
        </p:nvSpPr>
        <p:spPr>
          <a:xfrm xmlns:a="http://schemas.openxmlformats.org/drawingml/2006/main">
            <a:off x="12332345" y="1323975"/>
            <a:ext cx="878830" cy="95"/>
          </a:xfrm>
          <a:custGeom xmlns:a="http://schemas.openxmlformats.org/drawingml/2006/main">
            <a:pathLst>
              <a:path w="878830" h="95">
                <a:moveTo>
                  <a:pt x="0" y="0"/>
                </a:moveTo>
                <a:lnTo>
                  <a:pt x="878830"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E153CDD1-0386-4149-B22F-B0B5DAF492E5}"/>
              </a:ext>
            </a:extLst>
          </p:cNvPr>
          <p:cNvSpPr>
            <a:spLocks xmlns:a="http://schemas.openxmlformats.org/drawingml/2006/main" noGrp="1"/>
          </p:cNvSpPr>
          <p:nvPr/>
        </p:nvSpPr>
        <p:spPr>
          <a:xfrm xmlns:a="http://schemas.openxmlformats.org/drawingml/2006/main">
            <a:off x="12041684" y="1657350"/>
            <a:ext cx="1169491" cy="95"/>
          </a:xfrm>
          <a:custGeom xmlns:a="http://schemas.openxmlformats.org/drawingml/2006/main">
            <a:pathLst>
              <a:path w="1169491" h="95">
                <a:moveTo>
                  <a:pt x="0" y="0"/>
                </a:moveTo>
                <a:lnTo>
                  <a:pt x="1169491"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262F99A7-5028-4EC0-BC02-5E7283011E8D}"/>
              </a:ext>
            </a:extLst>
          </p:cNvPr>
          <p:cNvSpPr>
            <a:spLocks xmlns:a="http://schemas.openxmlformats.org/drawingml/2006/main" noGrp="1"/>
          </p:cNvSpPr>
          <p:nvPr/>
        </p:nvSpPr>
        <p:spPr>
          <a:xfrm xmlns:a="http://schemas.openxmlformats.org/drawingml/2006/main">
            <a:off x="1746560" y="2196093"/>
            <a:ext cx="95" cy="4581758"/>
          </a:xfrm>
          <a:custGeom xmlns:a="http://schemas.openxmlformats.org/drawingml/2006/main">
            <a:pathLst>
              <a:path w="95" h="4581758">
                <a:moveTo>
                  <a:pt x="0" y="0"/>
                </a:moveTo>
                <a:lnTo>
                  <a:pt x="0" y="26484"/>
                </a:lnTo>
                <a:lnTo>
                  <a:pt x="0" y="52968"/>
                </a:lnTo>
                <a:lnTo>
                  <a:pt x="0" y="79452"/>
                </a:lnTo>
                <a:lnTo>
                  <a:pt x="0" y="105937"/>
                </a:lnTo>
                <a:lnTo>
                  <a:pt x="0" y="132421"/>
                </a:lnTo>
                <a:lnTo>
                  <a:pt x="0" y="158905"/>
                </a:lnTo>
                <a:lnTo>
                  <a:pt x="0" y="185389"/>
                </a:lnTo>
                <a:lnTo>
                  <a:pt x="0" y="211873"/>
                </a:lnTo>
                <a:lnTo>
                  <a:pt x="0" y="238357"/>
                </a:lnTo>
                <a:lnTo>
                  <a:pt x="0" y="264841"/>
                </a:lnTo>
                <a:lnTo>
                  <a:pt x="0" y="291326"/>
                </a:lnTo>
                <a:lnTo>
                  <a:pt x="0" y="317810"/>
                </a:lnTo>
                <a:lnTo>
                  <a:pt x="0" y="344294"/>
                </a:lnTo>
                <a:lnTo>
                  <a:pt x="0" y="370778"/>
                </a:lnTo>
                <a:lnTo>
                  <a:pt x="0" y="397262"/>
                </a:lnTo>
                <a:lnTo>
                  <a:pt x="0" y="423746"/>
                </a:lnTo>
                <a:lnTo>
                  <a:pt x="0" y="450230"/>
                </a:lnTo>
                <a:lnTo>
                  <a:pt x="0" y="476715"/>
                </a:lnTo>
                <a:lnTo>
                  <a:pt x="0" y="503199"/>
                </a:lnTo>
                <a:lnTo>
                  <a:pt x="0" y="529683"/>
                </a:lnTo>
                <a:lnTo>
                  <a:pt x="0" y="556167"/>
                </a:lnTo>
                <a:lnTo>
                  <a:pt x="0" y="582651"/>
                </a:lnTo>
                <a:lnTo>
                  <a:pt x="0" y="609135"/>
                </a:lnTo>
                <a:lnTo>
                  <a:pt x="0" y="635620"/>
                </a:lnTo>
                <a:lnTo>
                  <a:pt x="0" y="662104"/>
                </a:lnTo>
                <a:lnTo>
                  <a:pt x="0" y="688588"/>
                </a:lnTo>
                <a:lnTo>
                  <a:pt x="0" y="715072"/>
                </a:lnTo>
                <a:lnTo>
                  <a:pt x="0" y="741556"/>
                </a:lnTo>
                <a:lnTo>
                  <a:pt x="0" y="768040"/>
                </a:lnTo>
                <a:lnTo>
                  <a:pt x="0" y="794524"/>
                </a:lnTo>
                <a:lnTo>
                  <a:pt x="0" y="821009"/>
                </a:lnTo>
                <a:lnTo>
                  <a:pt x="0" y="847493"/>
                </a:lnTo>
                <a:lnTo>
                  <a:pt x="0" y="873977"/>
                </a:lnTo>
                <a:lnTo>
                  <a:pt x="0" y="900461"/>
                </a:lnTo>
                <a:lnTo>
                  <a:pt x="0" y="926945"/>
                </a:lnTo>
                <a:lnTo>
                  <a:pt x="0" y="953429"/>
                </a:lnTo>
                <a:lnTo>
                  <a:pt x="0" y="979913"/>
                </a:lnTo>
                <a:lnTo>
                  <a:pt x="0" y="1006398"/>
                </a:lnTo>
                <a:lnTo>
                  <a:pt x="0" y="1032882"/>
                </a:lnTo>
                <a:lnTo>
                  <a:pt x="0" y="1059366"/>
                </a:lnTo>
                <a:lnTo>
                  <a:pt x="0" y="1085850"/>
                </a:lnTo>
                <a:lnTo>
                  <a:pt x="0" y="1112334"/>
                </a:lnTo>
                <a:lnTo>
                  <a:pt x="0" y="1138818"/>
                </a:lnTo>
                <a:lnTo>
                  <a:pt x="0" y="1165302"/>
                </a:lnTo>
                <a:lnTo>
                  <a:pt x="0" y="1191787"/>
                </a:lnTo>
                <a:lnTo>
                  <a:pt x="0" y="1218271"/>
                </a:lnTo>
                <a:lnTo>
                  <a:pt x="0" y="1244755"/>
                </a:lnTo>
                <a:lnTo>
                  <a:pt x="0" y="1271239"/>
                </a:lnTo>
                <a:lnTo>
                  <a:pt x="0" y="1297723"/>
                </a:lnTo>
                <a:lnTo>
                  <a:pt x="0" y="1324207"/>
                </a:lnTo>
                <a:lnTo>
                  <a:pt x="0" y="1350691"/>
                </a:lnTo>
                <a:lnTo>
                  <a:pt x="0" y="1377176"/>
                </a:lnTo>
                <a:lnTo>
                  <a:pt x="0" y="1403660"/>
                </a:lnTo>
                <a:lnTo>
                  <a:pt x="0" y="1430144"/>
                </a:lnTo>
                <a:lnTo>
                  <a:pt x="0" y="1456628"/>
                </a:lnTo>
                <a:lnTo>
                  <a:pt x="0" y="1483112"/>
                </a:lnTo>
                <a:lnTo>
                  <a:pt x="0" y="1509596"/>
                </a:lnTo>
                <a:lnTo>
                  <a:pt x="0" y="1536080"/>
                </a:lnTo>
                <a:lnTo>
                  <a:pt x="0" y="1562565"/>
                </a:lnTo>
                <a:lnTo>
                  <a:pt x="0" y="1589049"/>
                </a:lnTo>
                <a:lnTo>
                  <a:pt x="0" y="1615533"/>
                </a:lnTo>
                <a:lnTo>
                  <a:pt x="0" y="1642017"/>
                </a:lnTo>
                <a:lnTo>
                  <a:pt x="0" y="1668501"/>
                </a:lnTo>
                <a:lnTo>
                  <a:pt x="0" y="1694985"/>
                </a:lnTo>
                <a:lnTo>
                  <a:pt x="0" y="1721470"/>
                </a:lnTo>
                <a:lnTo>
                  <a:pt x="0" y="1747954"/>
                </a:lnTo>
                <a:lnTo>
                  <a:pt x="0" y="1774438"/>
                </a:lnTo>
                <a:lnTo>
                  <a:pt x="0" y="1800922"/>
                </a:lnTo>
                <a:lnTo>
                  <a:pt x="0" y="1827406"/>
                </a:lnTo>
                <a:lnTo>
                  <a:pt x="0" y="1853890"/>
                </a:lnTo>
                <a:lnTo>
                  <a:pt x="0" y="1880374"/>
                </a:lnTo>
                <a:lnTo>
                  <a:pt x="0" y="1906859"/>
                </a:lnTo>
                <a:lnTo>
                  <a:pt x="0" y="1933343"/>
                </a:lnTo>
                <a:lnTo>
                  <a:pt x="0" y="1959827"/>
                </a:lnTo>
                <a:lnTo>
                  <a:pt x="0" y="1986311"/>
                </a:lnTo>
                <a:lnTo>
                  <a:pt x="0" y="2012795"/>
                </a:lnTo>
                <a:lnTo>
                  <a:pt x="0" y="2039279"/>
                </a:lnTo>
                <a:lnTo>
                  <a:pt x="0" y="2065763"/>
                </a:lnTo>
                <a:lnTo>
                  <a:pt x="0" y="2092248"/>
                </a:lnTo>
                <a:lnTo>
                  <a:pt x="0" y="2118732"/>
                </a:lnTo>
                <a:lnTo>
                  <a:pt x="0" y="2145216"/>
                </a:lnTo>
                <a:lnTo>
                  <a:pt x="0" y="2171700"/>
                </a:lnTo>
                <a:lnTo>
                  <a:pt x="0" y="2198184"/>
                </a:lnTo>
                <a:lnTo>
                  <a:pt x="0" y="2224668"/>
                </a:lnTo>
                <a:lnTo>
                  <a:pt x="0" y="2251152"/>
                </a:lnTo>
                <a:lnTo>
                  <a:pt x="0" y="2277637"/>
                </a:lnTo>
                <a:lnTo>
                  <a:pt x="0" y="2304121"/>
                </a:lnTo>
                <a:lnTo>
                  <a:pt x="0" y="2330605"/>
                </a:lnTo>
                <a:lnTo>
                  <a:pt x="0" y="2357089"/>
                </a:lnTo>
                <a:lnTo>
                  <a:pt x="0" y="2383573"/>
                </a:lnTo>
                <a:lnTo>
                  <a:pt x="0" y="2410057"/>
                </a:lnTo>
                <a:lnTo>
                  <a:pt x="0" y="2436541"/>
                </a:lnTo>
                <a:lnTo>
                  <a:pt x="0" y="2463026"/>
                </a:lnTo>
                <a:lnTo>
                  <a:pt x="0" y="2489510"/>
                </a:lnTo>
                <a:lnTo>
                  <a:pt x="0" y="2515994"/>
                </a:lnTo>
                <a:lnTo>
                  <a:pt x="0" y="2542478"/>
                </a:lnTo>
                <a:lnTo>
                  <a:pt x="0" y="2568962"/>
                </a:lnTo>
                <a:lnTo>
                  <a:pt x="0" y="2595446"/>
                </a:lnTo>
                <a:lnTo>
                  <a:pt x="0" y="2621930"/>
                </a:lnTo>
                <a:lnTo>
                  <a:pt x="0" y="2648415"/>
                </a:lnTo>
                <a:lnTo>
                  <a:pt x="0" y="2674899"/>
                </a:lnTo>
                <a:lnTo>
                  <a:pt x="0" y="2701383"/>
                </a:lnTo>
                <a:lnTo>
                  <a:pt x="0" y="2727867"/>
                </a:lnTo>
                <a:lnTo>
                  <a:pt x="0" y="2754351"/>
                </a:lnTo>
                <a:lnTo>
                  <a:pt x="0" y="2780835"/>
                </a:lnTo>
                <a:lnTo>
                  <a:pt x="0" y="2807319"/>
                </a:lnTo>
                <a:lnTo>
                  <a:pt x="0" y="2833804"/>
                </a:lnTo>
                <a:lnTo>
                  <a:pt x="0" y="2860288"/>
                </a:lnTo>
                <a:lnTo>
                  <a:pt x="0" y="2886772"/>
                </a:lnTo>
                <a:lnTo>
                  <a:pt x="0" y="2913256"/>
                </a:lnTo>
                <a:lnTo>
                  <a:pt x="0" y="2939740"/>
                </a:lnTo>
                <a:lnTo>
                  <a:pt x="0" y="2966224"/>
                </a:lnTo>
                <a:lnTo>
                  <a:pt x="0" y="2992709"/>
                </a:lnTo>
                <a:lnTo>
                  <a:pt x="0" y="3019192"/>
                </a:lnTo>
                <a:lnTo>
                  <a:pt x="0" y="3045677"/>
                </a:lnTo>
                <a:lnTo>
                  <a:pt x="0" y="3072161"/>
                </a:lnTo>
                <a:lnTo>
                  <a:pt x="0" y="3098645"/>
                </a:lnTo>
                <a:lnTo>
                  <a:pt x="0" y="3125129"/>
                </a:lnTo>
                <a:lnTo>
                  <a:pt x="0" y="3151613"/>
                </a:lnTo>
                <a:lnTo>
                  <a:pt x="0" y="3178097"/>
                </a:lnTo>
                <a:lnTo>
                  <a:pt x="0" y="3204582"/>
                </a:lnTo>
                <a:lnTo>
                  <a:pt x="0" y="3231066"/>
                </a:lnTo>
                <a:lnTo>
                  <a:pt x="0" y="3257550"/>
                </a:lnTo>
                <a:lnTo>
                  <a:pt x="0" y="3284034"/>
                </a:lnTo>
                <a:lnTo>
                  <a:pt x="0" y="3310518"/>
                </a:lnTo>
                <a:lnTo>
                  <a:pt x="0" y="3337003"/>
                </a:lnTo>
                <a:lnTo>
                  <a:pt x="0" y="3363487"/>
                </a:lnTo>
                <a:lnTo>
                  <a:pt x="0" y="3389971"/>
                </a:lnTo>
                <a:lnTo>
                  <a:pt x="0" y="3416455"/>
                </a:lnTo>
                <a:lnTo>
                  <a:pt x="0" y="3442939"/>
                </a:lnTo>
                <a:lnTo>
                  <a:pt x="0" y="3469423"/>
                </a:lnTo>
                <a:lnTo>
                  <a:pt x="0" y="3495908"/>
                </a:lnTo>
                <a:lnTo>
                  <a:pt x="0" y="3522391"/>
                </a:lnTo>
                <a:lnTo>
                  <a:pt x="0" y="3548876"/>
                </a:lnTo>
                <a:lnTo>
                  <a:pt x="0" y="3575360"/>
                </a:lnTo>
                <a:lnTo>
                  <a:pt x="0" y="3601844"/>
                </a:lnTo>
                <a:lnTo>
                  <a:pt x="0" y="3628328"/>
                </a:lnTo>
                <a:lnTo>
                  <a:pt x="0" y="3654812"/>
                </a:lnTo>
                <a:lnTo>
                  <a:pt x="0" y="3681296"/>
                </a:lnTo>
                <a:lnTo>
                  <a:pt x="0" y="3707781"/>
                </a:lnTo>
                <a:lnTo>
                  <a:pt x="0" y="3734265"/>
                </a:lnTo>
                <a:lnTo>
                  <a:pt x="0" y="3760749"/>
                </a:lnTo>
                <a:lnTo>
                  <a:pt x="0" y="3787233"/>
                </a:lnTo>
                <a:lnTo>
                  <a:pt x="0" y="3813717"/>
                </a:lnTo>
                <a:lnTo>
                  <a:pt x="0" y="3840201"/>
                </a:lnTo>
                <a:lnTo>
                  <a:pt x="0" y="3866685"/>
                </a:lnTo>
                <a:lnTo>
                  <a:pt x="0" y="3893169"/>
                </a:lnTo>
                <a:lnTo>
                  <a:pt x="0" y="3919654"/>
                </a:lnTo>
                <a:lnTo>
                  <a:pt x="0" y="3946138"/>
                </a:lnTo>
                <a:lnTo>
                  <a:pt x="0" y="3972622"/>
                </a:lnTo>
                <a:lnTo>
                  <a:pt x="0" y="3999106"/>
                </a:lnTo>
                <a:lnTo>
                  <a:pt x="0" y="4025590"/>
                </a:lnTo>
                <a:lnTo>
                  <a:pt x="0" y="4052074"/>
                </a:lnTo>
                <a:lnTo>
                  <a:pt x="0" y="4078559"/>
                </a:lnTo>
                <a:lnTo>
                  <a:pt x="0" y="4105042"/>
                </a:lnTo>
                <a:lnTo>
                  <a:pt x="0" y="4131527"/>
                </a:lnTo>
                <a:lnTo>
                  <a:pt x="0" y="4158011"/>
                </a:lnTo>
                <a:lnTo>
                  <a:pt x="0" y="4184495"/>
                </a:lnTo>
                <a:lnTo>
                  <a:pt x="0" y="4210979"/>
                </a:lnTo>
                <a:lnTo>
                  <a:pt x="0" y="4237463"/>
                </a:lnTo>
                <a:lnTo>
                  <a:pt x="0" y="4263947"/>
                </a:lnTo>
                <a:lnTo>
                  <a:pt x="0" y="4290432"/>
                </a:lnTo>
                <a:lnTo>
                  <a:pt x="0" y="4316916"/>
                </a:lnTo>
                <a:lnTo>
                  <a:pt x="0" y="4343400"/>
                </a:lnTo>
                <a:lnTo>
                  <a:pt x="0" y="4369884"/>
                </a:lnTo>
                <a:lnTo>
                  <a:pt x="0" y="4396368"/>
                </a:lnTo>
                <a:lnTo>
                  <a:pt x="0" y="4422853"/>
                </a:lnTo>
                <a:lnTo>
                  <a:pt x="0" y="4449337"/>
                </a:lnTo>
                <a:lnTo>
                  <a:pt x="0" y="4475821"/>
                </a:lnTo>
                <a:lnTo>
                  <a:pt x="0" y="4502305"/>
                </a:lnTo>
                <a:lnTo>
                  <a:pt x="0" y="4528789"/>
                </a:lnTo>
                <a:lnTo>
                  <a:pt x="0" y="4555273"/>
                </a:lnTo>
                <a:lnTo>
                  <a:pt x="0" y="4581758"/>
                </a:lnTo>
              </a:path>
            </a:pathLst>
          </a:custGeom>
          <a:noFill xmlns:a="http://schemas.openxmlformats.org/drawingml/2006/main"/>
          <a:ln xmlns:a="http://schemas.openxmlformats.org/drawingml/2006/main" w="8828">
            <a:solidFill>
              <a:srgbClr val="797569"/>
            </a:solidFill>
          </a:ln>
        </p:spPr>
      </p:sp>
      <p:sp>
        <p:nvSpPr>
          <p:cNvPr id="4" name="">
            <a:extLst xmlns:a="http://schemas.openxmlformats.org/drawingml/2006/main">
              <a:ext uri="{FF2B5EF4-FFF2-40B4-BE49-F238E27FC236}">
                <a16:creationId xmlns:a16="http://schemas.microsoft.com/office/drawing/2014/main" id="{4A987218-9871-4453-AC87-B65813D73CD3}"/>
              </a:ext>
            </a:extLst>
          </p:cNvPr>
          <p:cNvSpPr>
            <a:spLocks xmlns:a="http://schemas.openxmlformats.org/drawingml/2006/main" noGrp="1"/>
          </p:cNvSpPr>
          <p:nvPr/>
        </p:nvSpPr>
        <p:spPr>
          <a:xfrm xmlns:a="http://schemas.openxmlformats.org/drawingml/2006/main">
            <a:off x="3909432" y="2196093"/>
            <a:ext cx="95" cy="4581758"/>
          </a:xfrm>
          <a:custGeom xmlns:a="http://schemas.openxmlformats.org/drawingml/2006/main">
            <a:pathLst>
              <a:path w="95" h="4581758">
                <a:moveTo>
                  <a:pt x="0" y="0"/>
                </a:moveTo>
                <a:lnTo>
                  <a:pt x="0" y="26484"/>
                </a:lnTo>
                <a:lnTo>
                  <a:pt x="0" y="52968"/>
                </a:lnTo>
                <a:lnTo>
                  <a:pt x="0" y="79452"/>
                </a:lnTo>
                <a:lnTo>
                  <a:pt x="0" y="105937"/>
                </a:lnTo>
                <a:lnTo>
                  <a:pt x="0" y="132421"/>
                </a:lnTo>
                <a:lnTo>
                  <a:pt x="0" y="158905"/>
                </a:lnTo>
                <a:lnTo>
                  <a:pt x="0" y="185389"/>
                </a:lnTo>
                <a:lnTo>
                  <a:pt x="0" y="211873"/>
                </a:lnTo>
                <a:lnTo>
                  <a:pt x="0" y="238357"/>
                </a:lnTo>
                <a:lnTo>
                  <a:pt x="0" y="264841"/>
                </a:lnTo>
                <a:lnTo>
                  <a:pt x="0" y="291326"/>
                </a:lnTo>
                <a:lnTo>
                  <a:pt x="0" y="317810"/>
                </a:lnTo>
                <a:lnTo>
                  <a:pt x="0" y="344294"/>
                </a:lnTo>
                <a:lnTo>
                  <a:pt x="0" y="370778"/>
                </a:lnTo>
                <a:lnTo>
                  <a:pt x="0" y="397262"/>
                </a:lnTo>
                <a:lnTo>
                  <a:pt x="0" y="423746"/>
                </a:lnTo>
                <a:lnTo>
                  <a:pt x="0" y="450230"/>
                </a:lnTo>
                <a:lnTo>
                  <a:pt x="0" y="476715"/>
                </a:lnTo>
                <a:lnTo>
                  <a:pt x="0" y="503199"/>
                </a:lnTo>
                <a:lnTo>
                  <a:pt x="0" y="529683"/>
                </a:lnTo>
                <a:lnTo>
                  <a:pt x="0" y="556167"/>
                </a:lnTo>
                <a:lnTo>
                  <a:pt x="0" y="582651"/>
                </a:lnTo>
                <a:lnTo>
                  <a:pt x="0" y="609135"/>
                </a:lnTo>
                <a:lnTo>
                  <a:pt x="0" y="635620"/>
                </a:lnTo>
                <a:lnTo>
                  <a:pt x="0" y="662104"/>
                </a:lnTo>
                <a:lnTo>
                  <a:pt x="0" y="688588"/>
                </a:lnTo>
                <a:lnTo>
                  <a:pt x="0" y="715072"/>
                </a:lnTo>
                <a:lnTo>
                  <a:pt x="0" y="741556"/>
                </a:lnTo>
                <a:lnTo>
                  <a:pt x="0" y="768040"/>
                </a:lnTo>
                <a:lnTo>
                  <a:pt x="0" y="794524"/>
                </a:lnTo>
                <a:lnTo>
                  <a:pt x="0" y="821009"/>
                </a:lnTo>
                <a:lnTo>
                  <a:pt x="0" y="847493"/>
                </a:lnTo>
                <a:lnTo>
                  <a:pt x="0" y="873977"/>
                </a:lnTo>
                <a:lnTo>
                  <a:pt x="0" y="900461"/>
                </a:lnTo>
                <a:lnTo>
                  <a:pt x="0" y="926945"/>
                </a:lnTo>
                <a:lnTo>
                  <a:pt x="0" y="953429"/>
                </a:lnTo>
                <a:lnTo>
                  <a:pt x="0" y="979913"/>
                </a:lnTo>
                <a:lnTo>
                  <a:pt x="0" y="1006398"/>
                </a:lnTo>
                <a:lnTo>
                  <a:pt x="0" y="1032882"/>
                </a:lnTo>
                <a:lnTo>
                  <a:pt x="0" y="1059366"/>
                </a:lnTo>
                <a:lnTo>
                  <a:pt x="0" y="1085850"/>
                </a:lnTo>
                <a:lnTo>
                  <a:pt x="0" y="1112334"/>
                </a:lnTo>
                <a:lnTo>
                  <a:pt x="0" y="1138818"/>
                </a:lnTo>
                <a:lnTo>
                  <a:pt x="0" y="1165302"/>
                </a:lnTo>
                <a:lnTo>
                  <a:pt x="0" y="1191787"/>
                </a:lnTo>
                <a:lnTo>
                  <a:pt x="0" y="1218271"/>
                </a:lnTo>
                <a:lnTo>
                  <a:pt x="0" y="1244755"/>
                </a:lnTo>
                <a:lnTo>
                  <a:pt x="0" y="1271239"/>
                </a:lnTo>
                <a:lnTo>
                  <a:pt x="0" y="1297723"/>
                </a:lnTo>
                <a:lnTo>
                  <a:pt x="0" y="1324207"/>
                </a:lnTo>
                <a:lnTo>
                  <a:pt x="0" y="1350691"/>
                </a:lnTo>
                <a:lnTo>
                  <a:pt x="0" y="1377176"/>
                </a:lnTo>
                <a:lnTo>
                  <a:pt x="0" y="1403660"/>
                </a:lnTo>
                <a:lnTo>
                  <a:pt x="0" y="1430144"/>
                </a:lnTo>
                <a:lnTo>
                  <a:pt x="0" y="1456628"/>
                </a:lnTo>
                <a:lnTo>
                  <a:pt x="0" y="1483112"/>
                </a:lnTo>
                <a:lnTo>
                  <a:pt x="0" y="1509596"/>
                </a:lnTo>
                <a:lnTo>
                  <a:pt x="0" y="1536080"/>
                </a:lnTo>
                <a:lnTo>
                  <a:pt x="0" y="1562565"/>
                </a:lnTo>
                <a:lnTo>
                  <a:pt x="0" y="1589049"/>
                </a:lnTo>
                <a:lnTo>
                  <a:pt x="0" y="1615533"/>
                </a:lnTo>
                <a:lnTo>
                  <a:pt x="0" y="1642017"/>
                </a:lnTo>
                <a:lnTo>
                  <a:pt x="0" y="1668501"/>
                </a:lnTo>
                <a:lnTo>
                  <a:pt x="0" y="1694985"/>
                </a:lnTo>
                <a:lnTo>
                  <a:pt x="0" y="1721470"/>
                </a:lnTo>
                <a:lnTo>
                  <a:pt x="0" y="1747954"/>
                </a:lnTo>
                <a:lnTo>
                  <a:pt x="0" y="1774438"/>
                </a:lnTo>
                <a:lnTo>
                  <a:pt x="0" y="1800922"/>
                </a:lnTo>
                <a:lnTo>
                  <a:pt x="0" y="1827406"/>
                </a:lnTo>
                <a:lnTo>
                  <a:pt x="0" y="1853890"/>
                </a:lnTo>
                <a:lnTo>
                  <a:pt x="0" y="1880374"/>
                </a:lnTo>
                <a:lnTo>
                  <a:pt x="0" y="1906859"/>
                </a:lnTo>
                <a:lnTo>
                  <a:pt x="0" y="1933343"/>
                </a:lnTo>
                <a:lnTo>
                  <a:pt x="0" y="1959827"/>
                </a:lnTo>
                <a:lnTo>
                  <a:pt x="0" y="1986311"/>
                </a:lnTo>
                <a:lnTo>
                  <a:pt x="0" y="2012795"/>
                </a:lnTo>
                <a:lnTo>
                  <a:pt x="0" y="2039279"/>
                </a:lnTo>
                <a:lnTo>
                  <a:pt x="0" y="2065763"/>
                </a:lnTo>
                <a:lnTo>
                  <a:pt x="0" y="2092248"/>
                </a:lnTo>
                <a:lnTo>
                  <a:pt x="0" y="2118732"/>
                </a:lnTo>
                <a:lnTo>
                  <a:pt x="0" y="2145216"/>
                </a:lnTo>
                <a:lnTo>
                  <a:pt x="0" y="2171700"/>
                </a:lnTo>
                <a:lnTo>
                  <a:pt x="0" y="2198184"/>
                </a:lnTo>
                <a:lnTo>
                  <a:pt x="0" y="2224668"/>
                </a:lnTo>
                <a:lnTo>
                  <a:pt x="0" y="2251152"/>
                </a:lnTo>
                <a:lnTo>
                  <a:pt x="0" y="2277637"/>
                </a:lnTo>
                <a:lnTo>
                  <a:pt x="0" y="2304121"/>
                </a:lnTo>
                <a:lnTo>
                  <a:pt x="0" y="2330605"/>
                </a:lnTo>
                <a:lnTo>
                  <a:pt x="0" y="2357089"/>
                </a:lnTo>
                <a:lnTo>
                  <a:pt x="0" y="2383573"/>
                </a:lnTo>
                <a:lnTo>
                  <a:pt x="0" y="2410057"/>
                </a:lnTo>
                <a:lnTo>
                  <a:pt x="0" y="2436541"/>
                </a:lnTo>
                <a:lnTo>
                  <a:pt x="0" y="2463026"/>
                </a:lnTo>
                <a:lnTo>
                  <a:pt x="0" y="2489510"/>
                </a:lnTo>
                <a:lnTo>
                  <a:pt x="0" y="2515994"/>
                </a:lnTo>
                <a:lnTo>
                  <a:pt x="0" y="2542478"/>
                </a:lnTo>
                <a:lnTo>
                  <a:pt x="0" y="2568962"/>
                </a:lnTo>
                <a:lnTo>
                  <a:pt x="0" y="2595446"/>
                </a:lnTo>
                <a:lnTo>
                  <a:pt x="0" y="2621930"/>
                </a:lnTo>
                <a:lnTo>
                  <a:pt x="0" y="2648415"/>
                </a:lnTo>
                <a:lnTo>
                  <a:pt x="0" y="2674899"/>
                </a:lnTo>
                <a:lnTo>
                  <a:pt x="0" y="2701383"/>
                </a:lnTo>
                <a:lnTo>
                  <a:pt x="0" y="2727867"/>
                </a:lnTo>
                <a:lnTo>
                  <a:pt x="0" y="2754351"/>
                </a:lnTo>
                <a:lnTo>
                  <a:pt x="0" y="2780835"/>
                </a:lnTo>
                <a:lnTo>
                  <a:pt x="0" y="2807319"/>
                </a:lnTo>
                <a:lnTo>
                  <a:pt x="0" y="2833804"/>
                </a:lnTo>
                <a:lnTo>
                  <a:pt x="0" y="2860288"/>
                </a:lnTo>
                <a:lnTo>
                  <a:pt x="0" y="2886772"/>
                </a:lnTo>
                <a:lnTo>
                  <a:pt x="0" y="2913256"/>
                </a:lnTo>
                <a:lnTo>
                  <a:pt x="0" y="2939740"/>
                </a:lnTo>
                <a:lnTo>
                  <a:pt x="0" y="2966224"/>
                </a:lnTo>
                <a:lnTo>
                  <a:pt x="0" y="2992709"/>
                </a:lnTo>
                <a:lnTo>
                  <a:pt x="0" y="3019192"/>
                </a:lnTo>
                <a:lnTo>
                  <a:pt x="0" y="3045677"/>
                </a:lnTo>
                <a:lnTo>
                  <a:pt x="0" y="3072161"/>
                </a:lnTo>
                <a:lnTo>
                  <a:pt x="0" y="3098645"/>
                </a:lnTo>
                <a:lnTo>
                  <a:pt x="0" y="3125129"/>
                </a:lnTo>
                <a:lnTo>
                  <a:pt x="0" y="3151613"/>
                </a:lnTo>
                <a:lnTo>
                  <a:pt x="0" y="3178097"/>
                </a:lnTo>
                <a:lnTo>
                  <a:pt x="0" y="3204582"/>
                </a:lnTo>
                <a:lnTo>
                  <a:pt x="0" y="3231066"/>
                </a:lnTo>
                <a:lnTo>
                  <a:pt x="0" y="3257550"/>
                </a:lnTo>
                <a:lnTo>
                  <a:pt x="0" y="3284034"/>
                </a:lnTo>
                <a:lnTo>
                  <a:pt x="0" y="3310518"/>
                </a:lnTo>
                <a:lnTo>
                  <a:pt x="0" y="3337003"/>
                </a:lnTo>
                <a:lnTo>
                  <a:pt x="0" y="3363487"/>
                </a:lnTo>
                <a:lnTo>
                  <a:pt x="0" y="3389971"/>
                </a:lnTo>
                <a:lnTo>
                  <a:pt x="0" y="3416455"/>
                </a:lnTo>
                <a:lnTo>
                  <a:pt x="0" y="3442939"/>
                </a:lnTo>
                <a:lnTo>
                  <a:pt x="0" y="3469423"/>
                </a:lnTo>
                <a:lnTo>
                  <a:pt x="0" y="3495908"/>
                </a:lnTo>
                <a:lnTo>
                  <a:pt x="0" y="3522391"/>
                </a:lnTo>
                <a:lnTo>
                  <a:pt x="0" y="3548876"/>
                </a:lnTo>
                <a:lnTo>
                  <a:pt x="0" y="3575360"/>
                </a:lnTo>
                <a:lnTo>
                  <a:pt x="0" y="3601844"/>
                </a:lnTo>
                <a:lnTo>
                  <a:pt x="0" y="3628328"/>
                </a:lnTo>
                <a:lnTo>
                  <a:pt x="0" y="3654812"/>
                </a:lnTo>
                <a:lnTo>
                  <a:pt x="0" y="3681296"/>
                </a:lnTo>
                <a:lnTo>
                  <a:pt x="0" y="3707781"/>
                </a:lnTo>
                <a:lnTo>
                  <a:pt x="0" y="3734265"/>
                </a:lnTo>
                <a:lnTo>
                  <a:pt x="0" y="3760749"/>
                </a:lnTo>
                <a:lnTo>
                  <a:pt x="0" y="3787233"/>
                </a:lnTo>
                <a:lnTo>
                  <a:pt x="0" y="3813717"/>
                </a:lnTo>
                <a:lnTo>
                  <a:pt x="0" y="3840201"/>
                </a:lnTo>
                <a:lnTo>
                  <a:pt x="0" y="3866685"/>
                </a:lnTo>
                <a:lnTo>
                  <a:pt x="0" y="3893169"/>
                </a:lnTo>
                <a:lnTo>
                  <a:pt x="0" y="3919654"/>
                </a:lnTo>
                <a:lnTo>
                  <a:pt x="0" y="3946138"/>
                </a:lnTo>
                <a:lnTo>
                  <a:pt x="0" y="3972622"/>
                </a:lnTo>
                <a:lnTo>
                  <a:pt x="0" y="3999106"/>
                </a:lnTo>
                <a:lnTo>
                  <a:pt x="0" y="4025590"/>
                </a:lnTo>
                <a:lnTo>
                  <a:pt x="0" y="4052074"/>
                </a:lnTo>
                <a:lnTo>
                  <a:pt x="0" y="4078559"/>
                </a:lnTo>
                <a:lnTo>
                  <a:pt x="0" y="4105042"/>
                </a:lnTo>
                <a:lnTo>
                  <a:pt x="0" y="4131527"/>
                </a:lnTo>
                <a:lnTo>
                  <a:pt x="0" y="4158011"/>
                </a:lnTo>
                <a:lnTo>
                  <a:pt x="0" y="4184495"/>
                </a:lnTo>
                <a:lnTo>
                  <a:pt x="0" y="4210979"/>
                </a:lnTo>
                <a:lnTo>
                  <a:pt x="0" y="4237463"/>
                </a:lnTo>
                <a:lnTo>
                  <a:pt x="0" y="4263947"/>
                </a:lnTo>
                <a:lnTo>
                  <a:pt x="0" y="4290432"/>
                </a:lnTo>
                <a:lnTo>
                  <a:pt x="0" y="4316916"/>
                </a:lnTo>
                <a:lnTo>
                  <a:pt x="0" y="4343400"/>
                </a:lnTo>
                <a:lnTo>
                  <a:pt x="0" y="4369884"/>
                </a:lnTo>
                <a:lnTo>
                  <a:pt x="0" y="4396368"/>
                </a:lnTo>
                <a:lnTo>
                  <a:pt x="0" y="4422853"/>
                </a:lnTo>
                <a:lnTo>
                  <a:pt x="0" y="4449337"/>
                </a:lnTo>
                <a:lnTo>
                  <a:pt x="0" y="4475821"/>
                </a:lnTo>
                <a:lnTo>
                  <a:pt x="0" y="4502305"/>
                </a:lnTo>
                <a:lnTo>
                  <a:pt x="0" y="4528789"/>
                </a:lnTo>
                <a:lnTo>
                  <a:pt x="0" y="4555273"/>
                </a:lnTo>
                <a:lnTo>
                  <a:pt x="0" y="4581758"/>
                </a:lnTo>
              </a:path>
            </a:pathLst>
          </a:custGeom>
          <a:noFill xmlns:a="http://schemas.openxmlformats.org/drawingml/2006/main"/>
          <a:ln xmlns:a="http://schemas.openxmlformats.org/drawingml/2006/main" w="8828">
            <a:solidFill>
              <a:srgbClr val="797569"/>
            </a:solidFill>
          </a:ln>
        </p:spPr>
      </p:sp>
      <p:sp>
        <p:nvSpPr>
          <p:cNvPr id="5" name="">
            <a:extLst xmlns:a="http://schemas.openxmlformats.org/drawingml/2006/main">
              <a:ext uri="{FF2B5EF4-FFF2-40B4-BE49-F238E27FC236}">
                <a16:creationId xmlns:a16="http://schemas.microsoft.com/office/drawing/2014/main" id="{790D9E05-DA76-44DF-9A7B-D304C32984CF}"/>
              </a:ext>
            </a:extLst>
          </p:cNvPr>
          <p:cNvSpPr>
            <a:spLocks xmlns:a="http://schemas.openxmlformats.org/drawingml/2006/main" noGrp="1"/>
          </p:cNvSpPr>
          <p:nvPr/>
        </p:nvSpPr>
        <p:spPr>
          <a:xfrm xmlns:a="http://schemas.openxmlformats.org/drawingml/2006/main">
            <a:off x="6187068" y="2196093"/>
            <a:ext cx="95" cy="4581758"/>
          </a:xfrm>
          <a:custGeom xmlns:a="http://schemas.openxmlformats.org/drawingml/2006/main">
            <a:pathLst>
              <a:path w="95" h="4581758">
                <a:moveTo>
                  <a:pt x="0" y="0"/>
                </a:moveTo>
                <a:lnTo>
                  <a:pt x="0" y="26484"/>
                </a:lnTo>
                <a:lnTo>
                  <a:pt x="0" y="52968"/>
                </a:lnTo>
                <a:lnTo>
                  <a:pt x="0" y="79452"/>
                </a:lnTo>
                <a:lnTo>
                  <a:pt x="0" y="105937"/>
                </a:lnTo>
                <a:lnTo>
                  <a:pt x="0" y="132421"/>
                </a:lnTo>
                <a:lnTo>
                  <a:pt x="0" y="158905"/>
                </a:lnTo>
                <a:lnTo>
                  <a:pt x="0" y="185389"/>
                </a:lnTo>
                <a:lnTo>
                  <a:pt x="0" y="211873"/>
                </a:lnTo>
                <a:lnTo>
                  <a:pt x="0" y="238357"/>
                </a:lnTo>
                <a:lnTo>
                  <a:pt x="0" y="264841"/>
                </a:lnTo>
                <a:lnTo>
                  <a:pt x="0" y="291326"/>
                </a:lnTo>
                <a:lnTo>
                  <a:pt x="0" y="317810"/>
                </a:lnTo>
                <a:lnTo>
                  <a:pt x="0" y="344294"/>
                </a:lnTo>
                <a:lnTo>
                  <a:pt x="0" y="370778"/>
                </a:lnTo>
                <a:lnTo>
                  <a:pt x="0" y="397262"/>
                </a:lnTo>
                <a:lnTo>
                  <a:pt x="0" y="423746"/>
                </a:lnTo>
                <a:lnTo>
                  <a:pt x="0" y="450230"/>
                </a:lnTo>
                <a:lnTo>
                  <a:pt x="0" y="476715"/>
                </a:lnTo>
                <a:lnTo>
                  <a:pt x="0" y="503199"/>
                </a:lnTo>
                <a:lnTo>
                  <a:pt x="0" y="529683"/>
                </a:lnTo>
                <a:lnTo>
                  <a:pt x="0" y="556167"/>
                </a:lnTo>
                <a:lnTo>
                  <a:pt x="0" y="582651"/>
                </a:lnTo>
                <a:lnTo>
                  <a:pt x="0" y="609135"/>
                </a:lnTo>
                <a:lnTo>
                  <a:pt x="0" y="635620"/>
                </a:lnTo>
                <a:lnTo>
                  <a:pt x="0" y="662104"/>
                </a:lnTo>
                <a:lnTo>
                  <a:pt x="0" y="688588"/>
                </a:lnTo>
                <a:lnTo>
                  <a:pt x="0" y="715072"/>
                </a:lnTo>
                <a:lnTo>
                  <a:pt x="0" y="741556"/>
                </a:lnTo>
                <a:lnTo>
                  <a:pt x="0" y="768040"/>
                </a:lnTo>
                <a:lnTo>
                  <a:pt x="0" y="794524"/>
                </a:lnTo>
                <a:lnTo>
                  <a:pt x="0" y="821009"/>
                </a:lnTo>
                <a:lnTo>
                  <a:pt x="0" y="847493"/>
                </a:lnTo>
                <a:lnTo>
                  <a:pt x="0" y="873977"/>
                </a:lnTo>
                <a:lnTo>
                  <a:pt x="0" y="900461"/>
                </a:lnTo>
                <a:lnTo>
                  <a:pt x="0" y="926945"/>
                </a:lnTo>
                <a:lnTo>
                  <a:pt x="0" y="953429"/>
                </a:lnTo>
                <a:lnTo>
                  <a:pt x="0" y="979913"/>
                </a:lnTo>
                <a:lnTo>
                  <a:pt x="0" y="1006398"/>
                </a:lnTo>
                <a:lnTo>
                  <a:pt x="0" y="1032882"/>
                </a:lnTo>
                <a:lnTo>
                  <a:pt x="0" y="1059366"/>
                </a:lnTo>
                <a:lnTo>
                  <a:pt x="0" y="1085850"/>
                </a:lnTo>
                <a:lnTo>
                  <a:pt x="0" y="1112334"/>
                </a:lnTo>
                <a:lnTo>
                  <a:pt x="0" y="1138818"/>
                </a:lnTo>
                <a:lnTo>
                  <a:pt x="0" y="1165302"/>
                </a:lnTo>
                <a:lnTo>
                  <a:pt x="0" y="1191787"/>
                </a:lnTo>
                <a:lnTo>
                  <a:pt x="0" y="1218271"/>
                </a:lnTo>
                <a:lnTo>
                  <a:pt x="0" y="1244755"/>
                </a:lnTo>
                <a:lnTo>
                  <a:pt x="0" y="1271239"/>
                </a:lnTo>
                <a:lnTo>
                  <a:pt x="0" y="1297723"/>
                </a:lnTo>
                <a:lnTo>
                  <a:pt x="0" y="1324207"/>
                </a:lnTo>
                <a:lnTo>
                  <a:pt x="0" y="1350691"/>
                </a:lnTo>
                <a:lnTo>
                  <a:pt x="0" y="1377176"/>
                </a:lnTo>
                <a:lnTo>
                  <a:pt x="0" y="1403660"/>
                </a:lnTo>
                <a:lnTo>
                  <a:pt x="0" y="1430144"/>
                </a:lnTo>
                <a:lnTo>
                  <a:pt x="0" y="1456628"/>
                </a:lnTo>
                <a:lnTo>
                  <a:pt x="0" y="1483112"/>
                </a:lnTo>
                <a:lnTo>
                  <a:pt x="0" y="1509596"/>
                </a:lnTo>
                <a:lnTo>
                  <a:pt x="0" y="1536080"/>
                </a:lnTo>
                <a:lnTo>
                  <a:pt x="0" y="1562565"/>
                </a:lnTo>
                <a:lnTo>
                  <a:pt x="0" y="1589049"/>
                </a:lnTo>
                <a:lnTo>
                  <a:pt x="0" y="1615533"/>
                </a:lnTo>
                <a:lnTo>
                  <a:pt x="0" y="1642017"/>
                </a:lnTo>
                <a:lnTo>
                  <a:pt x="0" y="1668501"/>
                </a:lnTo>
                <a:lnTo>
                  <a:pt x="0" y="1694985"/>
                </a:lnTo>
                <a:lnTo>
                  <a:pt x="0" y="1721470"/>
                </a:lnTo>
                <a:lnTo>
                  <a:pt x="0" y="1747954"/>
                </a:lnTo>
                <a:lnTo>
                  <a:pt x="0" y="1774438"/>
                </a:lnTo>
                <a:lnTo>
                  <a:pt x="0" y="1800922"/>
                </a:lnTo>
                <a:lnTo>
                  <a:pt x="0" y="1827406"/>
                </a:lnTo>
                <a:lnTo>
                  <a:pt x="0" y="1853890"/>
                </a:lnTo>
                <a:lnTo>
                  <a:pt x="0" y="1880374"/>
                </a:lnTo>
                <a:lnTo>
                  <a:pt x="0" y="1906859"/>
                </a:lnTo>
                <a:lnTo>
                  <a:pt x="0" y="1933343"/>
                </a:lnTo>
                <a:lnTo>
                  <a:pt x="0" y="1959827"/>
                </a:lnTo>
                <a:lnTo>
                  <a:pt x="0" y="1986311"/>
                </a:lnTo>
                <a:lnTo>
                  <a:pt x="0" y="2012795"/>
                </a:lnTo>
                <a:lnTo>
                  <a:pt x="0" y="2039279"/>
                </a:lnTo>
                <a:lnTo>
                  <a:pt x="0" y="2065763"/>
                </a:lnTo>
                <a:lnTo>
                  <a:pt x="0" y="2092248"/>
                </a:lnTo>
                <a:lnTo>
                  <a:pt x="0" y="2118732"/>
                </a:lnTo>
                <a:lnTo>
                  <a:pt x="0" y="2145216"/>
                </a:lnTo>
                <a:lnTo>
                  <a:pt x="0" y="2171700"/>
                </a:lnTo>
                <a:lnTo>
                  <a:pt x="0" y="2198184"/>
                </a:lnTo>
                <a:lnTo>
                  <a:pt x="0" y="2224668"/>
                </a:lnTo>
                <a:lnTo>
                  <a:pt x="0" y="2251152"/>
                </a:lnTo>
                <a:lnTo>
                  <a:pt x="0" y="2277637"/>
                </a:lnTo>
                <a:lnTo>
                  <a:pt x="0" y="2304121"/>
                </a:lnTo>
                <a:lnTo>
                  <a:pt x="0" y="2330605"/>
                </a:lnTo>
                <a:lnTo>
                  <a:pt x="0" y="2357089"/>
                </a:lnTo>
                <a:lnTo>
                  <a:pt x="0" y="2383573"/>
                </a:lnTo>
                <a:lnTo>
                  <a:pt x="0" y="2410057"/>
                </a:lnTo>
                <a:lnTo>
                  <a:pt x="0" y="2436541"/>
                </a:lnTo>
                <a:lnTo>
                  <a:pt x="0" y="2463026"/>
                </a:lnTo>
                <a:lnTo>
                  <a:pt x="0" y="2489510"/>
                </a:lnTo>
                <a:lnTo>
                  <a:pt x="0" y="2515994"/>
                </a:lnTo>
                <a:lnTo>
                  <a:pt x="0" y="2542478"/>
                </a:lnTo>
                <a:lnTo>
                  <a:pt x="0" y="2568962"/>
                </a:lnTo>
                <a:lnTo>
                  <a:pt x="0" y="2595446"/>
                </a:lnTo>
                <a:lnTo>
                  <a:pt x="0" y="2621930"/>
                </a:lnTo>
                <a:lnTo>
                  <a:pt x="0" y="2648415"/>
                </a:lnTo>
                <a:lnTo>
                  <a:pt x="0" y="2674899"/>
                </a:lnTo>
                <a:lnTo>
                  <a:pt x="0" y="2701383"/>
                </a:lnTo>
                <a:lnTo>
                  <a:pt x="0" y="2727867"/>
                </a:lnTo>
                <a:lnTo>
                  <a:pt x="0" y="2754351"/>
                </a:lnTo>
                <a:lnTo>
                  <a:pt x="0" y="2780835"/>
                </a:lnTo>
                <a:lnTo>
                  <a:pt x="0" y="2807319"/>
                </a:lnTo>
                <a:lnTo>
                  <a:pt x="0" y="2833804"/>
                </a:lnTo>
                <a:lnTo>
                  <a:pt x="0" y="2860288"/>
                </a:lnTo>
                <a:lnTo>
                  <a:pt x="0" y="2886772"/>
                </a:lnTo>
                <a:lnTo>
                  <a:pt x="0" y="2913256"/>
                </a:lnTo>
                <a:lnTo>
                  <a:pt x="0" y="2939740"/>
                </a:lnTo>
                <a:lnTo>
                  <a:pt x="0" y="2966224"/>
                </a:lnTo>
                <a:lnTo>
                  <a:pt x="0" y="2992709"/>
                </a:lnTo>
                <a:lnTo>
                  <a:pt x="0" y="3019192"/>
                </a:lnTo>
                <a:lnTo>
                  <a:pt x="0" y="3045677"/>
                </a:lnTo>
                <a:lnTo>
                  <a:pt x="0" y="3072161"/>
                </a:lnTo>
                <a:lnTo>
                  <a:pt x="0" y="3098645"/>
                </a:lnTo>
                <a:lnTo>
                  <a:pt x="0" y="3125129"/>
                </a:lnTo>
                <a:lnTo>
                  <a:pt x="0" y="3151613"/>
                </a:lnTo>
                <a:lnTo>
                  <a:pt x="0" y="3178097"/>
                </a:lnTo>
                <a:lnTo>
                  <a:pt x="0" y="3204582"/>
                </a:lnTo>
                <a:lnTo>
                  <a:pt x="0" y="3231066"/>
                </a:lnTo>
                <a:lnTo>
                  <a:pt x="0" y="3257550"/>
                </a:lnTo>
                <a:lnTo>
                  <a:pt x="0" y="3284034"/>
                </a:lnTo>
                <a:lnTo>
                  <a:pt x="0" y="3310518"/>
                </a:lnTo>
                <a:lnTo>
                  <a:pt x="0" y="3337003"/>
                </a:lnTo>
                <a:lnTo>
                  <a:pt x="0" y="3363487"/>
                </a:lnTo>
                <a:lnTo>
                  <a:pt x="0" y="3389971"/>
                </a:lnTo>
                <a:lnTo>
                  <a:pt x="0" y="3416455"/>
                </a:lnTo>
                <a:lnTo>
                  <a:pt x="0" y="3442939"/>
                </a:lnTo>
                <a:lnTo>
                  <a:pt x="0" y="3469423"/>
                </a:lnTo>
                <a:lnTo>
                  <a:pt x="0" y="3495908"/>
                </a:lnTo>
                <a:lnTo>
                  <a:pt x="0" y="3522391"/>
                </a:lnTo>
                <a:lnTo>
                  <a:pt x="0" y="3548876"/>
                </a:lnTo>
                <a:lnTo>
                  <a:pt x="0" y="3575360"/>
                </a:lnTo>
                <a:lnTo>
                  <a:pt x="0" y="3601844"/>
                </a:lnTo>
                <a:lnTo>
                  <a:pt x="0" y="3628328"/>
                </a:lnTo>
                <a:lnTo>
                  <a:pt x="0" y="3654812"/>
                </a:lnTo>
                <a:lnTo>
                  <a:pt x="0" y="3681296"/>
                </a:lnTo>
                <a:lnTo>
                  <a:pt x="0" y="3707781"/>
                </a:lnTo>
                <a:lnTo>
                  <a:pt x="0" y="3734265"/>
                </a:lnTo>
                <a:lnTo>
                  <a:pt x="0" y="3760749"/>
                </a:lnTo>
                <a:lnTo>
                  <a:pt x="0" y="3787233"/>
                </a:lnTo>
                <a:lnTo>
                  <a:pt x="0" y="3813717"/>
                </a:lnTo>
                <a:lnTo>
                  <a:pt x="0" y="3840201"/>
                </a:lnTo>
                <a:lnTo>
                  <a:pt x="0" y="3866685"/>
                </a:lnTo>
                <a:lnTo>
                  <a:pt x="0" y="3893169"/>
                </a:lnTo>
                <a:lnTo>
                  <a:pt x="0" y="3919654"/>
                </a:lnTo>
                <a:lnTo>
                  <a:pt x="0" y="3946138"/>
                </a:lnTo>
                <a:lnTo>
                  <a:pt x="0" y="3972622"/>
                </a:lnTo>
                <a:lnTo>
                  <a:pt x="0" y="3999106"/>
                </a:lnTo>
                <a:lnTo>
                  <a:pt x="0" y="4025590"/>
                </a:lnTo>
                <a:lnTo>
                  <a:pt x="0" y="4052074"/>
                </a:lnTo>
                <a:lnTo>
                  <a:pt x="0" y="4078559"/>
                </a:lnTo>
                <a:lnTo>
                  <a:pt x="0" y="4105042"/>
                </a:lnTo>
                <a:lnTo>
                  <a:pt x="0" y="4131527"/>
                </a:lnTo>
                <a:lnTo>
                  <a:pt x="0" y="4158011"/>
                </a:lnTo>
                <a:lnTo>
                  <a:pt x="0" y="4184495"/>
                </a:lnTo>
                <a:lnTo>
                  <a:pt x="0" y="4210979"/>
                </a:lnTo>
                <a:lnTo>
                  <a:pt x="0" y="4237463"/>
                </a:lnTo>
                <a:lnTo>
                  <a:pt x="0" y="4263947"/>
                </a:lnTo>
                <a:lnTo>
                  <a:pt x="0" y="4290432"/>
                </a:lnTo>
                <a:lnTo>
                  <a:pt x="0" y="4316916"/>
                </a:lnTo>
                <a:lnTo>
                  <a:pt x="0" y="4343400"/>
                </a:lnTo>
                <a:lnTo>
                  <a:pt x="0" y="4369884"/>
                </a:lnTo>
                <a:lnTo>
                  <a:pt x="0" y="4396368"/>
                </a:lnTo>
                <a:lnTo>
                  <a:pt x="0" y="4422853"/>
                </a:lnTo>
                <a:lnTo>
                  <a:pt x="0" y="4449337"/>
                </a:lnTo>
                <a:lnTo>
                  <a:pt x="0" y="4475821"/>
                </a:lnTo>
                <a:lnTo>
                  <a:pt x="0" y="4502305"/>
                </a:lnTo>
                <a:lnTo>
                  <a:pt x="0" y="4528789"/>
                </a:lnTo>
                <a:lnTo>
                  <a:pt x="0" y="4555273"/>
                </a:lnTo>
                <a:lnTo>
                  <a:pt x="0" y="4581758"/>
                </a:lnTo>
              </a:path>
            </a:pathLst>
          </a:custGeom>
          <a:noFill xmlns:a="http://schemas.openxmlformats.org/drawingml/2006/main"/>
          <a:ln xmlns:a="http://schemas.openxmlformats.org/drawingml/2006/main" w="8828">
            <a:solidFill>
              <a:srgbClr val="797569"/>
            </a:solidFill>
          </a:ln>
        </p:spPr>
      </p:sp>
      <p:sp>
        <p:nvSpPr>
          <p:cNvPr id="6" name="">
            <a:extLst xmlns:a="http://schemas.openxmlformats.org/drawingml/2006/main">
              <a:ext uri="{FF2B5EF4-FFF2-40B4-BE49-F238E27FC236}">
                <a16:creationId xmlns:a16="http://schemas.microsoft.com/office/drawing/2014/main" id="{389D35F0-5B32-48EE-A0AA-120B35735052}"/>
              </a:ext>
            </a:extLst>
          </p:cNvPr>
          <p:cNvSpPr>
            <a:spLocks xmlns:a="http://schemas.openxmlformats.org/drawingml/2006/main" noGrp="1"/>
          </p:cNvSpPr>
          <p:nvPr/>
        </p:nvSpPr>
        <p:spPr>
          <a:xfrm xmlns:a="http://schemas.openxmlformats.org/drawingml/2006/main">
            <a:off x="9338682" y="2196093"/>
            <a:ext cx="95" cy="4581758"/>
          </a:xfrm>
          <a:custGeom xmlns:a="http://schemas.openxmlformats.org/drawingml/2006/main">
            <a:pathLst>
              <a:path w="95" h="4581758">
                <a:moveTo>
                  <a:pt x="0" y="0"/>
                </a:moveTo>
                <a:lnTo>
                  <a:pt x="0" y="26484"/>
                </a:lnTo>
                <a:lnTo>
                  <a:pt x="0" y="52968"/>
                </a:lnTo>
                <a:lnTo>
                  <a:pt x="0" y="79452"/>
                </a:lnTo>
                <a:lnTo>
                  <a:pt x="0" y="105937"/>
                </a:lnTo>
                <a:lnTo>
                  <a:pt x="0" y="132421"/>
                </a:lnTo>
                <a:lnTo>
                  <a:pt x="0" y="158905"/>
                </a:lnTo>
                <a:lnTo>
                  <a:pt x="0" y="185389"/>
                </a:lnTo>
                <a:lnTo>
                  <a:pt x="0" y="211873"/>
                </a:lnTo>
                <a:lnTo>
                  <a:pt x="0" y="238357"/>
                </a:lnTo>
                <a:lnTo>
                  <a:pt x="0" y="264841"/>
                </a:lnTo>
                <a:lnTo>
                  <a:pt x="0" y="291326"/>
                </a:lnTo>
                <a:lnTo>
                  <a:pt x="0" y="317810"/>
                </a:lnTo>
                <a:lnTo>
                  <a:pt x="0" y="344294"/>
                </a:lnTo>
                <a:lnTo>
                  <a:pt x="0" y="370778"/>
                </a:lnTo>
                <a:lnTo>
                  <a:pt x="0" y="397262"/>
                </a:lnTo>
                <a:lnTo>
                  <a:pt x="0" y="423746"/>
                </a:lnTo>
                <a:lnTo>
                  <a:pt x="0" y="450230"/>
                </a:lnTo>
                <a:lnTo>
                  <a:pt x="0" y="476715"/>
                </a:lnTo>
                <a:lnTo>
                  <a:pt x="0" y="503199"/>
                </a:lnTo>
                <a:lnTo>
                  <a:pt x="0" y="529683"/>
                </a:lnTo>
                <a:lnTo>
                  <a:pt x="0" y="556167"/>
                </a:lnTo>
                <a:lnTo>
                  <a:pt x="0" y="582651"/>
                </a:lnTo>
                <a:lnTo>
                  <a:pt x="0" y="609135"/>
                </a:lnTo>
                <a:lnTo>
                  <a:pt x="0" y="635620"/>
                </a:lnTo>
                <a:lnTo>
                  <a:pt x="0" y="662104"/>
                </a:lnTo>
                <a:lnTo>
                  <a:pt x="0" y="688588"/>
                </a:lnTo>
                <a:lnTo>
                  <a:pt x="0" y="715072"/>
                </a:lnTo>
                <a:lnTo>
                  <a:pt x="0" y="741556"/>
                </a:lnTo>
                <a:lnTo>
                  <a:pt x="0" y="768040"/>
                </a:lnTo>
                <a:lnTo>
                  <a:pt x="0" y="794524"/>
                </a:lnTo>
                <a:lnTo>
                  <a:pt x="0" y="821009"/>
                </a:lnTo>
                <a:lnTo>
                  <a:pt x="0" y="847493"/>
                </a:lnTo>
                <a:lnTo>
                  <a:pt x="0" y="873977"/>
                </a:lnTo>
                <a:lnTo>
                  <a:pt x="0" y="900461"/>
                </a:lnTo>
                <a:lnTo>
                  <a:pt x="0" y="926945"/>
                </a:lnTo>
                <a:lnTo>
                  <a:pt x="0" y="953429"/>
                </a:lnTo>
                <a:lnTo>
                  <a:pt x="0" y="979913"/>
                </a:lnTo>
                <a:lnTo>
                  <a:pt x="0" y="1006398"/>
                </a:lnTo>
                <a:lnTo>
                  <a:pt x="0" y="1032882"/>
                </a:lnTo>
                <a:lnTo>
                  <a:pt x="0" y="1059366"/>
                </a:lnTo>
                <a:lnTo>
                  <a:pt x="0" y="1085850"/>
                </a:lnTo>
                <a:lnTo>
                  <a:pt x="0" y="1112334"/>
                </a:lnTo>
                <a:lnTo>
                  <a:pt x="0" y="1138818"/>
                </a:lnTo>
                <a:lnTo>
                  <a:pt x="0" y="1165302"/>
                </a:lnTo>
                <a:lnTo>
                  <a:pt x="0" y="1191787"/>
                </a:lnTo>
                <a:lnTo>
                  <a:pt x="0" y="1218271"/>
                </a:lnTo>
                <a:lnTo>
                  <a:pt x="0" y="1244755"/>
                </a:lnTo>
                <a:lnTo>
                  <a:pt x="0" y="1271239"/>
                </a:lnTo>
                <a:lnTo>
                  <a:pt x="0" y="1297723"/>
                </a:lnTo>
                <a:lnTo>
                  <a:pt x="0" y="1324207"/>
                </a:lnTo>
                <a:lnTo>
                  <a:pt x="0" y="1350691"/>
                </a:lnTo>
                <a:lnTo>
                  <a:pt x="0" y="1377176"/>
                </a:lnTo>
                <a:lnTo>
                  <a:pt x="0" y="1403660"/>
                </a:lnTo>
                <a:lnTo>
                  <a:pt x="0" y="1430144"/>
                </a:lnTo>
                <a:lnTo>
                  <a:pt x="0" y="1456628"/>
                </a:lnTo>
                <a:lnTo>
                  <a:pt x="0" y="1483112"/>
                </a:lnTo>
                <a:lnTo>
                  <a:pt x="0" y="1509596"/>
                </a:lnTo>
                <a:lnTo>
                  <a:pt x="0" y="1536080"/>
                </a:lnTo>
                <a:lnTo>
                  <a:pt x="0" y="1562565"/>
                </a:lnTo>
                <a:lnTo>
                  <a:pt x="0" y="1589049"/>
                </a:lnTo>
                <a:lnTo>
                  <a:pt x="0" y="1615533"/>
                </a:lnTo>
                <a:lnTo>
                  <a:pt x="0" y="1642017"/>
                </a:lnTo>
                <a:lnTo>
                  <a:pt x="0" y="1668501"/>
                </a:lnTo>
                <a:lnTo>
                  <a:pt x="0" y="1694985"/>
                </a:lnTo>
                <a:lnTo>
                  <a:pt x="0" y="1721470"/>
                </a:lnTo>
                <a:lnTo>
                  <a:pt x="0" y="1747954"/>
                </a:lnTo>
                <a:lnTo>
                  <a:pt x="0" y="1774438"/>
                </a:lnTo>
                <a:lnTo>
                  <a:pt x="0" y="1800922"/>
                </a:lnTo>
                <a:lnTo>
                  <a:pt x="0" y="1827406"/>
                </a:lnTo>
                <a:lnTo>
                  <a:pt x="0" y="1853890"/>
                </a:lnTo>
                <a:lnTo>
                  <a:pt x="0" y="1880374"/>
                </a:lnTo>
                <a:lnTo>
                  <a:pt x="0" y="1906859"/>
                </a:lnTo>
                <a:lnTo>
                  <a:pt x="0" y="1933343"/>
                </a:lnTo>
                <a:lnTo>
                  <a:pt x="0" y="1959827"/>
                </a:lnTo>
                <a:lnTo>
                  <a:pt x="0" y="1986311"/>
                </a:lnTo>
                <a:lnTo>
                  <a:pt x="0" y="2012795"/>
                </a:lnTo>
                <a:lnTo>
                  <a:pt x="0" y="2039279"/>
                </a:lnTo>
                <a:lnTo>
                  <a:pt x="0" y="2065763"/>
                </a:lnTo>
                <a:lnTo>
                  <a:pt x="0" y="2092248"/>
                </a:lnTo>
                <a:lnTo>
                  <a:pt x="0" y="2118732"/>
                </a:lnTo>
                <a:lnTo>
                  <a:pt x="0" y="2145216"/>
                </a:lnTo>
                <a:lnTo>
                  <a:pt x="0" y="2171700"/>
                </a:lnTo>
                <a:lnTo>
                  <a:pt x="0" y="2198184"/>
                </a:lnTo>
                <a:lnTo>
                  <a:pt x="0" y="2224668"/>
                </a:lnTo>
                <a:lnTo>
                  <a:pt x="0" y="2251152"/>
                </a:lnTo>
                <a:lnTo>
                  <a:pt x="0" y="2277637"/>
                </a:lnTo>
                <a:lnTo>
                  <a:pt x="0" y="2304121"/>
                </a:lnTo>
                <a:lnTo>
                  <a:pt x="0" y="2330605"/>
                </a:lnTo>
                <a:lnTo>
                  <a:pt x="0" y="2357089"/>
                </a:lnTo>
                <a:lnTo>
                  <a:pt x="0" y="2383573"/>
                </a:lnTo>
                <a:lnTo>
                  <a:pt x="0" y="2410057"/>
                </a:lnTo>
                <a:lnTo>
                  <a:pt x="0" y="2436541"/>
                </a:lnTo>
                <a:lnTo>
                  <a:pt x="0" y="2463026"/>
                </a:lnTo>
                <a:lnTo>
                  <a:pt x="0" y="2489510"/>
                </a:lnTo>
                <a:lnTo>
                  <a:pt x="0" y="2515994"/>
                </a:lnTo>
                <a:lnTo>
                  <a:pt x="0" y="2542478"/>
                </a:lnTo>
                <a:lnTo>
                  <a:pt x="0" y="2568962"/>
                </a:lnTo>
                <a:lnTo>
                  <a:pt x="0" y="2595446"/>
                </a:lnTo>
                <a:lnTo>
                  <a:pt x="0" y="2621930"/>
                </a:lnTo>
                <a:lnTo>
                  <a:pt x="0" y="2648415"/>
                </a:lnTo>
                <a:lnTo>
                  <a:pt x="0" y="2674899"/>
                </a:lnTo>
                <a:lnTo>
                  <a:pt x="0" y="2701383"/>
                </a:lnTo>
                <a:lnTo>
                  <a:pt x="0" y="2727867"/>
                </a:lnTo>
                <a:lnTo>
                  <a:pt x="0" y="2754351"/>
                </a:lnTo>
                <a:lnTo>
                  <a:pt x="0" y="2780835"/>
                </a:lnTo>
                <a:lnTo>
                  <a:pt x="0" y="2807319"/>
                </a:lnTo>
                <a:lnTo>
                  <a:pt x="0" y="2833804"/>
                </a:lnTo>
                <a:lnTo>
                  <a:pt x="0" y="2860288"/>
                </a:lnTo>
                <a:lnTo>
                  <a:pt x="0" y="2886772"/>
                </a:lnTo>
                <a:lnTo>
                  <a:pt x="0" y="2913256"/>
                </a:lnTo>
                <a:lnTo>
                  <a:pt x="0" y="2939740"/>
                </a:lnTo>
                <a:lnTo>
                  <a:pt x="0" y="2966224"/>
                </a:lnTo>
                <a:lnTo>
                  <a:pt x="0" y="2992709"/>
                </a:lnTo>
                <a:lnTo>
                  <a:pt x="0" y="3019192"/>
                </a:lnTo>
                <a:lnTo>
                  <a:pt x="0" y="3045677"/>
                </a:lnTo>
                <a:lnTo>
                  <a:pt x="0" y="3072161"/>
                </a:lnTo>
                <a:lnTo>
                  <a:pt x="0" y="3098645"/>
                </a:lnTo>
                <a:lnTo>
                  <a:pt x="0" y="3125129"/>
                </a:lnTo>
                <a:lnTo>
                  <a:pt x="0" y="3151613"/>
                </a:lnTo>
                <a:lnTo>
                  <a:pt x="0" y="3178097"/>
                </a:lnTo>
                <a:lnTo>
                  <a:pt x="0" y="3204582"/>
                </a:lnTo>
                <a:lnTo>
                  <a:pt x="0" y="3231066"/>
                </a:lnTo>
                <a:lnTo>
                  <a:pt x="0" y="3257550"/>
                </a:lnTo>
                <a:lnTo>
                  <a:pt x="0" y="3284034"/>
                </a:lnTo>
                <a:lnTo>
                  <a:pt x="0" y="3310518"/>
                </a:lnTo>
                <a:lnTo>
                  <a:pt x="0" y="3337003"/>
                </a:lnTo>
                <a:lnTo>
                  <a:pt x="0" y="3363487"/>
                </a:lnTo>
                <a:lnTo>
                  <a:pt x="0" y="3389971"/>
                </a:lnTo>
                <a:lnTo>
                  <a:pt x="0" y="3416455"/>
                </a:lnTo>
                <a:lnTo>
                  <a:pt x="0" y="3442939"/>
                </a:lnTo>
                <a:lnTo>
                  <a:pt x="0" y="3469423"/>
                </a:lnTo>
                <a:lnTo>
                  <a:pt x="0" y="3495908"/>
                </a:lnTo>
                <a:lnTo>
                  <a:pt x="0" y="3522391"/>
                </a:lnTo>
                <a:lnTo>
                  <a:pt x="0" y="3548876"/>
                </a:lnTo>
                <a:lnTo>
                  <a:pt x="0" y="3575360"/>
                </a:lnTo>
                <a:lnTo>
                  <a:pt x="0" y="3601844"/>
                </a:lnTo>
                <a:lnTo>
                  <a:pt x="0" y="3628328"/>
                </a:lnTo>
                <a:lnTo>
                  <a:pt x="0" y="3654812"/>
                </a:lnTo>
                <a:lnTo>
                  <a:pt x="0" y="3681296"/>
                </a:lnTo>
                <a:lnTo>
                  <a:pt x="0" y="3707781"/>
                </a:lnTo>
                <a:lnTo>
                  <a:pt x="0" y="3734265"/>
                </a:lnTo>
                <a:lnTo>
                  <a:pt x="0" y="3760749"/>
                </a:lnTo>
                <a:lnTo>
                  <a:pt x="0" y="3787233"/>
                </a:lnTo>
                <a:lnTo>
                  <a:pt x="0" y="3813717"/>
                </a:lnTo>
                <a:lnTo>
                  <a:pt x="0" y="3840201"/>
                </a:lnTo>
                <a:lnTo>
                  <a:pt x="0" y="3866685"/>
                </a:lnTo>
                <a:lnTo>
                  <a:pt x="0" y="3893169"/>
                </a:lnTo>
                <a:lnTo>
                  <a:pt x="0" y="3919654"/>
                </a:lnTo>
                <a:lnTo>
                  <a:pt x="0" y="3946138"/>
                </a:lnTo>
                <a:lnTo>
                  <a:pt x="0" y="3972622"/>
                </a:lnTo>
                <a:lnTo>
                  <a:pt x="0" y="3999106"/>
                </a:lnTo>
                <a:lnTo>
                  <a:pt x="0" y="4025590"/>
                </a:lnTo>
                <a:lnTo>
                  <a:pt x="0" y="4052074"/>
                </a:lnTo>
                <a:lnTo>
                  <a:pt x="0" y="4078559"/>
                </a:lnTo>
                <a:lnTo>
                  <a:pt x="0" y="4105042"/>
                </a:lnTo>
                <a:lnTo>
                  <a:pt x="0" y="4131527"/>
                </a:lnTo>
                <a:lnTo>
                  <a:pt x="0" y="4158011"/>
                </a:lnTo>
                <a:lnTo>
                  <a:pt x="0" y="4184495"/>
                </a:lnTo>
                <a:lnTo>
                  <a:pt x="0" y="4210979"/>
                </a:lnTo>
                <a:lnTo>
                  <a:pt x="0" y="4237463"/>
                </a:lnTo>
                <a:lnTo>
                  <a:pt x="0" y="4263947"/>
                </a:lnTo>
                <a:lnTo>
                  <a:pt x="0" y="4290432"/>
                </a:lnTo>
                <a:lnTo>
                  <a:pt x="0" y="4316916"/>
                </a:lnTo>
                <a:lnTo>
                  <a:pt x="0" y="4343400"/>
                </a:lnTo>
                <a:lnTo>
                  <a:pt x="0" y="4369884"/>
                </a:lnTo>
                <a:lnTo>
                  <a:pt x="0" y="4396368"/>
                </a:lnTo>
                <a:lnTo>
                  <a:pt x="0" y="4422853"/>
                </a:lnTo>
                <a:lnTo>
                  <a:pt x="0" y="4449337"/>
                </a:lnTo>
                <a:lnTo>
                  <a:pt x="0" y="4475821"/>
                </a:lnTo>
                <a:lnTo>
                  <a:pt x="0" y="4502305"/>
                </a:lnTo>
                <a:lnTo>
                  <a:pt x="0" y="4528789"/>
                </a:lnTo>
                <a:lnTo>
                  <a:pt x="0" y="4555273"/>
                </a:lnTo>
                <a:lnTo>
                  <a:pt x="0" y="4581758"/>
                </a:lnTo>
              </a:path>
            </a:pathLst>
          </a:custGeom>
          <a:noFill xmlns:a="http://schemas.openxmlformats.org/drawingml/2006/main"/>
          <a:ln xmlns:a="http://schemas.openxmlformats.org/drawingml/2006/main" w="8828">
            <a:solidFill>
              <a:srgbClr val="797569"/>
            </a:solidFill>
          </a:ln>
        </p:spPr>
      </p:sp>
      <p:sp>
        <p:nvSpPr>
          <p:cNvPr id="7" name="">
            <a:extLst xmlns:a="http://schemas.openxmlformats.org/drawingml/2006/main">
              <a:ext uri="{FF2B5EF4-FFF2-40B4-BE49-F238E27FC236}">
                <a16:creationId xmlns:a16="http://schemas.microsoft.com/office/drawing/2014/main" id="{51F5F587-130A-4502-B7CA-C45AA69EE7AD}"/>
              </a:ext>
            </a:extLst>
          </p:cNvPr>
          <p:cNvSpPr>
            <a:spLocks xmlns:a="http://schemas.openxmlformats.org/drawingml/2006/main" noGrp="1"/>
          </p:cNvSpPr>
          <p:nvPr/>
        </p:nvSpPr>
        <p:spPr>
          <a:xfrm xmlns:a="http://schemas.openxmlformats.org/drawingml/2006/main">
            <a:off x="11872331" y="2196093"/>
            <a:ext cx="95" cy="4581758"/>
          </a:xfrm>
          <a:custGeom xmlns:a="http://schemas.openxmlformats.org/drawingml/2006/main">
            <a:pathLst>
              <a:path w="95" h="4581758">
                <a:moveTo>
                  <a:pt x="0" y="0"/>
                </a:moveTo>
                <a:lnTo>
                  <a:pt x="0" y="26484"/>
                </a:lnTo>
                <a:lnTo>
                  <a:pt x="0" y="52968"/>
                </a:lnTo>
                <a:lnTo>
                  <a:pt x="0" y="79452"/>
                </a:lnTo>
                <a:lnTo>
                  <a:pt x="0" y="105937"/>
                </a:lnTo>
                <a:lnTo>
                  <a:pt x="0" y="132421"/>
                </a:lnTo>
                <a:lnTo>
                  <a:pt x="0" y="158905"/>
                </a:lnTo>
                <a:lnTo>
                  <a:pt x="0" y="185389"/>
                </a:lnTo>
                <a:lnTo>
                  <a:pt x="0" y="211873"/>
                </a:lnTo>
                <a:lnTo>
                  <a:pt x="0" y="238357"/>
                </a:lnTo>
                <a:lnTo>
                  <a:pt x="0" y="264841"/>
                </a:lnTo>
                <a:lnTo>
                  <a:pt x="0" y="291326"/>
                </a:lnTo>
                <a:lnTo>
                  <a:pt x="0" y="317810"/>
                </a:lnTo>
                <a:lnTo>
                  <a:pt x="0" y="344294"/>
                </a:lnTo>
                <a:lnTo>
                  <a:pt x="0" y="370778"/>
                </a:lnTo>
                <a:lnTo>
                  <a:pt x="0" y="397262"/>
                </a:lnTo>
                <a:lnTo>
                  <a:pt x="0" y="423746"/>
                </a:lnTo>
                <a:lnTo>
                  <a:pt x="0" y="450230"/>
                </a:lnTo>
                <a:lnTo>
                  <a:pt x="0" y="476715"/>
                </a:lnTo>
                <a:lnTo>
                  <a:pt x="0" y="503199"/>
                </a:lnTo>
                <a:lnTo>
                  <a:pt x="0" y="529683"/>
                </a:lnTo>
                <a:lnTo>
                  <a:pt x="0" y="556167"/>
                </a:lnTo>
                <a:lnTo>
                  <a:pt x="0" y="582651"/>
                </a:lnTo>
                <a:lnTo>
                  <a:pt x="0" y="609135"/>
                </a:lnTo>
                <a:lnTo>
                  <a:pt x="0" y="635620"/>
                </a:lnTo>
                <a:lnTo>
                  <a:pt x="0" y="662104"/>
                </a:lnTo>
                <a:lnTo>
                  <a:pt x="0" y="688588"/>
                </a:lnTo>
                <a:lnTo>
                  <a:pt x="0" y="715072"/>
                </a:lnTo>
                <a:lnTo>
                  <a:pt x="0" y="741556"/>
                </a:lnTo>
                <a:lnTo>
                  <a:pt x="0" y="768040"/>
                </a:lnTo>
                <a:lnTo>
                  <a:pt x="0" y="794524"/>
                </a:lnTo>
                <a:lnTo>
                  <a:pt x="0" y="821009"/>
                </a:lnTo>
                <a:lnTo>
                  <a:pt x="0" y="847493"/>
                </a:lnTo>
                <a:lnTo>
                  <a:pt x="0" y="873977"/>
                </a:lnTo>
                <a:lnTo>
                  <a:pt x="0" y="900461"/>
                </a:lnTo>
                <a:lnTo>
                  <a:pt x="0" y="926945"/>
                </a:lnTo>
                <a:lnTo>
                  <a:pt x="0" y="953429"/>
                </a:lnTo>
                <a:lnTo>
                  <a:pt x="0" y="979913"/>
                </a:lnTo>
                <a:lnTo>
                  <a:pt x="0" y="1006398"/>
                </a:lnTo>
                <a:lnTo>
                  <a:pt x="0" y="1032882"/>
                </a:lnTo>
                <a:lnTo>
                  <a:pt x="0" y="1059366"/>
                </a:lnTo>
                <a:lnTo>
                  <a:pt x="0" y="1085850"/>
                </a:lnTo>
                <a:lnTo>
                  <a:pt x="0" y="1112334"/>
                </a:lnTo>
                <a:lnTo>
                  <a:pt x="0" y="1138818"/>
                </a:lnTo>
                <a:lnTo>
                  <a:pt x="0" y="1165302"/>
                </a:lnTo>
                <a:lnTo>
                  <a:pt x="0" y="1191787"/>
                </a:lnTo>
                <a:lnTo>
                  <a:pt x="0" y="1218271"/>
                </a:lnTo>
                <a:lnTo>
                  <a:pt x="0" y="1244755"/>
                </a:lnTo>
                <a:lnTo>
                  <a:pt x="0" y="1271239"/>
                </a:lnTo>
                <a:lnTo>
                  <a:pt x="0" y="1297723"/>
                </a:lnTo>
                <a:lnTo>
                  <a:pt x="0" y="1324207"/>
                </a:lnTo>
                <a:lnTo>
                  <a:pt x="0" y="1350691"/>
                </a:lnTo>
                <a:lnTo>
                  <a:pt x="0" y="1377176"/>
                </a:lnTo>
                <a:lnTo>
                  <a:pt x="0" y="1403660"/>
                </a:lnTo>
                <a:lnTo>
                  <a:pt x="0" y="1430144"/>
                </a:lnTo>
                <a:lnTo>
                  <a:pt x="0" y="1456628"/>
                </a:lnTo>
                <a:lnTo>
                  <a:pt x="0" y="1483112"/>
                </a:lnTo>
                <a:lnTo>
                  <a:pt x="0" y="1509596"/>
                </a:lnTo>
                <a:lnTo>
                  <a:pt x="0" y="1536080"/>
                </a:lnTo>
                <a:lnTo>
                  <a:pt x="0" y="1562565"/>
                </a:lnTo>
                <a:lnTo>
                  <a:pt x="0" y="1589049"/>
                </a:lnTo>
                <a:lnTo>
                  <a:pt x="0" y="1615533"/>
                </a:lnTo>
                <a:lnTo>
                  <a:pt x="0" y="1642017"/>
                </a:lnTo>
                <a:lnTo>
                  <a:pt x="0" y="1668501"/>
                </a:lnTo>
                <a:lnTo>
                  <a:pt x="0" y="1694985"/>
                </a:lnTo>
                <a:lnTo>
                  <a:pt x="0" y="1721470"/>
                </a:lnTo>
                <a:lnTo>
                  <a:pt x="0" y="1747954"/>
                </a:lnTo>
                <a:lnTo>
                  <a:pt x="0" y="1774438"/>
                </a:lnTo>
                <a:lnTo>
                  <a:pt x="0" y="1800922"/>
                </a:lnTo>
                <a:lnTo>
                  <a:pt x="0" y="1827406"/>
                </a:lnTo>
                <a:lnTo>
                  <a:pt x="0" y="1853890"/>
                </a:lnTo>
                <a:lnTo>
                  <a:pt x="0" y="1880374"/>
                </a:lnTo>
                <a:lnTo>
                  <a:pt x="0" y="1906859"/>
                </a:lnTo>
                <a:lnTo>
                  <a:pt x="0" y="1933343"/>
                </a:lnTo>
                <a:lnTo>
                  <a:pt x="0" y="1959827"/>
                </a:lnTo>
                <a:lnTo>
                  <a:pt x="0" y="1986311"/>
                </a:lnTo>
                <a:lnTo>
                  <a:pt x="0" y="2012795"/>
                </a:lnTo>
                <a:lnTo>
                  <a:pt x="0" y="2039279"/>
                </a:lnTo>
                <a:lnTo>
                  <a:pt x="0" y="2065763"/>
                </a:lnTo>
                <a:lnTo>
                  <a:pt x="0" y="2092248"/>
                </a:lnTo>
                <a:lnTo>
                  <a:pt x="0" y="2118732"/>
                </a:lnTo>
                <a:lnTo>
                  <a:pt x="0" y="2145216"/>
                </a:lnTo>
                <a:lnTo>
                  <a:pt x="0" y="2171700"/>
                </a:lnTo>
                <a:lnTo>
                  <a:pt x="0" y="2198184"/>
                </a:lnTo>
                <a:lnTo>
                  <a:pt x="0" y="2224668"/>
                </a:lnTo>
                <a:lnTo>
                  <a:pt x="0" y="2251152"/>
                </a:lnTo>
                <a:lnTo>
                  <a:pt x="0" y="2277637"/>
                </a:lnTo>
                <a:lnTo>
                  <a:pt x="0" y="2304121"/>
                </a:lnTo>
                <a:lnTo>
                  <a:pt x="0" y="2330605"/>
                </a:lnTo>
                <a:lnTo>
                  <a:pt x="0" y="2357089"/>
                </a:lnTo>
                <a:lnTo>
                  <a:pt x="0" y="2383573"/>
                </a:lnTo>
                <a:lnTo>
                  <a:pt x="0" y="2410057"/>
                </a:lnTo>
                <a:lnTo>
                  <a:pt x="0" y="2436541"/>
                </a:lnTo>
                <a:lnTo>
                  <a:pt x="0" y="2463026"/>
                </a:lnTo>
                <a:lnTo>
                  <a:pt x="0" y="2489510"/>
                </a:lnTo>
                <a:lnTo>
                  <a:pt x="0" y="2515994"/>
                </a:lnTo>
                <a:lnTo>
                  <a:pt x="0" y="2542478"/>
                </a:lnTo>
                <a:lnTo>
                  <a:pt x="0" y="2568962"/>
                </a:lnTo>
                <a:lnTo>
                  <a:pt x="0" y="2595446"/>
                </a:lnTo>
                <a:lnTo>
                  <a:pt x="0" y="2621930"/>
                </a:lnTo>
                <a:lnTo>
                  <a:pt x="0" y="2648415"/>
                </a:lnTo>
                <a:lnTo>
                  <a:pt x="0" y="2674899"/>
                </a:lnTo>
                <a:lnTo>
                  <a:pt x="0" y="2701383"/>
                </a:lnTo>
                <a:lnTo>
                  <a:pt x="0" y="2727867"/>
                </a:lnTo>
                <a:lnTo>
                  <a:pt x="0" y="2754351"/>
                </a:lnTo>
                <a:lnTo>
                  <a:pt x="0" y="2780835"/>
                </a:lnTo>
                <a:lnTo>
                  <a:pt x="0" y="2807319"/>
                </a:lnTo>
                <a:lnTo>
                  <a:pt x="0" y="2833804"/>
                </a:lnTo>
                <a:lnTo>
                  <a:pt x="0" y="2860288"/>
                </a:lnTo>
                <a:lnTo>
                  <a:pt x="0" y="2886772"/>
                </a:lnTo>
                <a:lnTo>
                  <a:pt x="0" y="2913256"/>
                </a:lnTo>
                <a:lnTo>
                  <a:pt x="0" y="2939740"/>
                </a:lnTo>
                <a:lnTo>
                  <a:pt x="0" y="2966224"/>
                </a:lnTo>
                <a:lnTo>
                  <a:pt x="0" y="2992709"/>
                </a:lnTo>
                <a:lnTo>
                  <a:pt x="0" y="3019192"/>
                </a:lnTo>
                <a:lnTo>
                  <a:pt x="0" y="3045677"/>
                </a:lnTo>
                <a:lnTo>
                  <a:pt x="0" y="3072161"/>
                </a:lnTo>
                <a:lnTo>
                  <a:pt x="0" y="3098645"/>
                </a:lnTo>
                <a:lnTo>
                  <a:pt x="0" y="3125129"/>
                </a:lnTo>
                <a:lnTo>
                  <a:pt x="0" y="3151613"/>
                </a:lnTo>
                <a:lnTo>
                  <a:pt x="0" y="3178097"/>
                </a:lnTo>
                <a:lnTo>
                  <a:pt x="0" y="3204582"/>
                </a:lnTo>
                <a:lnTo>
                  <a:pt x="0" y="3231066"/>
                </a:lnTo>
                <a:lnTo>
                  <a:pt x="0" y="3257550"/>
                </a:lnTo>
                <a:lnTo>
                  <a:pt x="0" y="3284034"/>
                </a:lnTo>
                <a:lnTo>
                  <a:pt x="0" y="3310518"/>
                </a:lnTo>
                <a:lnTo>
                  <a:pt x="0" y="3337003"/>
                </a:lnTo>
                <a:lnTo>
                  <a:pt x="0" y="3363487"/>
                </a:lnTo>
                <a:lnTo>
                  <a:pt x="0" y="3389971"/>
                </a:lnTo>
                <a:lnTo>
                  <a:pt x="0" y="3416455"/>
                </a:lnTo>
                <a:lnTo>
                  <a:pt x="0" y="3442939"/>
                </a:lnTo>
                <a:lnTo>
                  <a:pt x="0" y="3469423"/>
                </a:lnTo>
                <a:lnTo>
                  <a:pt x="0" y="3495908"/>
                </a:lnTo>
                <a:lnTo>
                  <a:pt x="0" y="3522391"/>
                </a:lnTo>
                <a:lnTo>
                  <a:pt x="0" y="3548876"/>
                </a:lnTo>
                <a:lnTo>
                  <a:pt x="0" y="3575360"/>
                </a:lnTo>
                <a:lnTo>
                  <a:pt x="0" y="3601844"/>
                </a:lnTo>
                <a:lnTo>
                  <a:pt x="0" y="3628328"/>
                </a:lnTo>
                <a:lnTo>
                  <a:pt x="0" y="3654812"/>
                </a:lnTo>
                <a:lnTo>
                  <a:pt x="0" y="3681296"/>
                </a:lnTo>
                <a:lnTo>
                  <a:pt x="0" y="3707781"/>
                </a:lnTo>
                <a:lnTo>
                  <a:pt x="0" y="3734265"/>
                </a:lnTo>
                <a:lnTo>
                  <a:pt x="0" y="3760749"/>
                </a:lnTo>
                <a:lnTo>
                  <a:pt x="0" y="3787233"/>
                </a:lnTo>
                <a:lnTo>
                  <a:pt x="0" y="3813717"/>
                </a:lnTo>
                <a:lnTo>
                  <a:pt x="0" y="3840201"/>
                </a:lnTo>
                <a:lnTo>
                  <a:pt x="0" y="3866685"/>
                </a:lnTo>
                <a:lnTo>
                  <a:pt x="0" y="3893169"/>
                </a:lnTo>
                <a:lnTo>
                  <a:pt x="0" y="3919654"/>
                </a:lnTo>
                <a:lnTo>
                  <a:pt x="0" y="3946138"/>
                </a:lnTo>
                <a:lnTo>
                  <a:pt x="0" y="3972622"/>
                </a:lnTo>
                <a:lnTo>
                  <a:pt x="0" y="3999106"/>
                </a:lnTo>
                <a:lnTo>
                  <a:pt x="0" y="4025590"/>
                </a:lnTo>
                <a:lnTo>
                  <a:pt x="0" y="4052074"/>
                </a:lnTo>
                <a:lnTo>
                  <a:pt x="0" y="4078559"/>
                </a:lnTo>
                <a:lnTo>
                  <a:pt x="0" y="4105042"/>
                </a:lnTo>
                <a:lnTo>
                  <a:pt x="0" y="4131527"/>
                </a:lnTo>
                <a:lnTo>
                  <a:pt x="0" y="4158011"/>
                </a:lnTo>
                <a:lnTo>
                  <a:pt x="0" y="4184495"/>
                </a:lnTo>
                <a:lnTo>
                  <a:pt x="0" y="4210979"/>
                </a:lnTo>
                <a:lnTo>
                  <a:pt x="0" y="4237463"/>
                </a:lnTo>
                <a:lnTo>
                  <a:pt x="0" y="4263947"/>
                </a:lnTo>
                <a:lnTo>
                  <a:pt x="0" y="4290432"/>
                </a:lnTo>
                <a:lnTo>
                  <a:pt x="0" y="4316916"/>
                </a:lnTo>
                <a:lnTo>
                  <a:pt x="0" y="4343400"/>
                </a:lnTo>
                <a:lnTo>
                  <a:pt x="0" y="4369884"/>
                </a:lnTo>
                <a:lnTo>
                  <a:pt x="0" y="4396368"/>
                </a:lnTo>
                <a:lnTo>
                  <a:pt x="0" y="4422853"/>
                </a:lnTo>
                <a:lnTo>
                  <a:pt x="0" y="4449337"/>
                </a:lnTo>
                <a:lnTo>
                  <a:pt x="0" y="4475821"/>
                </a:lnTo>
                <a:lnTo>
                  <a:pt x="0" y="4502305"/>
                </a:lnTo>
                <a:lnTo>
                  <a:pt x="0" y="4528789"/>
                </a:lnTo>
                <a:lnTo>
                  <a:pt x="0" y="4555273"/>
                </a:lnTo>
                <a:lnTo>
                  <a:pt x="0" y="4581758"/>
                </a:lnTo>
              </a:path>
            </a:pathLst>
          </a:custGeom>
          <a:noFill xmlns:a="http://schemas.openxmlformats.org/drawingml/2006/main"/>
          <a:ln xmlns:a="http://schemas.openxmlformats.org/drawingml/2006/main" w="8828">
            <a:solidFill>
              <a:srgbClr val="797569"/>
            </a:solidFill>
          </a:ln>
        </p:spPr>
      </p:sp>
      <p:sp>
        <p:nvSpPr>
          <p:cNvPr id="8" name="">
            <a:extLst xmlns:a="http://schemas.openxmlformats.org/drawingml/2006/main">
              <a:ext uri="{FF2B5EF4-FFF2-40B4-BE49-F238E27FC236}">
                <a16:creationId xmlns:a16="http://schemas.microsoft.com/office/drawing/2014/main" id="{DF165EEC-0CC9-4CFA-9B66-91367D6E7021}"/>
              </a:ext>
            </a:extLst>
          </p:cNvPr>
          <p:cNvSpPr>
            <a:spLocks xmlns:a="http://schemas.openxmlformats.org/drawingml/2006/main" noGrp="1"/>
          </p:cNvSpPr>
          <p:nvPr/>
        </p:nvSpPr>
        <p:spPr>
          <a:xfrm xmlns:a="http://schemas.openxmlformats.org/drawingml/2006/main">
            <a:off x="960863" y="1798831"/>
            <a:ext cx="1571393" cy="397262"/>
          </a:xfrm>
          <a:custGeom xmlns:a="http://schemas.openxmlformats.org/drawingml/2006/main">
            <a:pathLst>
              <a:path w="1571393" h="397262">
                <a:moveTo>
                  <a:pt x="26484" y="0"/>
                </a:moveTo>
                <a:lnTo>
                  <a:pt x="52930" y="0"/>
                </a:lnTo>
                <a:lnTo>
                  <a:pt x="79377" y="0"/>
                </a:lnTo>
                <a:lnTo>
                  <a:pt x="105823" y="0"/>
                </a:lnTo>
                <a:lnTo>
                  <a:pt x="132269" y="0"/>
                </a:lnTo>
                <a:lnTo>
                  <a:pt x="158715" y="0"/>
                </a:lnTo>
                <a:lnTo>
                  <a:pt x="185162" y="0"/>
                </a:lnTo>
                <a:lnTo>
                  <a:pt x="211608" y="0"/>
                </a:lnTo>
                <a:lnTo>
                  <a:pt x="238054" y="0"/>
                </a:lnTo>
                <a:lnTo>
                  <a:pt x="264500" y="0"/>
                </a:lnTo>
                <a:lnTo>
                  <a:pt x="290946" y="0"/>
                </a:lnTo>
                <a:lnTo>
                  <a:pt x="317393" y="0"/>
                </a:lnTo>
                <a:lnTo>
                  <a:pt x="343839" y="0"/>
                </a:lnTo>
                <a:lnTo>
                  <a:pt x="370285" y="0"/>
                </a:lnTo>
                <a:lnTo>
                  <a:pt x="396731" y="0"/>
                </a:lnTo>
                <a:lnTo>
                  <a:pt x="423178" y="0"/>
                </a:lnTo>
                <a:lnTo>
                  <a:pt x="449624" y="0"/>
                </a:lnTo>
                <a:lnTo>
                  <a:pt x="476070" y="0"/>
                </a:lnTo>
                <a:lnTo>
                  <a:pt x="502516" y="0"/>
                </a:lnTo>
                <a:lnTo>
                  <a:pt x="528963" y="0"/>
                </a:lnTo>
                <a:lnTo>
                  <a:pt x="555409" y="0"/>
                </a:lnTo>
                <a:lnTo>
                  <a:pt x="581855" y="0"/>
                </a:lnTo>
                <a:lnTo>
                  <a:pt x="608301" y="0"/>
                </a:lnTo>
                <a:lnTo>
                  <a:pt x="634748" y="0"/>
                </a:lnTo>
                <a:lnTo>
                  <a:pt x="661194" y="0"/>
                </a:lnTo>
                <a:lnTo>
                  <a:pt x="687640" y="0"/>
                </a:lnTo>
                <a:lnTo>
                  <a:pt x="714086" y="0"/>
                </a:lnTo>
                <a:lnTo>
                  <a:pt x="740533" y="0"/>
                </a:lnTo>
                <a:lnTo>
                  <a:pt x="766979" y="0"/>
                </a:lnTo>
                <a:lnTo>
                  <a:pt x="793425" y="0"/>
                </a:lnTo>
                <a:lnTo>
                  <a:pt x="819871" y="0"/>
                </a:lnTo>
                <a:lnTo>
                  <a:pt x="846318" y="0"/>
                </a:lnTo>
                <a:lnTo>
                  <a:pt x="872764" y="0"/>
                </a:lnTo>
                <a:lnTo>
                  <a:pt x="899210" y="0"/>
                </a:lnTo>
                <a:lnTo>
                  <a:pt x="925656" y="0"/>
                </a:lnTo>
                <a:lnTo>
                  <a:pt x="952103" y="0"/>
                </a:lnTo>
                <a:lnTo>
                  <a:pt x="978549" y="0"/>
                </a:lnTo>
                <a:lnTo>
                  <a:pt x="1004995" y="0"/>
                </a:lnTo>
                <a:lnTo>
                  <a:pt x="1031441" y="0"/>
                </a:lnTo>
                <a:lnTo>
                  <a:pt x="1057888" y="0"/>
                </a:lnTo>
                <a:lnTo>
                  <a:pt x="1084334" y="0"/>
                </a:lnTo>
                <a:lnTo>
                  <a:pt x="1110780" y="0"/>
                </a:lnTo>
                <a:lnTo>
                  <a:pt x="1137226" y="0"/>
                </a:lnTo>
                <a:lnTo>
                  <a:pt x="1163672" y="0"/>
                </a:lnTo>
                <a:lnTo>
                  <a:pt x="1190119" y="0"/>
                </a:lnTo>
                <a:lnTo>
                  <a:pt x="1216565" y="0"/>
                </a:lnTo>
                <a:lnTo>
                  <a:pt x="1243011" y="0"/>
                </a:lnTo>
                <a:lnTo>
                  <a:pt x="1269458" y="0"/>
                </a:lnTo>
                <a:lnTo>
                  <a:pt x="1295904" y="0"/>
                </a:lnTo>
                <a:lnTo>
                  <a:pt x="1322350" y="0"/>
                </a:lnTo>
                <a:lnTo>
                  <a:pt x="1348796" y="0"/>
                </a:lnTo>
                <a:lnTo>
                  <a:pt x="1375242" y="0"/>
                </a:lnTo>
                <a:lnTo>
                  <a:pt x="1401689" y="0"/>
                </a:lnTo>
                <a:lnTo>
                  <a:pt x="1428135" y="0"/>
                </a:lnTo>
                <a:lnTo>
                  <a:pt x="1454581" y="0"/>
                </a:lnTo>
                <a:lnTo>
                  <a:pt x="1481027" y="0"/>
                </a:lnTo>
                <a:lnTo>
                  <a:pt x="1507474" y="0"/>
                </a:lnTo>
                <a:lnTo>
                  <a:pt x="1533920" y="0"/>
                </a:lnTo>
                <a:lnTo>
                  <a:pt x="1559629" y="4468"/>
                </a:lnTo>
                <a:lnTo>
                  <a:pt x="1571393" y="27848"/>
                </a:lnTo>
                <a:lnTo>
                  <a:pt x="1571393" y="54294"/>
                </a:lnTo>
                <a:lnTo>
                  <a:pt x="1571393" y="80740"/>
                </a:lnTo>
                <a:lnTo>
                  <a:pt x="1571393" y="107187"/>
                </a:lnTo>
                <a:lnTo>
                  <a:pt x="1571393" y="133633"/>
                </a:lnTo>
                <a:lnTo>
                  <a:pt x="1571393" y="160079"/>
                </a:lnTo>
                <a:lnTo>
                  <a:pt x="1571393" y="186525"/>
                </a:lnTo>
                <a:lnTo>
                  <a:pt x="1571393" y="212972"/>
                </a:lnTo>
                <a:lnTo>
                  <a:pt x="1571393" y="239418"/>
                </a:lnTo>
                <a:lnTo>
                  <a:pt x="1571393" y="265864"/>
                </a:lnTo>
                <a:lnTo>
                  <a:pt x="1571393" y="292310"/>
                </a:lnTo>
                <a:lnTo>
                  <a:pt x="1571393" y="318757"/>
                </a:lnTo>
                <a:lnTo>
                  <a:pt x="1571393" y="345203"/>
                </a:lnTo>
                <a:lnTo>
                  <a:pt x="1571380" y="371588"/>
                </a:lnTo>
                <a:lnTo>
                  <a:pt x="1557590" y="394028"/>
                </a:lnTo>
                <a:lnTo>
                  <a:pt x="1531685" y="397262"/>
                </a:lnTo>
                <a:lnTo>
                  <a:pt x="1505239" y="397262"/>
                </a:lnTo>
                <a:lnTo>
                  <a:pt x="1478793" y="397262"/>
                </a:lnTo>
                <a:lnTo>
                  <a:pt x="1452346" y="397262"/>
                </a:lnTo>
                <a:lnTo>
                  <a:pt x="1425900" y="397262"/>
                </a:lnTo>
                <a:lnTo>
                  <a:pt x="1399454" y="397262"/>
                </a:lnTo>
                <a:lnTo>
                  <a:pt x="1373008" y="397262"/>
                </a:lnTo>
                <a:lnTo>
                  <a:pt x="1346561" y="397262"/>
                </a:lnTo>
                <a:lnTo>
                  <a:pt x="1320115" y="397262"/>
                </a:lnTo>
                <a:lnTo>
                  <a:pt x="1293669" y="397262"/>
                </a:lnTo>
                <a:lnTo>
                  <a:pt x="1267223" y="397262"/>
                </a:lnTo>
                <a:lnTo>
                  <a:pt x="1240776" y="397262"/>
                </a:lnTo>
                <a:lnTo>
                  <a:pt x="1214330" y="397262"/>
                </a:lnTo>
                <a:lnTo>
                  <a:pt x="1187884" y="397262"/>
                </a:lnTo>
                <a:lnTo>
                  <a:pt x="1161438" y="397262"/>
                </a:lnTo>
                <a:lnTo>
                  <a:pt x="1134992" y="397262"/>
                </a:lnTo>
                <a:lnTo>
                  <a:pt x="1108545" y="397262"/>
                </a:lnTo>
                <a:lnTo>
                  <a:pt x="1082099" y="397262"/>
                </a:lnTo>
                <a:lnTo>
                  <a:pt x="1055653" y="397262"/>
                </a:lnTo>
                <a:lnTo>
                  <a:pt x="1029207" y="397262"/>
                </a:lnTo>
                <a:lnTo>
                  <a:pt x="1002760" y="397262"/>
                </a:lnTo>
                <a:lnTo>
                  <a:pt x="976314" y="397262"/>
                </a:lnTo>
                <a:lnTo>
                  <a:pt x="949868" y="397262"/>
                </a:lnTo>
                <a:lnTo>
                  <a:pt x="923422" y="397262"/>
                </a:lnTo>
                <a:lnTo>
                  <a:pt x="896975" y="397262"/>
                </a:lnTo>
                <a:lnTo>
                  <a:pt x="870529" y="397262"/>
                </a:lnTo>
                <a:lnTo>
                  <a:pt x="844083" y="397262"/>
                </a:lnTo>
                <a:lnTo>
                  <a:pt x="817637" y="397262"/>
                </a:lnTo>
                <a:lnTo>
                  <a:pt x="791190" y="397262"/>
                </a:lnTo>
                <a:lnTo>
                  <a:pt x="764744" y="397262"/>
                </a:lnTo>
                <a:lnTo>
                  <a:pt x="738298" y="397262"/>
                </a:lnTo>
                <a:lnTo>
                  <a:pt x="711852" y="397262"/>
                </a:lnTo>
                <a:lnTo>
                  <a:pt x="685406" y="397262"/>
                </a:lnTo>
                <a:lnTo>
                  <a:pt x="658959" y="397262"/>
                </a:lnTo>
                <a:lnTo>
                  <a:pt x="632513" y="397262"/>
                </a:lnTo>
                <a:lnTo>
                  <a:pt x="606067" y="397262"/>
                </a:lnTo>
                <a:lnTo>
                  <a:pt x="579620" y="397262"/>
                </a:lnTo>
                <a:lnTo>
                  <a:pt x="553174" y="397262"/>
                </a:lnTo>
                <a:lnTo>
                  <a:pt x="526728" y="397262"/>
                </a:lnTo>
                <a:lnTo>
                  <a:pt x="500282" y="397262"/>
                </a:lnTo>
                <a:lnTo>
                  <a:pt x="473835" y="397262"/>
                </a:lnTo>
                <a:lnTo>
                  <a:pt x="447389" y="397262"/>
                </a:lnTo>
                <a:lnTo>
                  <a:pt x="420943" y="397262"/>
                </a:lnTo>
                <a:lnTo>
                  <a:pt x="394497" y="397262"/>
                </a:lnTo>
                <a:lnTo>
                  <a:pt x="368050" y="397262"/>
                </a:lnTo>
                <a:lnTo>
                  <a:pt x="341604" y="397262"/>
                </a:lnTo>
                <a:lnTo>
                  <a:pt x="315158" y="397262"/>
                </a:lnTo>
                <a:lnTo>
                  <a:pt x="288712" y="397262"/>
                </a:lnTo>
                <a:lnTo>
                  <a:pt x="262266" y="397262"/>
                </a:lnTo>
                <a:lnTo>
                  <a:pt x="235819" y="397262"/>
                </a:lnTo>
                <a:lnTo>
                  <a:pt x="209373" y="397262"/>
                </a:lnTo>
                <a:lnTo>
                  <a:pt x="182927" y="397262"/>
                </a:lnTo>
                <a:lnTo>
                  <a:pt x="156480" y="397262"/>
                </a:lnTo>
                <a:lnTo>
                  <a:pt x="130034" y="397262"/>
                </a:lnTo>
                <a:lnTo>
                  <a:pt x="103588" y="397262"/>
                </a:lnTo>
                <a:lnTo>
                  <a:pt x="77142" y="397262"/>
                </a:lnTo>
                <a:lnTo>
                  <a:pt x="50696" y="397262"/>
                </a:lnTo>
                <a:lnTo>
                  <a:pt x="24389" y="397179"/>
                </a:lnTo>
                <a:lnTo>
                  <a:pt x="2579" y="382178"/>
                </a:lnTo>
                <a:lnTo>
                  <a:pt x="0" y="356191"/>
                </a:lnTo>
                <a:lnTo>
                  <a:pt x="0" y="329745"/>
                </a:lnTo>
                <a:lnTo>
                  <a:pt x="0" y="303299"/>
                </a:lnTo>
                <a:lnTo>
                  <a:pt x="0" y="276852"/>
                </a:lnTo>
                <a:lnTo>
                  <a:pt x="0" y="250406"/>
                </a:lnTo>
                <a:lnTo>
                  <a:pt x="0" y="223960"/>
                </a:lnTo>
                <a:lnTo>
                  <a:pt x="0" y="197514"/>
                </a:lnTo>
                <a:lnTo>
                  <a:pt x="0" y="171067"/>
                </a:lnTo>
                <a:lnTo>
                  <a:pt x="0" y="144621"/>
                </a:lnTo>
                <a:lnTo>
                  <a:pt x="0" y="118175"/>
                </a:lnTo>
                <a:lnTo>
                  <a:pt x="0" y="91729"/>
                </a:lnTo>
                <a:lnTo>
                  <a:pt x="0" y="65282"/>
                </a:lnTo>
                <a:lnTo>
                  <a:pt x="0" y="38836"/>
                </a:lnTo>
                <a:lnTo>
                  <a:pt x="3691" y="12997"/>
                </a:lnTo>
                <a:lnTo>
                  <a:pt x="26484" y="0"/>
                </a:lnTo>
                <a:close/>
              </a:path>
            </a:pathLst>
          </a:custGeom>
          <a:solidFill xmlns:a="http://schemas.openxmlformats.org/drawingml/2006/main">
            <a:srgbClr val="1A1711"/>
          </a:solidFill>
          <a:ln xmlns:a="http://schemas.openxmlformats.org/drawingml/2006/main" w="8828">
            <a:solidFill>
              <a:srgbClr val="817B69"/>
            </a:solidFill>
          </a:ln>
        </p:spPr>
      </p:sp>
      <p:sp>
        <p:nvSpPr>
          <p:cNvPr id="9" name="">
            <a:extLst xmlns:a="http://schemas.openxmlformats.org/drawingml/2006/main">
              <a:ext uri="{FF2B5EF4-FFF2-40B4-BE49-F238E27FC236}">
                <a16:creationId xmlns:a16="http://schemas.microsoft.com/office/drawing/2014/main" id="{8F5D570A-FD1F-4529-B540-9FCCCA7FD14D}"/>
              </a:ext>
            </a:extLst>
          </p:cNvPr>
          <p:cNvSpPr>
            <a:spLocks xmlns:a="http://schemas.openxmlformats.org/drawingml/2006/main" noGrp="1"/>
          </p:cNvSpPr>
          <p:nvPr/>
        </p:nvSpPr>
        <p:spPr>
          <a:xfrm xmlns:a="http://schemas.openxmlformats.org/drawingml/2006/main">
            <a:off x="3061939" y="1798831"/>
            <a:ext cx="1694985" cy="397262"/>
          </a:xfrm>
          <a:custGeom xmlns:a="http://schemas.openxmlformats.org/drawingml/2006/main">
            <a:pathLst>
              <a:path w="1694985" h="397262">
                <a:moveTo>
                  <a:pt x="26484" y="0"/>
                </a:moveTo>
                <a:lnTo>
                  <a:pt x="52820" y="0"/>
                </a:lnTo>
                <a:lnTo>
                  <a:pt x="79157" y="0"/>
                </a:lnTo>
                <a:lnTo>
                  <a:pt x="105493" y="0"/>
                </a:lnTo>
                <a:lnTo>
                  <a:pt x="131829" y="0"/>
                </a:lnTo>
                <a:lnTo>
                  <a:pt x="158165" y="0"/>
                </a:lnTo>
                <a:lnTo>
                  <a:pt x="184501" y="0"/>
                </a:lnTo>
                <a:lnTo>
                  <a:pt x="210838" y="0"/>
                </a:lnTo>
                <a:lnTo>
                  <a:pt x="237174" y="0"/>
                </a:lnTo>
                <a:lnTo>
                  <a:pt x="263510" y="0"/>
                </a:lnTo>
                <a:lnTo>
                  <a:pt x="289846" y="0"/>
                </a:lnTo>
                <a:lnTo>
                  <a:pt x="316182" y="0"/>
                </a:lnTo>
                <a:lnTo>
                  <a:pt x="342519" y="0"/>
                </a:lnTo>
                <a:lnTo>
                  <a:pt x="368855" y="0"/>
                </a:lnTo>
                <a:lnTo>
                  <a:pt x="395191" y="0"/>
                </a:lnTo>
                <a:lnTo>
                  <a:pt x="421527" y="0"/>
                </a:lnTo>
                <a:lnTo>
                  <a:pt x="447863" y="0"/>
                </a:lnTo>
                <a:lnTo>
                  <a:pt x="474200" y="0"/>
                </a:lnTo>
                <a:lnTo>
                  <a:pt x="500536" y="0"/>
                </a:lnTo>
                <a:lnTo>
                  <a:pt x="526872" y="0"/>
                </a:lnTo>
                <a:lnTo>
                  <a:pt x="553208" y="0"/>
                </a:lnTo>
                <a:lnTo>
                  <a:pt x="579544" y="0"/>
                </a:lnTo>
                <a:lnTo>
                  <a:pt x="605880" y="0"/>
                </a:lnTo>
                <a:lnTo>
                  <a:pt x="632217" y="0"/>
                </a:lnTo>
                <a:lnTo>
                  <a:pt x="658553" y="0"/>
                </a:lnTo>
                <a:lnTo>
                  <a:pt x="684889" y="0"/>
                </a:lnTo>
                <a:lnTo>
                  <a:pt x="711225" y="0"/>
                </a:lnTo>
                <a:lnTo>
                  <a:pt x="737561" y="0"/>
                </a:lnTo>
                <a:lnTo>
                  <a:pt x="763898" y="0"/>
                </a:lnTo>
                <a:lnTo>
                  <a:pt x="790234" y="0"/>
                </a:lnTo>
                <a:lnTo>
                  <a:pt x="816570" y="0"/>
                </a:lnTo>
                <a:lnTo>
                  <a:pt x="842906" y="0"/>
                </a:lnTo>
                <a:lnTo>
                  <a:pt x="869242" y="0"/>
                </a:lnTo>
                <a:lnTo>
                  <a:pt x="895578" y="0"/>
                </a:lnTo>
                <a:lnTo>
                  <a:pt x="921915" y="0"/>
                </a:lnTo>
                <a:lnTo>
                  <a:pt x="948251" y="0"/>
                </a:lnTo>
                <a:lnTo>
                  <a:pt x="974587" y="0"/>
                </a:lnTo>
                <a:lnTo>
                  <a:pt x="1000923" y="0"/>
                </a:lnTo>
                <a:lnTo>
                  <a:pt x="1027260" y="0"/>
                </a:lnTo>
                <a:lnTo>
                  <a:pt x="1053596" y="0"/>
                </a:lnTo>
                <a:lnTo>
                  <a:pt x="1079932" y="0"/>
                </a:lnTo>
                <a:lnTo>
                  <a:pt x="1106268" y="0"/>
                </a:lnTo>
                <a:lnTo>
                  <a:pt x="1132604" y="0"/>
                </a:lnTo>
                <a:lnTo>
                  <a:pt x="1158941" y="0"/>
                </a:lnTo>
                <a:lnTo>
                  <a:pt x="1185276" y="0"/>
                </a:lnTo>
                <a:lnTo>
                  <a:pt x="1211613" y="0"/>
                </a:lnTo>
                <a:lnTo>
                  <a:pt x="1237949" y="0"/>
                </a:lnTo>
                <a:lnTo>
                  <a:pt x="1264285" y="0"/>
                </a:lnTo>
                <a:lnTo>
                  <a:pt x="1290622" y="0"/>
                </a:lnTo>
                <a:lnTo>
                  <a:pt x="1316957" y="0"/>
                </a:lnTo>
                <a:lnTo>
                  <a:pt x="1343294" y="0"/>
                </a:lnTo>
                <a:lnTo>
                  <a:pt x="1369630" y="0"/>
                </a:lnTo>
                <a:lnTo>
                  <a:pt x="1395966" y="0"/>
                </a:lnTo>
                <a:lnTo>
                  <a:pt x="1422302" y="0"/>
                </a:lnTo>
                <a:lnTo>
                  <a:pt x="1448638" y="0"/>
                </a:lnTo>
                <a:lnTo>
                  <a:pt x="1474975" y="0"/>
                </a:lnTo>
                <a:lnTo>
                  <a:pt x="1501311" y="0"/>
                </a:lnTo>
                <a:lnTo>
                  <a:pt x="1527647" y="0"/>
                </a:lnTo>
                <a:lnTo>
                  <a:pt x="1553983" y="0"/>
                </a:lnTo>
                <a:lnTo>
                  <a:pt x="1580320" y="0"/>
                </a:lnTo>
                <a:lnTo>
                  <a:pt x="1606656" y="0"/>
                </a:lnTo>
                <a:lnTo>
                  <a:pt x="1632992" y="0"/>
                </a:lnTo>
                <a:lnTo>
                  <a:pt x="1659328" y="0"/>
                </a:lnTo>
                <a:lnTo>
                  <a:pt x="1684710" y="5539"/>
                </a:lnTo>
                <a:lnTo>
                  <a:pt x="1694985" y="29443"/>
                </a:lnTo>
                <a:lnTo>
                  <a:pt x="1694985" y="55780"/>
                </a:lnTo>
                <a:lnTo>
                  <a:pt x="1694985" y="82116"/>
                </a:lnTo>
                <a:lnTo>
                  <a:pt x="1694985" y="108452"/>
                </a:lnTo>
                <a:lnTo>
                  <a:pt x="1694985" y="134788"/>
                </a:lnTo>
                <a:lnTo>
                  <a:pt x="1694985" y="161124"/>
                </a:lnTo>
                <a:lnTo>
                  <a:pt x="1694985" y="187461"/>
                </a:lnTo>
                <a:lnTo>
                  <a:pt x="1694985" y="213797"/>
                </a:lnTo>
                <a:lnTo>
                  <a:pt x="1694985" y="240133"/>
                </a:lnTo>
                <a:lnTo>
                  <a:pt x="1694985" y="266469"/>
                </a:lnTo>
                <a:lnTo>
                  <a:pt x="1694985" y="292805"/>
                </a:lnTo>
                <a:lnTo>
                  <a:pt x="1694985" y="319142"/>
                </a:lnTo>
                <a:lnTo>
                  <a:pt x="1694985" y="345478"/>
                </a:lnTo>
                <a:lnTo>
                  <a:pt x="1694968" y="371742"/>
                </a:lnTo>
                <a:lnTo>
                  <a:pt x="1681132" y="394056"/>
                </a:lnTo>
                <a:lnTo>
                  <a:pt x="1655333" y="397262"/>
                </a:lnTo>
                <a:lnTo>
                  <a:pt x="1628997" y="397262"/>
                </a:lnTo>
                <a:lnTo>
                  <a:pt x="1602661" y="397262"/>
                </a:lnTo>
                <a:lnTo>
                  <a:pt x="1576324" y="397262"/>
                </a:lnTo>
                <a:lnTo>
                  <a:pt x="1549989" y="397262"/>
                </a:lnTo>
                <a:lnTo>
                  <a:pt x="1523652" y="397262"/>
                </a:lnTo>
                <a:lnTo>
                  <a:pt x="1497316" y="397262"/>
                </a:lnTo>
                <a:lnTo>
                  <a:pt x="1470980" y="397262"/>
                </a:lnTo>
                <a:lnTo>
                  <a:pt x="1444644" y="397262"/>
                </a:lnTo>
                <a:lnTo>
                  <a:pt x="1418307" y="397262"/>
                </a:lnTo>
                <a:lnTo>
                  <a:pt x="1391971" y="397262"/>
                </a:lnTo>
                <a:lnTo>
                  <a:pt x="1365635" y="397262"/>
                </a:lnTo>
                <a:lnTo>
                  <a:pt x="1339299" y="397262"/>
                </a:lnTo>
                <a:lnTo>
                  <a:pt x="1312963" y="397262"/>
                </a:lnTo>
                <a:lnTo>
                  <a:pt x="1286626" y="397262"/>
                </a:lnTo>
                <a:lnTo>
                  <a:pt x="1260290" y="397262"/>
                </a:lnTo>
                <a:lnTo>
                  <a:pt x="1233954" y="397262"/>
                </a:lnTo>
                <a:lnTo>
                  <a:pt x="1207618" y="397262"/>
                </a:lnTo>
                <a:lnTo>
                  <a:pt x="1181282" y="397262"/>
                </a:lnTo>
                <a:lnTo>
                  <a:pt x="1154945" y="397262"/>
                </a:lnTo>
                <a:lnTo>
                  <a:pt x="1128609" y="397262"/>
                </a:lnTo>
                <a:lnTo>
                  <a:pt x="1102273" y="397262"/>
                </a:lnTo>
                <a:lnTo>
                  <a:pt x="1075937" y="397262"/>
                </a:lnTo>
                <a:lnTo>
                  <a:pt x="1049601" y="397262"/>
                </a:lnTo>
                <a:lnTo>
                  <a:pt x="1023265" y="397262"/>
                </a:lnTo>
                <a:lnTo>
                  <a:pt x="996928" y="397262"/>
                </a:lnTo>
                <a:lnTo>
                  <a:pt x="970592" y="397262"/>
                </a:lnTo>
                <a:lnTo>
                  <a:pt x="944256" y="397262"/>
                </a:lnTo>
                <a:lnTo>
                  <a:pt x="917920" y="397262"/>
                </a:lnTo>
                <a:lnTo>
                  <a:pt x="891584" y="397262"/>
                </a:lnTo>
                <a:lnTo>
                  <a:pt x="865247" y="397262"/>
                </a:lnTo>
                <a:lnTo>
                  <a:pt x="838911" y="397262"/>
                </a:lnTo>
                <a:lnTo>
                  <a:pt x="812575" y="397262"/>
                </a:lnTo>
                <a:lnTo>
                  <a:pt x="786239" y="397262"/>
                </a:lnTo>
                <a:lnTo>
                  <a:pt x="759902" y="397262"/>
                </a:lnTo>
                <a:lnTo>
                  <a:pt x="733567" y="397262"/>
                </a:lnTo>
                <a:lnTo>
                  <a:pt x="707230" y="397262"/>
                </a:lnTo>
                <a:lnTo>
                  <a:pt x="680894" y="397262"/>
                </a:lnTo>
                <a:lnTo>
                  <a:pt x="654558" y="397262"/>
                </a:lnTo>
                <a:lnTo>
                  <a:pt x="628222" y="397262"/>
                </a:lnTo>
                <a:lnTo>
                  <a:pt x="601885" y="397262"/>
                </a:lnTo>
                <a:lnTo>
                  <a:pt x="575549" y="397262"/>
                </a:lnTo>
                <a:lnTo>
                  <a:pt x="549213" y="397262"/>
                </a:lnTo>
                <a:lnTo>
                  <a:pt x="522877" y="397262"/>
                </a:lnTo>
                <a:lnTo>
                  <a:pt x="496541" y="397262"/>
                </a:lnTo>
                <a:lnTo>
                  <a:pt x="470204" y="397262"/>
                </a:lnTo>
                <a:lnTo>
                  <a:pt x="443868" y="397262"/>
                </a:lnTo>
                <a:lnTo>
                  <a:pt x="417532" y="397262"/>
                </a:lnTo>
                <a:lnTo>
                  <a:pt x="391196" y="397262"/>
                </a:lnTo>
                <a:lnTo>
                  <a:pt x="364860" y="397262"/>
                </a:lnTo>
                <a:lnTo>
                  <a:pt x="338524" y="397262"/>
                </a:lnTo>
                <a:lnTo>
                  <a:pt x="312187" y="397262"/>
                </a:lnTo>
                <a:lnTo>
                  <a:pt x="285851" y="397262"/>
                </a:lnTo>
                <a:lnTo>
                  <a:pt x="259515" y="397262"/>
                </a:lnTo>
                <a:lnTo>
                  <a:pt x="233179" y="397262"/>
                </a:lnTo>
                <a:lnTo>
                  <a:pt x="206843" y="397262"/>
                </a:lnTo>
                <a:lnTo>
                  <a:pt x="180506" y="397262"/>
                </a:lnTo>
                <a:lnTo>
                  <a:pt x="154170" y="397262"/>
                </a:lnTo>
                <a:lnTo>
                  <a:pt x="127834" y="397262"/>
                </a:lnTo>
                <a:lnTo>
                  <a:pt x="101498" y="397262"/>
                </a:lnTo>
                <a:lnTo>
                  <a:pt x="75162" y="397262"/>
                </a:lnTo>
                <a:lnTo>
                  <a:pt x="48825" y="397262"/>
                </a:lnTo>
                <a:lnTo>
                  <a:pt x="22703" y="396991"/>
                </a:lnTo>
                <a:lnTo>
                  <a:pt x="1888" y="380598"/>
                </a:lnTo>
                <a:lnTo>
                  <a:pt x="0" y="354651"/>
                </a:lnTo>
                <a:lnTo>
                  <a:pt x="0" y="328315"/>
                </a:lnTo>
                <a:lnTo>
                  <a:pt x="0" y="301978"/>
                </a:lnTo>
                <a:lnTo>
                  <a:pt x="0" y="275642"/>
                </a:lnTo>
                <a:lnTo>
                  <a:pt x="0" y="249306"/>
                </a:lnTo>
                <a:lnTo>
                  <a:pt x="0" y="222970"/>
                </a:lnTo>
                <a:lnTo>
                  <a:pt x="0" y="196634"/>
                </a:lnTo>
                <a:lnTo>
                  <a:pt x="0" y="170297"/>
                </a:lnTo>
                <a:lnTo>
                  <a:pt x="0" y="143961"/>
                </a:lnTo>
                <a:lnTo>
                  <a:pt x="0" y="117625"/>
                </a:lnTo>
                <a:lnTo>
                  <a:pt x="0" y="91289"/>
                </a:lnTo>
                <a:lnTo>
                  <a:pt x="0" y="64953"/>
                </a:lnTo>
                <a:lnTo>
                  <a:pt x="0" y="38617"/>
                </a:lnTo>
                <a:lnTo>
                  <a:pt x="3751" y="12896"/>
                </a:lnTo>
                <a:lnTo>
                  <a:pt x="26484" y="0"/>
                </a:lnTo>
                <a:close/>
              </a:path>
            </a:pathLst>
          </a:custGeom>
          <a:solidFill xmlns:a="http://schemas.openxmlformats.org/drawingml/2006/main">
            <a:srgbClr val="1A1711"/>
          </a:solidFill>
          <a:ln xmlns:a="http://schemas.openxmlformats.org/drawingml/2006/main" w="8828">
            <a:solidFill>
              <a:srgbClr val="817B69"/>
            </a:solidFill>
          </a:ln>
        </p:spPr>
      </p:sp>
      <p:sp>
        <p:nvSpPr>
          <p:cNvPr id="10" name="">
            <a:extLst xmlns:a="http://schemas.openxmlformats.org/drawingml/2006/main">
              <a:ext uri="{FF2B5EF4-FFF2-40B4-BE49-F238E27FC236}">
                <a16:creationId xmlns:a16="http://schemas.microsoft.com/office/drawing/2014/main" id="{8C09FF86-D029-4F74-B293-0CA76986DDAB}"/>
              </a:ext>
            </a:extLst>
          </p:cNvPr>
          <p:cNvSpPr>
            <a:spLocks xmlns:a="http://schemas.openxmlformats.org/drawingml/2006/main" noGrp="1"/>
          </p:cNvSpPr>
          <p:nvPr/>
        </p:nvSpPr>
        <p:spPr>
          <a:xfrm xmlns:a="http://schemas.openxmlformats.org/drawingml/2006/main">
            <a:off x="5401372" y="1798831"/>
            <a:ext cx="1571392" cy="397262"/>
          </a:xfrm>
          <a:custGeom xmlns:a="http://schemas.openxmlformats.org/drawingml/2006/main">
            <a:pathLst>
              <a:path w="1571392" h="397262">
                <a:moveTo>
                  <a:pt x="26484" y="0"/>
                </a:moveTo>
                <a:lnTo>
                  <a:pt x="52930" y="0"/>
                </a:lnTo>
                <a:lnTo>
                  <a:pt x="79377" y="0"/>
                </a:lnTo>
                <a:lnTo>
                  <a:pt x="105823" y="0"/>
                </a:lnTo>
                <a:lnTo>
                  <a:pt x="132269" y="0"/>
                </a:lnTo>
                <a:lnTo>
                  <a:pt x="158715" y="0"/>
                </a:lnTo>
                <a:lnTo>
                  <a:pt x="185161" y="0"/>
                </a:lnTo>
                <a:lnTo>
                  <a:pt x="211608" y="0"/>
                </a:lnTo>
                <a:lnTo>
                  <a:pt x="238054" y="0"/>
                </a:lnTo>
                <a:lnTo>
                  <a:pt x="264500" y="0"/>
                </a:lnTo>
                <a:lnTo>
                  <a:pt x="290946" y="0"/>
                </a:lnTo>
                <a:lnTo>
                  <a:pt x="317393" y="0"/>
                </a:lnTo>
                <a:lnTo>
                  <a:pt x="343839" y="0"/>
                </a:lnTo>
                <a:lnTo>
                  <a:pt x="370285" y="0"/>
                </a:lnTo>
                <a:lnTo>
                  <a:pt x="396732" y="0"/>
                </a:lnTo>
                <a:lnTo>
                  <a:pt x="423178" y="0"/>
                </a:lnTo>
                <a:lnTo>
                  <a:pt x="449624" y="0"/>
                </a:lnTo>
                <a:lnTo>
                  <a:pt x="476070" y="0"/>
                </a:lnTo>
                <a:lnTo>
                  <a:pt x="502516" y="0"/>
                </a:lnTo>
                <a:lnTo>
                  <a:pt x="528962" y="0"/>
                </a:lnTo>
                <a:lnTo>
                  <a:pt x="555409" y="0"/>
                </a:lnTo>
                <a:lnTo>
                  <a:pt x="581855" y="0"/>
                </a:lnTo>
                <a:lnTo>
                  <a:pt x="608301" y="0"/>
                </a:lnTo>
                <a:lnTo>
                  <a:pt x="634748" y="0"/>
                </a:lnTo>
                <a:lnTo>
                  <a:pt x="661194" y="0"/>
                </a:lnTo>
                <a:lnTo>
                  <a:pt x="687640" y="0"/>
                </a:lnTo>
                <a:lnTo>
                  <a:pt x="714086" y="0"/>
                </a:lnTo>
                <a:lnTo>
                  <a:pt x="740532" y="0"/>
                </a:lnTo>
                <a:lnTo>
                  <a:pt x="766979" y="0"/>
                </a:lnTo>
                <a:lnTo>
                  <a:pt x="793425" y="0"/>
                </a:lnTo>
                <a:lnTo>
                  <a:pt x="819871" y="0"/>
                </a:lnTo>
                <a:lnTo>
                  <a:pt x="846318" y="0"/>
                </a:lnTo>
                <a:lnTo>
                  <a:pt x="872764" y="0"/>
                </a:lnTo>
                <a:lnTo>
                  <a:pt x="899210" y="0"/>
                </a:lnTo>
                <a:lnTo>
                  <a:pt x="925656" y="0"/>
                </a:lnTo>
                <a:lnTo>
                  <a:pt x="952102" y="0"/>
                </a:lnTo>
                <a:lnTo>
                  <a:pt x="978548" y="0"/>
                </a:lnTo>
                <a:lnTo>
                  <a:pt x="1004995" y="0"/>
                </a:lnTo>
                <a:lnTo>
                  <a:pt x="1031441" y="0"/>
                </a:lnTo>
                <a:lnTo>
                  <a:pt x="1057887" y="0"/>
                </a:lnTo>
                <a:lnTo>
                  <a:pt x="1084334" y="0"/>
                </a:lnTo>
                <a:lnTo>
                  <a:pt x="1110780" y="0"/>
                </a:lnTo>
                <a:lnTo>
                  <a:pt x="1137226" y="0"/>
                </a:lnTo>
                <a:lnTo>
                  <a:pt x="1163673" y="0"/>
                </a:lnTo>
                <a:lnTo>
                  <a:pt x="1190118" y="0"/>
                </a:lnTo>
                <a:lnTo>
                  <a:pt x="1216565" y="0"/>
                </a:lnTo>
                <a:lnTo>
                  <a:pt x="1243011" y="0"/>
                </a:lnTo>
                <a:lnTo>
                  <a:pt x="1269457" y="0"/>
                </a:lnTo>
                <a:lnTo>
                  <a:pt x="1295903" y="0"/>
                </a:lnTo>
                <a:lnTo>
                  <a:pt x="1322350" y="0"/>
                </a:lnTo>
                <a:lnTo>
                  <a:pt x="1348796" y="0"/>
                </a:lnTo>
                <a:lnTo>
                  <a:pt x="1375242" y="0"/>
                </a:lnTo>
                <a:lnTo>
                  <a:pt x="1401689" y="0"/>
                </a:lnTo>
                <a:lnTo>
                  <a:pt x="1428135" y="0"/>
                </a:lnTo>
                <a:lnTo>
                  <a:pt x="1454581" y="0"/>
                </a:lnTo>
                <a:lnTo>
                  <a:pt x="1481028" y="0"/>
                </a:lnTo>
                <a:lnTo>
                  <a:pt x="1507473" y="0"/>
                </a:lnTo>
                <a:lnTo>
                  <a:pt x="1533920" y="0"/>
                </a:lnTo>
                <a:lnTo>
                  <a:pt x="1559629" y="4468"/>
                </a:lnTo>
                <a:lnTo>
                  <a:pt x="1571392" y="27848"/>
                </a:lnTo>
                <a:lnTo>
                  <a:pt x="1571392" y="54294"/>
                </a:lnTo>
                <a:lnTo>
                  <a:pt x="1571392" y="80740"/>
                </a:lnTo>
                <a:lnTo>
                  <a:pt x="1571392" y="107186"/>
                </a:lnTo>
                <a:lnTo>
                  <a:pt x="1571392" y="133633"/>
                </a:lnTo>
                <a:lnTo>
                  <a:pt x="1571392" y="160079"/>
                </a:lnTo>
                <a:lnTo>
                  <a:pt x="1571392" y="186525"/>
                </a:lnTo>
                <a:lnTo>
                  <a:pt x="1571392" y="212971"/>
                </a:lnTo>
                <a:lnTo>
                  <a:pt x="1571392" y="239418"/>
                </a:lnTo>
                <a:lnTo>
                  <a:pt x="1571392" y="265864"/>
                </a:lnTo>
                <a:lnTo>
                  <a:pt x="1571392" y="292310"/>
                </a:lnTo>
                <a:lnTo>
                  <a:pt x="1571392" y="318756"/>
                </a:lnTo>
                <a:lnTo>
                  <a:pt x="1571392" y="345203"/>
                </a:lnTo>
                <a:lnTo>
                  <a:pt x="1571380" y="371587"/>
                </a:lnTo>
                <a:lnTo>
                  <a:pt x="1557590" y="394028"/>
                </a:lnTo>
                <a:lnTo>
                  <a:pt x="1531686" y="397262"/>
                </a:lnTo>
                <a:lnTo>
                  <a:pt x="1505240" y="397262"/>
                </a:lnTo>
                <a:lnTo>
                  <a:pt x="1478793" y="397262"/>
                </a:lnTo>
                <a:lnTo>
                  <a:pt x="1452346" y="397262"/>
                </a:lnTo>
                <a:lnTo>
                  <a:pt x="1425901" y="397262"/>
                </a:lnTo>
                <a:lnTo>
                  <a:pt x="1399454" y="397262"/>
                </a:lnTo>
                <a:lnTo>
                  <a:pt x="1373008" y="397262"/>
                </a:lnTo>
                <a:lnTo>
                  <a:pt x="1346562" y="397262"/>
                </a:lnTo>
                <a:lnTo>
                  <a:pt x="1320115" y="397262"/>
                </a:lnTo>
                <a:lnTo>
                  <a:pt x="1293669" y="397262"/>
                </a:lnTo>
                <a:lnTo>
                  <a:pt x="1267223" y="397262"/>
                </a:lnTo>
                <a:lnTo>
                  <a:pt x="1240777" y="397262"/>
                </a:lnTo>
                <a:lnTo>
                  <a:pt x="1214331" y="397262"/>
                </a:lnTo>
                <a:lnTo>
                  <a:pt x="1187884" y="397262"/>
                </a:lnTo>
                <a:lnTo>
                  <a:pt x="1161438" y="397262"/>
                </a:lnTo>
                <a:lnTo>
                  <a:pt x="1134992" y="397262"/>
                </a:lnTo>
                <a:lnTo>
                  <a:pt x="1108546" y="397262"/>
                </a:lnTo>
                <a:lnTo>
                  <a:pt x="1082100" y="397262"/>
                </a:lnTo>
                <a:lnTo>
                  <a:pt x="1055653" y="397262"/>
                </a:lnTo>
                <a:lnTo>
                  <a:pt x="1029207" y="397262"/>
                </a:lnTo>
                <a:lnTo>
                  <a:pt x="1002761" y="397262"/>
                </a:lnTo>
                <a:lnTo>
                  <a:pt x="976314" y="397262"/>
                </a:lnTo>
                <a:lnTo>
                  <a:pt x="949868" y="397262"/>
                </a:lnTo>
                <a:lnTo>
                  <a:pt x="923422" y="397262"/>
                </a:lnTo>
                <a:lnTo>
                  <a:pt x="896976" y="397262"/>
                </a:lnTo>
                <a:lnTo>
                  <a:pt x="870529" y="397262"/>
                </a:lnTo>
                <a:lnTo>
                  <a:pt x="844083" y="397262"/>
                </a:lnTo>
                <a:lnTo>
                  <a:pt x="817637" y="397262"/>
                </a:lnTo>
                <a:lnTo>
                  <a:pt x="791191" y="397262"/>
                </a:lnTo>
                <a:lnTo>
                  <a:pt x="764745" y="397262"/>
                </a:lnTo>
                <a:lnTo>
                  <a:pt x="738299" y="397262"/>
                </a:lnTo>
                <a:lnTo>
                  <a:pt x="711852" y="397262"/>
                </a:lnTo>
                <a:lnTo>
                  <a:pt x="685405" y="397262"/>
                </a:lnTo>
                <a:lnTo>
                  <a:pt x="658960" y="397262"/>
                </a:lnTo>
                <a:lnTo>
                  <a:pt x="632514" y="397262"/>
                </a:lnTo>
                <a:lnTo>
                  <a:pt x="606067" y="397262"/>
                </a:lnTo>
                <a:lnTo>
                  <a:pt x="579621" y="397262"/>
                </a:lnTo>
                <a:lnTo>
                  <a:pt x="553175" y="397262"/>
                </a:lnTo>
                <a:lnTo>
                  <a:pt x="526728" y="397262"/>
                </a:lnTo>
                <a:lnTo>
                  <a:pt x="500282" y="397262"/>
                </a:lnTo>
                <a:lnTo>
                  <a:pt x="473836" y="397262"/>
                </a:lnTo>
                <a:lnTo>
                  <a:pt x="447390" y="397262"/>
                </a:lnTo>
                <a:lnTo>
                  <a:pt x="420943" y="397262"/>
                </a:lnTo>
                <a:lnTo>
                  <a:pt x="394497" y="397262"/>
                </a:lnTo>
                <a:lnTo>
                  <a:pt x="368051" y="397262"/>
                </a:lnTo>
                <a:lnTo>
                  <a:pt x="341605" y="397262"/>
                </a:lnTo>
                <a:lnTo>
                  <a:pt x="315159" y="397262"/>
                </a:lnTo>
                <a:lnTo>
                  <a:pt x="288712" y="397262"/>
                </a:lnTo>
                <a:lnTo>
                  <a:pt x="262266" y="397262"/>
                </a:lnTo>
                <a:lnTo>
                  <a:pt x="235819" y="397262"/>
                </a:lnTo>
                <a:lnTo>
                  <a:pt x="209373" y="397262"/>
                </a:lnTo>
                <a:lnTo>
                  <a:pt x="182928" y="397262"/>
                </a:lnTo>
                <a:lnTo>
                  <a:pt x="156481" y="397262"/>
                </a:lnTo>
                <a:lnTo>
                  <a:pt x="130035" y="397262"/>
                </a:lnTo>
                <a:lnTo>
                  <a:pt x="103588" y="397262"/>
                </a:lnTo>
                <a:lnTo>
                  <a:pt x="77142" y="397262"/>
                </a:lnTo>
                <a:lnTo>
                  <a:pt x="50696" y="397262"/>
                </a:lnTo>
                <a:lnTo>
                  <a:pt x="24390" y="397179"/>
                </a:lnTo>
                <a:lnTo>
                  <a:pt x="2579" y="382178"/>
                </a:lnTo>
                <a:lnTo>
                  <a:pt x="0" y="356191"/>
                </a:lnTo>
                <a:lnTo>
                  <a:pt x="0" y="329745"/>
                </a:lnTo>
                <a:lnTo>
                  <a:pt x="0" y="303299"/>
                </a:lnTo>
                <a:lnTo>
                  <a:pt x="0" y="276853"/>
                </a:lnTo>
                <a:lnTo>
                  <a:pt x="0" y="250407"/>
                </a:lnTo>
                <a:lnTo>
                  <a:pt x="0" y="223960"/>
                </a:lnTo>
                <a:lnTo>
                  <a:pt x="0" y="197514"/>
                </a:lnTo>
                <a:lnTo>
                  <a:pt x="0" y="171068"/>
                </a:lnTo>
                <a:lnTo>
                  <a:pt x="0" y="144622"/>
                </a:lnTo>
                <a:lnTo>
                  <a:pt x="0" y="118175"/>
                </a:lnTo>
                <a:lnTo>
                  <a:pt x="0" y="91729"/>
                </a:lnTo>
                <a:lnTo>
                  <a:pt x="0" y="65283"/>
                </a:lnTo>
                <a:lnTo>
                  <a:pt x="0" y="38837"/>
                </a:lnTo>
                <a:lnTo>
                  <a:pt x="3692" y="12997"/>
                </a:lnTo>
                <a:lnTo>
                  <a:pt x="26484" y="0"/>
                </a:lnTo>
                <a:close/>
              </a:path>
            </a:pathLst>
          </a:custGeom>
          <a:solidFill xmlns:a="http://schemas.openxmlformats.org/drawingml/2006/main">
            <a:srgbClr val="1A1711"/>
          </a:solidFill>
          <a:ln xmlns:a="http://schemas.openxmlformats.org/drawingml/2006/main" w="8828">
            <a:solidFill>
              <a:srgbClr val="817B69"/>
            </a:solidFill>
          </a:ln>
        </p:spPr>
      </p:sp>
      <p:sp>
        <p:nvSpPr>
          <p:cNvPr id="11" name="">
            <a:extLst xmlns:a="http://schemas.openxmlformats.org/drawingml/2006/main">
              <a:ext uri="{FF2B5EF4-FFF2-40B4-BE49-F238E27FC236}">
                <a16:creationId xmlns:a16="http://schemas.microsoft.com/office/drawing/2014/main" id="{C603C917-FEC3-4C8F-9D5F-37CABB46D851}"/>
              </a:ext>
            </a:extLst>
          </p:cNvPr>
          <p:cNvSpPr>
            <a:spLocks xmlns:a="http://schemas.openxmlformats.org/drawingml/2006/main" noGrp="1"/>
          </p:cNvSpPr>
          <p:nvPr/>
        </p:nvSpPr>
        <p:spPr>
          <a:xfrm xmlns:a="http://schemas.openxmlformats.org/drawingml/2006/main">
            <a:off x="8552985" y="1798831"/>
            <a:ext cx="1571393" cy="397262"/>
          </a:xfrm>
          <a:custGeom xmlns:a="http://schemas.openxmlformats.org/drawingml/2006/main">
            <a:pathLst>
              <a:path w="1571393" h="397262">
                <a:moveTo>
                  <a:pt x="26484" y="0"/>
                </a:moveTo>
                <a:lnTo>
                  <a:pt x="52930" y="0"/>
                </a:lnTo>
                <a:lnTo>
                  <a:pt x="79377" y="0"/>
                </a:lnTo>
                <a:lnTo>
                  <a:pt x="105823" y="0"/>
                </a:lnTo>
                <a:lnTo>
                  <a:pt x="132269" y="0"/>
                </a:lnTo>
                <a:lnTo>
                  <a:pt x="158715" y="0"/>
                </a:lnTo>
                <a:lnTo>
                  <a:pt x="185161" y="0"/>
                </a:lnTo>
                <a:lnTo>
                  <a:pt x="211608" y="0"/>
                </a:lnTo>
                <a:lnTo>
                  <a:pt x="238054" y="0"/>
                </a:lnTo>
                <a:lnTo>
                  <a:pt x="264500" y="0"/>
                </a:lnTo>
                <a:lnTo>
                  <a:pt x="290946" y="0"/>
                </a:lnTo>
                <a:lnTo>
                  <a:pt x="317393" y="0"/>
                </a:lnTo>
                <a:lnTo>
                  <a:pt x="343839" y="0"/>
                </a:lnTo>
                <a:lnTo>
                  <a:pt x="370285" y="0"/>
                </a:lnTo>
                <a:lnTo>
                  <a:pt x="396732" y="0"/>
                </a:lnTo>
                <a:lnTo>
                  <a:pt x="423178" y="0"/>
                </a:lnTo>
                <a:lnTo>
                  <a:pt x="449624" y="0"/>
                </a:lnTo>
                <a:lnTo>
                  <a:pt x="476070" y="0"/>
                </a:lnTo>
                <a:lnTo>
                  <a:pt x="502516" y="0"/>
                </a:lnTo>
                <a:lnTo>
                  <a:pt x="528962" y="0"/>
                </a:lnTo>
                <a:lnTo>
                  <a:pt x="555409" y="0"/>
                </a:lnTo>
                <a:lnTo>
                  <a:pt x="581855" y="0"/>
                </a:lnTo>
                <a:lnTo>
                  <a:pt x="608301" y="0"/>
                </a:lnTo>
                <a:lnTo>
                  <a:pt x="634747" y="0"/>
                </a:lnTo>
                <a:lnTo>
                  <a:pt x="661194" y="0"/>
                </a:lnTo>
                <a:lnTo>
                  <a:pt x="687640" y="0"/>
                </a:lnTo>
                <a:lnTo>
                  <a:pt x="714086" y="0"/>
                </a:lnTo>
                <a:lnTo>
                  <a:pt x="740532" y="0"/>
                </a:lnTo>
                <a:lnTo>
                  <a:pt x="766979" y="0"/>
                </a:lnTo>
                <a:lnTo>
                  <a:pt x="793425" y="0"/>
                </a:lnTo>
                <a:lnTo>
                  <a:pt x="819871" y="0"/>
                </a:lnTo>
                <a:lnTo>
                  <a:pt x="846318" y="0"/>
                </a:lnTo>
                <a:lnTo>
                  <a:pt x="872764" y="0"/>
                </a:lnTo>
                <a:lnTo>
                  <a:pt x="899210" y="0"/>
                </a:lnTo>
                <a:lnTo>
                  <a:pt x="925656" y="0"/>
                </a:lnTo>
                <a:lnTo>
                  <a:pt x="952102" y="0"/>
                </a:lnTo>
                <a:lnTo>
                  <a:pt x="978548" y="0"/>
                </a:lnTo>
                <a:lnTo>
                  <a:pt x="1004995" y="0"/>
                </a:lnTo>
                <a:lnTo>
                  <a:pt x="1031441" y="0"/>
                </a:lnTo>
                <a:lnTo>
                  <a:pt x="1057887" y="0"/>
                </a:lnTo>
                <a:lnTo>
                  <a:pt x="1084334" y="0"/>
                </a:lnTo>
                <a:lnTo>
                  <a:pt x="1110780" y="0"/>
                </a:lnTo>
                <a:lnTo>
                  <a:pt x="1137226" y="0"/>
                </a:lnTo>
                <a:lnTo>
                  <a:pt x="1163673" y="0"/>
                </a:lnTo>
                <a:lnTo>
                  <a:pt x="1190118" y="0"/>
                </a:lnTo>
                <a:lnTo>
                  <a:pt x="1216565" y="0"/>
                </a:lnTo>
                <a:lnTo>
                  <a:pt x="1243011" y="0"/>
                </a:lnTo>
                <a:lnTo>
                  <a:pt x="1269458" y="0"/>
                </a:lnTo>
                <a:lnTo>
                  <a:pt x="1295903" y="0"/>
                </a:lnTo>
                <a:lnTo>
                  <a:pt x="1322350" y="0"/>
                </a:lnTo>
                <a:lnTo>
                  <a:pt x="1348796" y="0"/>
                </a:lnTo>
                <a:lnTo>
                  <a:pt x="1375242" y="0"/>
                </a:lnTo>
                <a:lnTo>
                  <a:pt x="1401688" y="0"/>
                </a:lnTo>
                <a:lnTo>
                  <a:pt x="1428136" y="0"/>
                </a:lnTo>
                <a:lnTo>
                  <a:pt x="1454580" y="0"/>
                </a:lnTo>
                <a:lnTo>
                  <a:pt x="1481026" y="0"/>
                </a:lnTo>
                <a:lnTo>
                  <a:pt x="1507474" y="0"/>
                </a:lnTo>
                <a:lnTo>
                  <a:pt x="1533920" y="0"/>
                </a:lnTo>
                <a:lnTo>
                  <a:pt x="1559629" y="4468"/>
                </a:lnTo>
                <a:lnTo>
                  <a:pt x="1571393" y="27848"/>
                </a:lnTo>
                <a:lnTo>
                  <a:pt x="1571393" y="54294"/>
                </a:lnTo>
                <a:lnTo>
                  <a:pt x="1571393" y="80740"/>
                </a:lnTo>
                <a:lnTo>
                  <a:pt x="1571393" y="107186"/>
                </a:lnTo>
                <a:lnTo>
                  <a:pt x="1571393" y="133633"/>
                </a:lnTo>
                <a:lnTo>
                  <a:pt x="1571393" y="160079"/>
                </a:lnTo>
                <a:lnTo>
                  <a:pt x="1571393" y="186525"/>
                </a:lnTo>
                <a:lnTo>
                  <a:pt x="1571393" y="212971"/>
                </a:lnTo>
                <a:lnTo>
                  <a:pt x="1571393" y="239418"/>
                </a:lnTo>
                <a:lnTo>
                  <a:pt x="1571393" y="265864"/>
                </a:lnTo>
                <a:lnTo>
                  <a:pt x="1571393" y="292310"/>
                </a:lnTo>
                <a:lnTo>
                  <a:pt x="1571393" y="318756"/>
                </a:lnTo>
                <a:lnTo>
                  <a:pt x="1571393" y="345203"/>
                </a:lnTo>
                <a:lnTo>
                  <a:pt x="1571380" y="371587"/>
                </a:lnTo>
                <a:lnTo>
                  <a:pt x="1557590" y="394028"/>
                </a:lnTo>
                <a:lnTo>
                  <a:pt x="1531686" y="397262"/>
                </a:lnTo>
                <a:lnTo>
                  <a:pt x="1505239" y="397262"/>
                </a:lnTo>
                <a:lnTo>
                  <a:pt x="1478793" y="397262"/>
                </a:lnTo>
                <a:lnTo>
                  <a:pt x="1452347" y="397262"/>
                </a:lnTo>
                <a:lnTo>
                  <a:pt x="1425900" y="397262"/>
                </a:lnTo>
                <a:lnTo>
                  <a:pt x="1399455" y="397262"/>
                </a:lnTo>
                <a:lnTo>
                  <a:pt x="1373009" y="397262"/>
                </a:lnTo>
                <a:lnTo>
                  <a:pt x="1346561" y="397262"/>
                </a:lnTo>
                <a:lnTo>
                  <a:pt x="1320115" y="397262"/>
                </a:lnTo>
                <a:lnTo>
                  <a:pt x="1293669" y="397262"/>
                </a:lnTo>
                <a:lnTo>
                  <a:pt x="1267223" y="397262"/>
                </a:lnTo>
                <a:lnTo>
                  <a:pt x="1240777" y="397262"/>
                </a:lnTo>
                <a:lnTo>
                  <a:pt x="1214331" y="397262"/>
                </a:lnTo>
                <a:lnTo>
                  <a:pt x="1187884" y="397262"/>
                </a:lnTo>
                <a:lnTo>
                  <a:pt x="1161438" y="397262"/>
                </a:lnTo>
                <a:lnTo>
                  <a:pt x="1134991" y="397262"/>
                </a:lnTo>
                <a:lnTo>
                  <a:pt x="1108546" y="397262"/>
                </a:lnTo>
                <a:lnTo>
                  <a:pt x="1082100" y="397262"/>
                </a:lnTo>
                <a:lnTo>
                  <a:pt x="1055653" y="397262"/>
                </a:lnTo>
                <a:lnTo>
                  <a:pt x="1029207" y="397262"/>
                </a:lnTo>
                <a:lnTo>
                  <a:pt x="1002761" y="397262"/>
                </a:lnTo>
                <a:lnTo>
                  <a:pt x="976314" y="397262"/>
                </a:lnTo>
                <a:lnTo>
                  <a:pt x="949868" y="397262"/>
                </a:lnTo>
                <a:lnTo>
                  <a:pt x="923422" y="397262"/>
                </a:lnTo>
                <a:lnTo>
                  <a:pt x="896975" y="397262"/>
                </a:lnTo>
                <a:lnTo>
                  <a:pt x="870529" y="397262"/>
                </a:lnTo>
                <a:lnTo>
                  <a:pt x="844083" y="397262"/>
                </a:lnTo>
                <a:lnTo>
                  <a:pt x="817637" y="397262"/>
                </a:lnTo>
                <a:lnTo>
                  <a:pt x="791191" y="397262"/>
                </a:lnTo>
                <a:lnTo>
                  <a:pt x="764745" y="397262"/>
                </a:lnTo>
                <a:lnTo>
                  <a:pt x="738299" y="397262"/>
                </a:lnTo>
                <a:lnTo>
                  <a:pt x="711852" y="397262"/>
                </a:lnTo>
                <a:lnTo>
                  <a:pt x="685405" y="397262"/>
                </a:lnTo>
                <a:lnTo>
                  <a:pt x="658960" y="397262"/>
                </a:lnTo>
                <a:lnTo>
                  <a:pt x="632514" y="397262"/>
                </a:lnTo>
                <a:lnTo>
                  <a:pt x="606067" y="397262"/>
                </a:lnTo>
                <a:lnTo>
                  <a:pt x="579621" y="397262"/>
                </a:lnTo>
                <a:lnTo>
                  <a:pt x="553175" y="397262"/>
                </a:lnTo>
                <a:lnTo>
                  <a:pt x="526728" y="397262"/>
                </a:lnTo>
                <a:lnTo>
                  <a:pt x="500282" y="397262"/>
                </a:lnTo>
                <a:lnTo>
                  <a:pt x="473836" y="397262"/>
                </a:lnTo>
                <a:lnTo>
                  <a:pt x="447390" y="397262"/>
                </a:lnTo>
                <a:lnTo>
                  <a:pt x="420943" y="397262"/>
                </a:lnTo>
                <a:lnTo>
                  <a:pt x="394497" y="397262"/>
                </a:lnTo>
                <a:lnTo>
                  <a:pt x="368051" y="397262"/>
                </a:lnTo>
                <a:lnTo>
                  <a:pt x="341605" y="397262"/>
                </a:lnTo>
                <a:lnTo>
                  <a:pt x="315159" y="397262"/>
                </a:lnTo>
                <a:lnTo>
                  <a:pt x="288712" y="397262"/>
                </a:lnTo>
                <a:lnTo>
                  <a:pt x="262266" y="397262"/>
                </a:lnTo>
                <a:lnTo>
                  <a:pt x="235819" y="397262"/>
                </a:lnTo>
                <a:lnTo>
                  <a:pt x="209373" y="397262"/>
                </a:lnTo>
                <a:lnTo>
                  <a:pt x="182928" y="397262"/>
                </a:lnTo>
                <a:lnTo>
                  <a:pt x="156481" y="397262"/>
                </a:lnTo>
                <a:lnTo>
                  <a:pt x="130035" y="397262"/>
                </a:lnTo>
                <a:lnTo>
                  <a:pt x="103588" y="397262"/>
                </a:lnTo>
                <a:lnTo>
                  <a:pt x="77142" y="397262"/>
                </a:lnTo>
                <a:lnTo>
                  <a:pt x="50696" y="397262"/>
                </a:lnTo>
                <a:lnTo>
                  <a:pt x="24390" y="397179"/>
                </a:lnTo>
                <a:lnTo>
                  <a:pt x="2579" y="382178"/>
                </a:lnTo>
                <a:lnTo>
                  <a:pt x="0" y="356191"/>
                </a:lnTo>
                <a:lnTo>
                  <a:pt x="0" y="329745"/>
                </a:lnTo>
                <a:lnTo>
                  <a:pt x="0" y="303299"/>
                </a:lnTo>
                <a:lnTo>
                  <a:pt x="0" y="276853"/>
                </a:lnTo>
                <a:lnTo>
                  <a:pt x="0" y="250407"/>
                </a:lnTo>
                <a:lnTo>
                  <a:pt x="0" y="223960"/>
                </a:lnTo>
                <a:lnTo>
                  <a:pt x="0" y="197514"/>
                </a:lnTo>
                <a:lnTo>
                  <a:pt x="0" y="171068"/>
                </a:lnTo>
                <a:lnTo>
                  <a:pt x="0" y="144622"/>
                </a:lnTo>
                <a:lnTo>
                  <a:pt x="0" y="118175"/>
                </a:lnTo>
                <a:lnTo>
                  <a:pt x="0" y="91729"/>
                </a:lnTo>
                <a:lnTo>
                  <a:pt x="0" y="65283"/>
                </a:lnTo>
                <a:lnTo>
                  <a:pt x="0" y="38837"/>
                </a:lnTo>
                <a:lnTo>
                  <a:pt x="3691" y="12997"/>
                </a:lnTo>
                <a:lnTo>
                  <a:pt x="26484" y="0"/>
                </a:lnTo>
                <a:close/>
              </a:path>
            </a:pathLst>
          </a:custGeom>
          <a:solidFill xmlns:a="http://schemas.openxmlformats.org/drawingml/2006/main">
            <a:srgbClr val="1A1711"/>
          </a:solidFill>
          <a:ln xmlns:a="http://schemas.openxmlformats.org/drawingml/2006/main" w="8828">
            <a:solidFill>
              <a:srgbClr val="817B69"/>
            </a:solidFill>
          </a:ln>
        </p:spPr>
      </p:sp>
      <p:sp>
        <p:nvSpPr>
          <p:cNvPr id="12" name="">
            <a:extLst xmlns:a="http://schemas.openxmlformats.org/drawingml/2006/main">
              <a:ext uri="{FF2B5EF4-FFF2-40B4-BE49-F238E27FC236}">
                <a16:creationId xmlns:a16="http://schemas.microsoft.com/office/drawing/2014/main" id="{CFAEA451-06EF-46A6-9AD1-B402F7FD9657}"/>
              </a:ext>
            </a:extLst>
          </p:cNvPr>
          <p:cNvSpPr>
            <a:spLocks xmlns:a="http://schemas.openxmlformats.org/drawingml/2006/main" noGrp="1"/>
          </p:cNvSpPr>
          <p:nvPr/>
        </p:nvSpPr>
        <p:spPr>
          <a:xfrm xmlns:a="http://schemas.openxmlformats.org/drawingml/2006/main">
            <a:off x="11086635" y="1798831"/>
            <a:ext cx="1571394" cy="397262"/>
          </a:xfrm>
          <a:custGeom xmlns:a="http://schemas.openxmlformats.org/drawingml/2006/main">
            <a:pathLst>
              <a:path w="1571394" h="397262">
                <a:moveTo>
                  <a:pt x="26484" y="0"/>
                </a:moveTo>
                <a:lnTo>
                  <a:pt x="52930" y="0"/>
                </a:lnTo>
                <a:lnTo>
                  <a:pt x="79378" y="0"/>
                </a:lnTo>
                <a:lnTo>
                  <a:pt x="105823" y="0"/>
                </a:lnTo>
                <a:lnTo>
                  <a:pt x="132269" y="0"/>
                </a:lnTo>
                <a:lnTo>
                  <a:pt x="158716" y="0"/>
                </a:lnTo>
                <a:lnTo>
                  <a:pt x="185162" y="0"/>
                </a:lnTo>
                <a:lnTo>
                  <a:pt x="211608" y="0"/>
                </a:lnTo>
                <a:lnTo>
                  <a:pt x="238055" y="0"/>
                </a:lnTo>
                <a:lnTo>
                  <a:pt x="264500" y="0"/>
                </a:lnTo>
                <a:lnTo>
                  <a:pt x="290946" y="0"/>
                </a:lnTo>
                <a:lnTo>
                  <a:pt x="317393" y="0"/>
                </a:lnTo>
                <a:lnTo>
                  <a:pt x="343839" y="0"/>
                </a:lnTo>
                <a:lnTo>
                  <a:pt x="370286" y="0"/>
                </a:lnTo>
                <a:lnTo>
                  <a:pt x="396733" y="0"/>
                </a:lnTo>
                <a:lnTo>
                  <a:pt x="423178" y="0"/>
                </a:lnTo>
                <a:lnTo>
                  <a:pt x="449624" y="0"/>
                </a:lnTo>
                <a:lnTo>
                  <a:pt x="476071" y="0"/>
                </a:lnTo>
                <a:lnTo>
                  <a:pt x="502517" y="0"/>
                </a:lnTo>
                <a:lnTo>
                  <a:pt x="528963" y="0"/>
                </a:lnTo>
                <a:lnTo>
                  <a:pt x="555409" y="0"/>
                </a:lnTo>
                <a:lnTo>
                  <a:pt x="581855" y="0"/>
                </a:lnTo>
                <a:lnTo>
                  <a:pt x="608301" y="0"/>
                </a:lnTo>
                <a:lnTo>
                  <a:pt x="634748" y="0"/>
                </a:lnTo>
                <a:lnTo>
                  <a:pt x="661195" y="0"/>
                </a:lnTo>
                <a:lnTo>
                  <a:pt x="687641" y="0"/>
                </a:lnTo>
                <a:lnTo>
                  <a:pt x="714087" y="0"/>
                </a:lnTo>
                <a:lnTo>
                  <a:pt x="740533" y="0"/>
                </a:lnTo>
                <a:lnTo>
                  <a:pt x="766979" y="0"/>
                </a:lnTo>
                <a:lnTo>
                  <a:pt x="793426" y="0"/>
                </a:lnTo>
                <a:lnTo>
                  <a:pt x="819872" y="0"/>
                </a:lnTo>
                <a:lnTo>
                  <a:pt x="846318" y="0"/>
                </a:lnTo>
                <a:lnTo>
                  <a:pt x="872764" y="0"/>
                </a:lnTo>
                <a:lnTo>
                  <a:pt x="899210" y="0"/>
                </a:lnTo>
                <a:lnTo>
                  <a:pt x="925656" y="0"/>
                </a:lnTo>
                <a:lnTo>
                  <a:pt x="952104" y="0"/>
                </a:lnTo>
                <a:lnTo>
                  <a:pt x="978550" y="0"/>
                </a:lnTo>
                <a:lnTo>
                  <a:pt x="1004994" y="0"/>
                </a:lnTo>
                <a:lnTo>
                  <a:pt x="1031442" y="0"/>
                </a:lnTo>
                <a:lnTo>
                  <a:pt x="1057888" y="0"/>
                </a:lnTo>
                <a:lnTo>
                  <a:pt x="1084334" y="0"/>
                </a:lnTo>
                <a:lnTo>
                  <a:pt x="1110781" y="0"/>
                </a:lnTo>
                <a:lnTo>
                  <a:pt x="1137227" y="0"/>
                </a:lnTo>
                <a:lnTo>
                  <a:pt x="1163673" y="0"/>
                </a:lnTo>
                <a:lnTo>
                  <a:pt x="1190119" y="0"/>
                </a:lnTo>
                <a:lnTo>
                  <a:pt x="1216565" y="0"/>
                </a:lnTo>
                <a:lnTo>
                  <a:pt x="1243011" y="0"/>
                </a:lnTo>
                <a:lnTo>
                  <a:pt x="1269459" y="0"/>
                </a:lnTo>
                <a:lnTo>
                  <a:pt x="1295905" y="0"/>
                </a:lnTo>
                <a:lnTo>
                  <a:pt x="1322350" y="0"/>
                </a:lnTo>
                <a:lnTo>
                  <a:pt x="1348797" y="0"/>
                </a:lnTo>
                <a:lnTo>
                  <a:pt x="1375243" y="0"/>
                </a:lnTo>
                <a:lnTo>
                  <a:pt x="1401689" y="0"/>
                </a:lnTo>
                <a:lnTo>
                  <a:pt x="1428136" y="0"/>
                </a:lnTo>
                <a:lnTo>
                  <a:pt x="1454581" y="0"/>
                </a:lnTo>
                <a:lnTo>
                  <a:pt x="1481027" y="0"/>
                </a:lnTo>
                <a:lnTo>
                  <a:pt x="1507474" y="0"/>
                </a:lnTo>
                <a:lnTo>
                  <a:pt x="1533920" y="0"/>
                </a:lnTo>
                <a:lnTo>
                  <a:pt x="1559629" y="4468"/>
                </a:lnTo>
                <a:lnTo>
                  <a:pt x="1571394" y="27848"/>
                </a:lnTo>
                <a:lnTo>
                  <a:pt x="1571394" y="54294"/>
                </a:lnTo>
                <a:lnTo>
                  <a:pt x="1571394" y="80740"/>
                </a:lnTo>
                <a:lnTo>
                  <a:pt x="1571394" y="107186"/>
                </a:lnTo>
                <a:lnTo>
                  <a:pt x="1571394" y="133633"/>
                </a:lnTo>
                <a:lnTo>
                  <a:pt x="1571394" y="160079"/>
                </a:lnTo>
                <a:lnTo>
                  <a:pt x="1571394" y="186525"/>
                </a:lnTo>
                <a:lnTo>
                  <a:pt x="1571394" y="212971"/>
                </a:lnTo>
                <a:lnTo>
                  <a:pt x="1571394" y="239418"/>
                </a:lnTo>
                <a:lnTo>
                  <a:pt x="1571394" y="265864"/>
                </a:lnTo>
                <a:lnTo>
                  <a:pt x="1571394" y="292310"/>
                </a:lnTo>
                <a:lnTo>
                  <a:pt x="1571394" y="318756"/>
                </a:lnTo>
                <a:lnTo>
                  <a:pt x="1571394" y="345203"/>
                </a:lnTo>
                <a:lnTo>
                  <a:pt x="1571380" y="371587"/>
                </a:lnTo>
                <a:lnTo>
                  <a:pt x="1557591" y="394028"/>
                </a:lnTo>
                <a:lnTo>
                  <a:pt x="1531687" y="397262"/>
                </a:lnTo>
                <a:lnTo>
                  <a:pt x="1505240" y="397262"/>
                </a:lnTo>
                <a:lnTo>
                  <a:pt x="1478793" y="397262"/>
                </a:lnTo>
                <a:lnTo>
                  <a:pt x="1452347" y="397262"/>
                </a:lnTo>
                <a:lnTo>
                  <a:pt x="1425900" y="397262"/>
                </a:lnTo>
                <a:lnTo>
                  <a:pt x="1399455" y="397262"/>
                </a:lnTo>
                <a:lnTo>
                  <a:pt x="1373009" y="397262"/>
                </a:lnTo>
                <a:lnTo>
                  <a:pt x="1346562" y="397262"/>
                </a:lnTo>
                <a:lnTo>
                  <a:pt x="1320116" y="397262"/>
                </a:lnTo>
                <a:lnTo>
                  <a:pt x="1293670" y="397262"/>
                </a:lnTo>
                <a:lnTo>
                  <a:pt x="1267224" y="397262"/>
                </a:lnTo>
                <a:lnTo>
                  <a:pt x="1240778" y="397262"/>
                </a:lnTo>
                <a:lnTo>
                  <a:pt x="1214332" y="397262"/>
                </a:lnTo>
                <a:lnTo>
                  <a:pt x="1187884" y="397262"/>
                </a:lnTo>
                <a:lnTo>
                  <a:pt x="1161438" y="397262"/>
                </a:lnTo>
                <a:lnTo>
                  <a:pt x="1134992" y="397262"/>
                </a:lnTo>
                <a:lnTo>
                  <a:pt x="1108546" y="397262"/>
                </a:lnTo>
                <a:lnTo>
                  <a:pt x="1082100" y="397262"/>
                </a:lnTo>
                <a:lnTo>
                  <a:pt x="1055654" y="397262"/>
                </a:lnTo>
                <a:lnTo>
                  <a:pt x="1029207" y="397262"/>
                </a:lnTo>
                <a:lnTo>
                  <a:pt x="1002761" y="397262"/>
                </a:lnTo>
                <a:lnTo>
                  <a:pt x="976315" y="397262"/>
                </a:lnTo>
                <a:lnTo>
                  <a:pt x="949869" y="397262"/>
                </a:lnTo>
                <a:lnTo>
                  <a:pt x="923423" y="397262"/>
                </a:lnTo>
                <a:lnTo>
                  <a:pt x="896977" y="397262"/>
                </a:lnTo>
                <a:lnTo>
                  <a:pt x="870529" y="397262"/>
                </a:lnTo>
                <a:lnTo>
                  <a:pt x="844083" y="397262"/>
                </a:lnTo>
                <a:lnTo>
                  <a:pt x="817638" y="397262"/>
                </a:lnTo>
                <a:lnTo>
                  <a:pt x="791190" y="397262"/>
                </a:lnTo>
                <a:lnTo>
                  <a:pt x="764745" y="397262"/>
                </a:lnTo>
                <a:lnTo>
                  <a:pt x="738299" y="397262"/>
                </a:lnTo>
                <a:lnTo>
                  <a:pt x="711852" y="397262"/>
                </a:lnTo>
                <a:lnTo>
                  <a:pt x="685406" y="397262"/>
                </a:lnTo>
                <a:lnTo>
                  <a:pt x="658960" y="397262"/>
                </a:lnTo>
                <a:lnTo>
                  <a:pt x="632514" y="397262"/>
                </a:lnTo>
                <a:lnTo>
                  <a:pt x="606068" y="397262"/>
                </a:lnTo>
                <a:lnTo>
                  <a:pt x="579622" y="397262"/>
                </a:lnTo>
                <a:lnTo>
                  <a:pt x="553174" y="397262"/>
                </a:lnTo>
                <a:lnTo>
                  <a:pt x="526728" y="397262"/>
                </a:lnTo>
                <a:lnTo>
                  <a:pt x="500283" y="397262"/>
                </a:lnTo>
                <a:lnTo>
                  <a:pt x="473836" y="397262"/>
                </a:lnTo>
                <a:lnTo>
                  <a:pt x="447390" y="397262"/>
                </a:lnTo>
                <a:lnTo>
                  <a:pt x="420944" y="397262"/>
                </a:lnTo>
                <a:lnTo>
                  <a:pt x="394497" y="397262"/>
                </a:lnTo>
                <a:lnTo>
                  <a:pt x="368052" y="397262"/>
                </a:lnTo>
                <a:lnTo>
                  <a:pt x="341605" y="397262"/>
                </a:lnTo>
                <a:lnTo>
                  <a:pt x="315159" y="397262"/>
                </a:lnTo>
                <a:lnTo>
                  <a:pt x="288713" y="397262"/>
                </a:lnTo>
                <a:lnTo>
                  <a:pt x="262267" y="397262"/>
                </a:lnTo>
                <a:lnTo>
                  <a:pt x="235820" y="397262"/>
                </a:lnTo>
                <a:lnTo>
                  <a:pt x="209373" y="397262"/>
                </a:lnTo>
                <a:lnTo>
                  <a:pt x="182928" y="397262"/>
                </a:lnTo>
                <a:lnTo>
                  <a:pt x="156481" y="397262"/>
                </a:lnTo>
                <a:lnTo>
                  <a:pt x="130035" y="397262"/>
                </a:lnTo>
                <a:lnTo>
                  <a:pt x="103589" y="397262"/>
                </a:lnTo>
                <a:lnTo>
                  <a:pt x="77143" y="397262"/>
                </a:lnTo>
                <a:lnTo>
                  <a:pt x="50697" y="397262"/>
                </a:lnTo>
                <a:lnTo>
                  <a:pt x="24389" y="397179"/>
                </a:lnTo>
                <a:lnTo>
                  <a:pt x="2579" y="382178"/>
                </a:lnTo>
                <a:lnTo>
                  <a:pt x="0" y="356191"/>
                </a:lnTo>
                <a:lnTo>
                  <a:pt x="0" y="329745"/>
                </a:lnTo>
                <a:lnTo>
                  <a:pt x="0" y="303299"/>
                </a:lnTo>
                <a:lnTo>
                  <a:pt x="0" y="276853"/>
                </a:lnTo>
                <a:lnTo>
                  <a:pt x="0" y="250407"/>
                </a:lnTo>
                <a:lnTo>
                  <a:pt x="0" y="223960"/>
                </a:lnTo>
                <a:lnTo>
                  <a:pt x="0" y="197514"/>
                </a:lnTo>
                <a:lnTo>
                  <a:pt x="0" y="171068"/>
                </a:lnTo>
                <a:lnTo>
                  <a:pt x="0" y="144622"/>
                </a:lnTo>
                <a:lnTo>
                  <a:pt x="0" y="118175"/>
                </a:lnTo>
                <a:lnTo>
                  <a:pt x="0" y="91729"/>
                </a:lnTo>
                <a:lnTo>
                  <a:pt x="0" y="65283"/>
                </a:lnTo>
                <a:lnTo>
                  <a:pt x="0" y="38837"/>
                </a:lnTo>
                <a:lnTo>
                  <a:pt x="3693" y="12997"/>
                </a:lnTo>
                <a:lnTo>
                  <a:pt x="26484" y="0"/>
                </a:lnTo>
                <a:close/>
              </a:path>
            </a:pathLst>
          </a:custGeom>
          <a:solidFill xmlns:a="http://schemas.openxmlformats.org/drawingml/2006/main">
            <a:srgbClr val="1A1711"/>
          </a:solidFill>
          <a:ln xmlns:a="http://schemas.openxmlformats.org/drawingml/2006/main" w="8828">
            <a:solidFill>
              <a:srgbClr val="817B69"/>
            </a:solidFill>
          </a:ln>
        </p:spPr>
      </p:sp>
      <p:sp>
        <p:nvSpPr>
          <p:cNvPr id="13" name="">
            <a:extLst xmlns:a="http://schemas.openxmlformats.org/drawingml/2006/main">
              <a:ext uri="{FF2B5EF4-FFF2-40B4-BE49-F238E27FC236}">
                <a16:creationId xmlns:a16="http://schemas.microsoft.com/office/drawing/2014/main" id="{3264FF64-B29A-4BA3-A9C1-C79604E36769}"/>
              </a:ext>
            </a:extLst>
          </p:cNvPr>
          <p:cNvSpPr>
            <a:spLocks xmlns:a="http://schemas.openxmlformats.org/drawingml/2006/main" noGrp="1"/>
          </p:cNvSpPr>
          <p:nvPr/>
        </p:nvSpPr>
        <p:spPr>
          <a:xfrm xmlns:a="http://schemas.openxmlformats.org/drawingml/2006/main">
            <a:off x="1746560" y="2619840"/>
            <a:ext cx="4440508" cy="95"/>
          </a:xfrm>
          <a:custGeom xmlns:a="http://schemas.openxmlformats.org/drawingml/2006/main">
            <a:pathLst>
              <a:path w="4440508" h="95">
                <a:moveTo>
                  <a:pt x="0" y="0"/>
                </a:moveTo>
                <a:lnTo>
                  <a:pt x="26432" y="0"/>
                </a:lnTo>
                <a:lnTo>
                  <a:pt x="52863" y="0"/>
                </a:lnTo>
                <a:lnTo>
                  <a:pt x="79295" y="0"/>
                </a:lnTo>
                <a:lnTo>
                  <a:pt x="105726" y="0"/>
                </a:lnTo>
                <a:lnTo>
                  <a:pt x="132158" y="0"/>
                </a:lnTo>
                <a:lnTo>
                  <a:pt x="158590" y="0"/>
                </a:lnTo>
                <a:lnTo>
                  <a:pt x="185021" y="0"/>
                </a:lnTo>
                <a:lnTo>
                  <a:pt x="211453" y="0"/>
                </a:lnTo>
                <a:lnTo>
                  <a:pt x="237884" y="0"/>
                </a:lnTo>
                <a:lnTo>
                  <a:pt x="264316" y="0"/>
                </a:lnTo>
                <a:lnTo>
                  <a:pt x="290747" y="0"/>
                </a:lnTo>
                <a:lnTo>
                  <a:pt x="317179" y="0"/>
                </a:lnTo>
                <a:lnTo>
                  <a:pt x="343611" y="0"/>
                </a:lnTo>
                <a:lnTo>
                  <a:pt x="370042" y="0"/>
                </a:lnTo>
                <a:lnTo>
                  <a:pt x="396474" y="0"/>
                </a:lnTo>
                <a:lnTo>
                  <a:pt x="422905" y="0"/>
                </a:lnTo>
                <a:lnTo>
                  <a:pt x="449337" y="0"/>
                </a:lnTo>
                <a:lnTo>
                  <a:pt x="475769" y="0"/>
                </a:lnTo>
                <a:lnTo>
                  <a:pt x="502200" y="0"/>
                </a:lnTo>
                <a:lnTo>
                  <a:pt x="528632" y="0"/>
                </a:lnTo>
                <a:lnTo>
                  <a:pt x="555064" y="0"/>
                </a:lnTo>
                <a:lnTo>
                  <a:pt x="581495" y="0"/>
                </a:lnTo>
                <a:lnTo>
                  <a:pt x="607927" y="0"/>
                </a:lnTo>
                <a:lnTo>
                  <a:pt x="634358" y="0"/>
                </a:lnTo>
                <a:lnTo>
                  <a:pt x="660790" y="0"/>
                </a:lnTo>
                <a:lnTo>
                  <a:pt x="687222" y="0"/>
                </a:lnTo>
                <a:lnTo>
                  <a:pt x="713653" y="0"/>
                </a:lnTo>
                <a:lnTo>
                  <a:pt x="740085" y="0"/>
                </a:lnTo>
                <a:lnTo>
                  <a:pt x="766516" y="0"/>
                </a:lnTo>
                <a:lnTo>
                  <a:pt x="792948" y="0"/>
                </a:lnTo>
                <a:lnTo>
                  <a:pt x="819379" y="0"/>
                </a:lnTo>
                <a:lnTo>
                  <a:pt x="845811" y="0"/>
                </a:lnTo>
                <a:lnTo>
                  <a:pt x="872243" y="0"/>
                </a:lnTo>
                <a:lnTo>
                  <a:pt x="898674" y="0"/>
                </a:lnTo>
                <a:lnTo>
                  <a:pt x="925106" y="0"/>
                </a:lnTo>
                <a:lnTo>
                  <a:pt x="951537" y="0"/>
                </a:lnTo>
                <a:lnTo>
                  <a:pt x="977969" y="0"/>
                </a:lnTo>
                <a:lnTo>
                  <a:pt x="1004401" y="0"/>
                </a:lnTo>
                <a:lnTo>
                  <a:pt x="1030832" y="0"/>
                </a:lnTo>
                <a:lnTo>
                  <a:pt x="1057264" y="0"/>
                </a:lnTo>
                <a:lnTo>
                  <a:pt x="1083695" y="0"/>
                </a:lnTo>
                <a:lnTo>
                  <a:pt x="1110127" y="0"/>
                </a:lnTo>
                <a:lnTo>
                  <a:pt x="1136559" y="0"/>
                </a:lnTo>
                <a:lnTo>
                  <a:pt x="1162990" y="0"/>
                </a:lnTo>
                <a:lnTo>
                  <a:pt x="1189422" y="0"/>
                </a:lnTo>
                <a:lnTo>
                  <a:pt x="1215854" y="0"/>
                </a:lnTo>
                <a:lnTo>
                  <a:pt x="1242285" y="0"/>
                </a:lnTo>
                <a:lnTo>
                  <a:pt x="1268717" y="0"/>
                </a:lnTo>
                <a:lnTo>
                  <a:pt x="1295148" y="0"/>
                </a:lnTo>
                <a:lnTo>
                  <a:pt x="1321580" y="0"/>
                </a:lnTo>
                <a:lnTo>
                  <a:pt x="1348011" y="0"/>
                </a:lnTo>
                <a:lnTo>
                  <a:pt x="1374443" y="0"/>
                </a:lnTo>
                <a:lnTo>
                  <a:pt x="1400875" y="0"/>
                </a:lnTo>
                <a:lnTo>
                  <a:pt x="1427306" y="0"/>
                </a:lnTo>
                <a:lnTo>
                  <a:pt x="1453738" y="0"/>
                </a:lnTo>
                <a:lnTo>
                  <a:pt x="1480170" y="0"/>
                </a:lnTo>
                <a:lnTo>
                  <a:pt x="1506601" y="0"/>
                </a:lnTo>
                <a:lnTo>
                  <a:pt x="1533032" y="0"/>
                </a:lnTo>
                <a:lnTo>
                  <a:pt x="1559464" y="0"/>
                </a:lnTo>
                <a:lnTo>
                  <a:pt x="1585896" y="0"/>
                </a:lnTo>
                <a:lnTo>
                  <a:pt x="1612327" y="0"/>
                </a:lnTo>
                <a:lnTo>
                  <a:pt x="1638759" y="0"/>
                </a:lnTo>
                <a:lnTo>
                  <a:pt x="1665191" y="0"/>
                </a:lnTo>
                <a:lnTo>
                  <a:pt x="1691622" y="0"/>
                </a:lnTo>
                <a:lnTo>
                  <a:pt x="1718054" y="0"/>
                </a:lnTo>
                <a:lnTo>
                  <a:pt x="1744486" y="0"/>
                </a:lnTo>
                <a:lnTo>
                  <a:pt x="1770917" y="0"/>
                </a:lnTo>
                <a:lnTo>
                  <a:pt x="1797349" y="0"/>
                </a:lnTo>
                <a:lnTo>
                  <a:pt x="1823780" y="0"/>
                </a:lnTo>
                <a:lnTo>
                  <a:pt x="1850212" y="0"/>
                </a:lnTo>
                <a:lnTo>
                  <a:pt x="1876643" y="0"/>
                </a:lnTo>
                <a:lnTo>
                  <a:pt x="1903075" y="0"/>
                </a:lnTo>
                <a:lnTo>
                  <a:pt x="1929507" y="0"/>
                </a:lnTo>
                <a:lnTo>
                  <a:pt x="1955938" y="0"/>
                </a:lnTo>
                <a:lnTo>
                  <a:pt x="1982370" y="0"/>
                </a:lnTo>
                <a:lnTo>
                  <a:pt x="2008801" y="0"/>
                </a:lnTo>
                <a:lnTo>
                  <a:pt x="2035233" y="0"/>
                </a:lnTo>
                <a:lnTo>
                  <a:pt x="2061664" y="0"/>
                </a:lnTo>
                <a:lnTo>
                  <a:pt x="2088096" y="0"/>
                </a:lnTo>
                <a:lnTo>
                  <a:pt x="2114528" y="0"/>
                </a:lnTo>
                <a:lnTo>
                  <a:pt x="2140959" y="0"/>
                </a:lnTo>
                <a:lnTo>
                  <a:pt x="2167391" y="0"/>
                </a:lnTo>
                <a:lnTo>
                  <a:pt x="2193823" y="0"/>
                </a:lnTo>
                <a:lnTo>
                  <a:pt x="2220254" y="0"/>
                </a:lnTo>
                <a:lnTo>
                  <a:pt x="2246686" y="0"/>
                </a:lnTo>
                <a:lnTo>
                  <a:pt x="2273118" y="0"/>
                </a:lnTo>
                <a:lnTo>
                  <a:pt x="2299549" y="0"/>
                </a:lnTo>
                <a:lnTo>
                  <a:pt x="2325981" y="0"/>
                </a:lnTo>
                <a:lnTo>
                  <a:pt x="2352412" y="0"/>
                </a:lnTo>
                <a:lnTo>
                  <a:pt x="2378844" y="0"/>
                </a:lnTo>
                <a:lnTo>
                  <a:pt x="2405275" y="0"/>
                </a:lnTo>
                <a:lnTo>
                  <a:pt x="2431707" y="0"/>
                </a:lnTo>
                <a:lnTo>
                  <a:pt x="2458139" y="0"/>
                </a:lnTo>
                <a:lnTo>
                  <a:pt x="2484570" y="0"/>
                </a:lnTo>
                <a:lnTo>
                  <a:pt x="2511002" y="0"/>
                </a:lnTo>
                <a:lnTo>
                  <a:pt x="2537433" y="0"/>
                </a:lnTo>
                <a:lnTo>
                  <a:pt x="2563865" y="0"/>
                </a:lnTo>
                <a:lnTo>
                  <a:pt x="2590296" y="0"/>
                </a:lnTo>
                <a:lnTo>
                  <a:pt x="2616728" y="0"/>
                </a:lnTo>
                <a:lnTo>
                  <a:pt x="2643160" y="0"/>
                </a:lnTo>
                <a:lnTo>
                  <a:pt x="2669591" y="0"/>
                </a:lnTo>
                <a:lnTo>
                  <a:pt x="2696023" y="0"/>
                </a:lnTo>
                <a:lnTo>
                  <a:pt x="2722455" y="0"/>
                </a:lnTo>
                <a:lnTo>
                  <a:pt x="2748886" y="0"/>
                </a:lnTo>
                <a:lnTo>
                  <a:pt x="2775318" y="0"/>
                </a:lnTo>
                <a:lnTo>
                  <a:pt x="2801749" y="0"/>
                </a:lnTo>
                <a:lnTo>
                  <a:pt x="2828181" y="0"/>
                </a:lnTo>
                <a:lnTo>
                  <a:pt x="2854613" y="0"/>
                </a:lnTo>
                <a:lnTo>
                  <a:pt x="2881044" y="0"/>
                </a:lnTo>
                <a:lnTo>
                  <a:pt x="2907476" y="0"/>
                </a:lnTo>
                <a:lnTo>
                  <a:pt x="2933907" y="0"/>
                </a:lnTo>
                <a:lnTo>
                  <a:pt x="2960339" y="0"/>
                </a:lnTo>
                <a:lnTo>
                  <a:pt x="2986771" y="0"/>
                </a:lnTo>
                <a:lnTo>
                  <a:pt x="3013202" y="0"/>
                </a:lnTo>
                <a:lnTo>
                  <a:pt x="3039634" y="0"/>
                </a:lnTo>
                <a:lnTo>
                  <a:pt x="3066065" y="0"/>
                </a:lnTo>
                <a:lnTo>
                  <a:pt x="3092497" y="0"/>
                </a:lnTo>
                <a:lnTo>
                  <a:pt x="3118928" y="0"/>
                </a:lnTo>
                <a:lnTo>
                  <a:pt x="3145360" y="0"/>
                </a:lnTo>
                <a:lnTo>
                  <a:pt x="3171792" y="0"/>
                </a:lnTo>
                <a:lnTo>
                  <a:pt x="3198223" y="0"/>
                </a:lnTo>
                <a:lnTo>
                  <a:pt x="3224655" y="0"/>
                </a:lnTo>
                <a:lnTo>
                  <a:pt x="3251086" y="0"/>
                </a:lnTo>
                <a:lnTo>
                  <a:pt x="3277518" y="0"/>
                </a:lnTo>
                <a:lnTo>
                  <a:pt x="3303950" y="0"/>
                </a:lnTo>
                <a:lnTo>
                  <a:pt x="3330381" y="0"/>
                </a:lnTo>
                <a:lnTo>
                  <a:pt x="3356813" y="0"/>
                </a:lnTo>
                <a:lnTo>
                  <a:pt x="3383245" y="0"/>
                </a:lnTo>
                <a:lnTo>
                  <a:pt x="3409676" y="0"/>
                </a:lnTo>
                <a:lnTo>
                  <a:pt x="3436108" y="0"/>
                </a:lnTo>
                <a:lnTo>
                  <a:pt x="3462540" y="0"/>
                </a:lnTo>
                <a:lnTo>
                  <a:pt x="3488971" y="0"/>
                </a:lnTo>
                <a:lnTo>
                  <a:pt x="3515403" y="0"/>
                </a:lnTo>
                <a:lnTo>
                  <a:pt x="3541834" y="0"/>
                </a:lnTo>
                <a:lnTo>
                  <a:pt x="3568266" y="0"/>
                </a:lnTo>
                <a:lnTo>
                  <a:pt x="3594697" y="0"/>
                </a:lnTo>
                <a:lnTo>
                  <a:pt x="3621129" y="0"/>
                </a:lnTo>
                <a:lnTo>
                  <a:pt x="3647561" y="0"/>
                </a:lnTo>
                <a:lnTo>
                  <a:pt x="3673992" y="0"/>
                </a:lnTo>
                <a:lnTo>
                  <a:pt x="3700423" y="0"/>
                </a:lnTo>
                <a:lnTo>
                  <a:pt x="3726856" y="0"/>
                </a:lnTo>
                <a:lnTo>
                  <a:pt x="3753287" y="0"/>
                </a:lnTo>
                <a:lnTo>
                  <a:pt x="3779719" y="0"/>
                </a:lnTo>
                <a:lnTo>
                  <a:pt x="3806150" y="0"/>
                </a:lnTo>
                <a:lnTo>
                  <a:pt x="3832582" y="0"/>
                </a:lnTo>
                <a:lnTo>
                  <a:pt x="3859014" y="0"/>
                </a:lnTo>
                <a:lnTo>
                  <a:pt x="3885445" y="0"/>
                </a:lnTo>
                <a:lnTo>
                  <a:pt x="3911876" y="0"/>
                </a:lnTo>
                <a:lnTo>
                  <a:pt x="3938308" y="0"/>
                </a:lnTo>
                <a:lnTo>
                  <a:pt x="3964740" y="0"/>
                </a:lnTo>
                <a:lnTo>
                  <a:pt x="3991171" y="0"/>
                </a:lnTo>
                <a:lnTo>
                  <a:pt x="4017603" y="0"/>
                </a:lnTo>
                <a:lnTo>
                  <a:pt x="4044034" y="0"/>
                </a:lnTo>
                <a:lnTo>
                  <a:pt x="4070467" y="0"/>
                </a:lnTo>
                <a:lnTo>
                  <a:pt x="4096898" y="0"/>
                </a:lnTo>
                <a:lnTo>
                  <a:pt x="4123329" y="0"/>
                </a:lnTo>
                <a:lnTo>
                  <a:pt x="4149761" y="0"/>
                </a:lnTo>
                <a:lnTo>
                  <a:pt x="4176193" y="0"/>
                </a:lnTo>
                <a:lnTo>
                  <a:pt x="4202624" y="0"/>
                </a:lnTo>
                <a:lnTo>
                  <a:pt x="4229056" y="0"/>
                </a:lnTo>
                <a:lnTo>
                  <a:pt x="4255487" y="0"/>
                </a:lnTo>
                <a:lnTo>
                  <a:pt x="4281919" y="0"/>
                </a:lnTo>
                <a:lnTo>
                  <a:pt x="4308351" y="0"/>
                </a:lnTo>
                <a:lnTo>
                  <a:pt x="4334782" y="0"/>
                </a:lnTo>
                <a:lnTo>
                  <a:pt x="4361213" y="0"/>
                </a:lnTo>
                <a:lnTo>
                  <a:pt x="4387645" y="0"/>
                </a:lnTo>
                <a:lnTo>
                  <a:pt x="4414077" y="0"/>
                </a:lnTo>
                <a:lnTo>
                  <a:pt x="4440508" y="0"/>
                </a:lnTo>
              </a:path>
            </a:pathLst>
          </a:custGeom>
          <a:noFill xmlns:a="http://schemas.openxmlformats.org/drawingml/2006/main"/>
          <a:ln xmlns:a="http://schemas.openxmlformats.org/drawingml/2006/main" w="10594">
            <a:solidFill>
              <a:srgbClr val="D0C7B2"/>
            </a:solidFill>
          </a:ln>
        </p:spPr>
      </p:sp>
      <p:sp>
        <p:nvSpPr>
          <p:cNvPr id="14" name="">
            <a:extLst xmlns:a="http://schemas.openxmlformats.org/drawingml/2006/main">
              <a:ext uri="{FF2B5EF4-FFF2-40B4-BE49-F238E27FC236}">
                <a16:creationId xmlns:a16="http://schemas.microsoft.com/office/drawing/2014/main" id="{A69C6517-F277-40F4-B05E-D5FEB2E8E1FC}"/>
              </a:ext>
            </a:extLst>
          </p:cNvPr>
          <p:cNvSpPr>
            <a:spLocks xmlns:a="http://schemas.openxmlformats.org/drawingml/2006/main" noGrp="1"/>
          </p:cNvSpPr>
          <p:nvPr/>
        </p:nvSpPr>
        <p:spPr>
          <a:xfrm xmlns:a="http://schemas.openxmlformats.org/drawingml/2006/main">
            <a:off x="6110868" y="2581740"/>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F75A0C1-A8C0-4430-8872-74B0A3F2044F}"/>
              </a:ext>
            </a:extLst>
          </p:cNvPr>
          <p:cNvSpPr>
            <a:spLocks xmlns:a="http://schemas.openxmlformats.org/drawingml/2006/main" noGrp="1"/>
          </p:cNvSpPr>
          <p:nvPr/>
        </p:nvSpPr>
        <p:spPr>
          <a:xfrm xmlns:a="http://schemas.openxmlformats.org/drawingml/2006/main">
            <a:off x="6187068" y="3017102"/>
            <a:ext cx="3151613" cy="95"/>
          </a:xfrm>
          <a:custGeom xmlns:a="http://schemas.openxmlformats.org/drawingml/2006/main">
            <a:pathLst>
              <a:path w="3151613" h="95">
                <a:moveTo>
                  <a:pt x="0" y="0"/>
                </a:moveTo>
                <a:lnTo>
                  <a:pt x="26484" y="0"/>
                </a:lnTo>
                <a:lnTo>
                  <a:pt x="52968" y="0"/>
                </a:lnTo>
                <a:lnTo>
                  <a:pt x="79453" y="0"/>
                </a:lnTo>
                <a:lnTo>
                  <a:pt x="105937" y="0"/>
                </a:lnTo>
                <a:lnTo>
                  <a:pt x="132421" y="0"/>
                </a:lnTo>
                <a:lnTo>
                  <a:pt x="158905" y="0"/>
                </a:lnTo>
                <a:lnTo>
                  <a:pt x="185389" y="0"/>
                </a:lnTo>
                <a:lnTo>
                  <a:pt x="211873" y="0"/>
                </a:lnTo>
                <a:lnTo>
                  <a:pt x="238358" y="0"/>
                </a:lnTo>
                <a:lnTo>
                  <a:pt x="264841" y="0"/>
                </a:lnTo>
                <a:lnTo>
                  <a:pt x="291326" y="0"/>
                </a:lnTo>
                <a:lnTo>
                  <a:pt x="317810" y="0"/>
                </a:lnTo>
                <a:lnTo>
                  <a:pt x="344294" y="0"/>
                </a:lnTo>
                <a:lnTo>
                  <a:pt x="370778" y="0"/>
                </a:lnTo>
                <a:lnTo>
                  <a:pt x="397262" y="0"/>
                </a:lnTo>
                <a:lnTo>
                  <a:pt x="423746" y="0"/>
                </a:lnTo>
                <a:lnTo>
                  <a:pt x="450231" y="0"/>
                </a:lnTo>
                <a:lnTo>
                  <a:pt x="476715" y="0"/>
                </a:lnTo>
                <a:lnTo>
                  <a:pt x="503199" y="0"/>
                </a:lnTo>
                <a:lnTo>
                  <a:pt x="529683" y="0"/>
                </a:lnTo>
                <a:lnTo>
                  <a:pt x="556167" y="0"/>
                </a:lnTo>
                <a:lnTo>
                  <a:pt x="582651" y="0"/>
                </a:lnTo>
                <a:lnTo>
                  <a:pt x="609135" y="0"/>
                </a:lnTo>
                <a:lnTo>
                  <a:pt x="635619" y="0"/>
                </a:lnTo>
                <a:lnTo>
                  <a:pt x="662104" y="0"/>
                </a:lnTo>
                <a:lnTo>
                  <a:pt x="688588" y="0"/>
                </a:lnTo>
                <a:lnTo>
                  <a:pt x="715072" y="0"/>
                </a:lnTo>
                <a:lnTo>
                  <a:pt x="741556" y="0"/>
                </a:lnTo>
                <a:lnTo>
                  <a:pt x="768040" y="0"/>
                </a:lnTo>
                <a:lnTo>
                  <a:pt x="794524" y="0"/>
                </a:lnTo>
                <a:lnTo>
                  <a:pt x="821009" y="0"/>
                </a:lnTo>
                <a:lnTo>
                  <a:pt x="847492" y="0"/>
                </a:lnTo>
                <a:lnTo>
                  <a:pt x="873977" y="0"/>
                </a:lnTo>
                <a:lnTo>
                  <a:pt x="900461" y="0"/>
                </a:lnTo>
                <a:lnTo>
                  <a:pt x="926945" y="0"/>
                </a:lnTo>
                <a:lnTo>
                  <a:pt x="953429" y="0"/>
                </a:lnTo>
                <a:lnTo>
                  <a:pt x="979913" y="0"/>
                </a:lnTo>
                <a:lnTo>
                  <a:pt x="1006397" y="0"/>
                </a:lnTo>
                <a:lnTo>
                  <a:pt x="1032882" y="0"/>
                </a:lnTo>
                <a:lnTo>
                  <a:pt x="1059366" y="0"/>
                </a:lnTo>
                <a:lnTo>
                  <a:pt x="1085850" y="0"/>
                </a:lnTo>
                <a:lnTo>
                  <a:pt x="1112334" y="0"/>
                </a:lnTo>
                <a:lnTo>
                  <a:pt x="1138818" y="0"/>
                </a:lnTo>
                <a:lnTo>
                  <a:pt x="1165303" y="0"/>
                </a:lnTo>
                <a:lnTo>
                  <a:pt x="1191787" y="0"/>
                </a:lnTo>
                <a:lnTo>
                  <a:pt x="1218271" y="0"/>
                </a:lnTo>
                <a:lnTo>
                  <a:pt x="1244755" y="0"/>
                </a:lnTo>
                <a:lnTo>
                  <a:pt x="1271239" y="0"/>
                </a:lnTo>
                <a:lnTo>
                  <a:pt x="1297723" y="0"/>
                </a:lnTo>
                <a:lnTo>
                  <a:pt x="1324208" y="0"/>
                </a:lnTo>
                <a:lnTo>
                  <a:pt x="1350691" y="0"/>
                </a:lnTo>
                <a:lnTo>
                  <a:pt x="1377176" y="0"/>
                </a:lnTo>
                <a:lnTo>
                  <a:pt x="1403660" y="0"/>
                </a:lnTo>
                <a:lnTo>
                  <a:pt x="1430144" y="0"/>
                </a:lnTo>
                <a:lnTo>
                  <a:pt x="1456628" y="0"/>
                </a:lnTo>
                <a:lnTo>
                  <a:pt x="1483112" y="0"/>
                </a:lnTo>
                <a:lnTo>
                  <a:pt x="1509596" y="0"/>
                </a:lnTo>
                <a:lnTo>
                  <a:pt x="1536081" y="0"/>
                </a:lnTo>
                <a:lnTo>
                  <a:pt x="1562565" y="0"/>
                </a:lnTo>
                <a:lnTo>
                  <a:pt x="1589049" y="0"/>
                </a:lnTo>
                <a:lnTo>
                  <a:pt x="1615533" y="0"/>
                </a:lnTo>
                <a:lnTo>
                  <a:pt x="1642017" y="0"/>
                </a:lnTo>
                <a:lnTo>
                  <a:pt x="1668501" y="0"/>
                </a:lnTo>
                <a:lnTo>
                  <a:pt x="1694985" y="0"/>
                </a:lnTo>
                <a:lnTo>
                  <a:pt x="1721469" y="0"/>
                </a:lnTo>
                <a:lnTo>
                  <a:pt x="1747954" y="0"/>
                </a:lnTo>
                <a:lnTo>
                  <a:pt x="1774438" y="0"/>
                </a:lnTo>
                <a:lnTo>
                  <a:pt x="1800922" y="0"/>
                </a:lnTo>
                <a:lnTo>
                  <a:pt x="1827406" y="0"/>
                </a:lnTo>
                <a:lnTo>
                  <a:pt x="1853890" y="0"/>
                </a:lnTo>
                <a:lnTo>
                  <a:pt x="1880374" y="0"/>
                </a:lnTo>
                <a:lnTo>
                  <a:pt x="1906859" y="0"/>
                </a:lnTo>
                <a:lnTo>
                  <a:pt x="1933342" y="0"/>
                </a:lnTo>
                <a:lnTo>
                  <a:pt x="1959827" y="0"/>
                </a:lnTo>
                <a:lnTo>
                  <a:pt x="1986311" y="0"/>
                </a:lnTo>
                <a:lnTo>
                  <a:pt x="2012795" y="0"/>
                </a:lnTo>
                <a:lnTo>
                  <a:pt x="2039279" y="0"/>
                </a:lnTo>
                <a:lnTo>
                  <a:pt x="2065763" y="0"/>
                </a:lnTo>
                <a:lnTo>
                  <a:pt x="2092247" y="0"/>
                </a:lnTo>
                <a:lnTo>
                  <a:pt x="2118732" y="0"/>
                </a:lnTo>
                <a:lnTo>
                  <a:pt x="2145216" y="0"/>
                </a:lnTo>
                <a:lnTo>
                  <a:pt x="2171700" y="0"/>
                </a:lnTo>
                <a:lnTo>
                  <a:pt x="2198184" y="0"/>
                </a:lnTo>
                <a:lnTo>
                  <a:pt x="2224668" y="0"/>
                </a:lnTo>
                <a:lnTo>
                  <a:pt x="2251153" y="0"/>
                </a:lnTo>
                <a:lnTo>
                  <a:pt x="2277637" y="0"/>
                </a:lnTo>
                <a:lnTo>
                  <a:pt x="2304121" y="0"/>
                </a:lnTo>
                <a:lnTo>
                  <a:pt x="2330605" y="0"/>
                </a:lnTo>
                <a:lnTo>
                  <a:pt x="2357089" y="0"/>
                </a:lnTo>
                <a:lnTo>
                  <a:pt x="2383573" y="0"/>
                </a:lnTo>
                <a:lnTo>
                  <a:pt x="2410058" y="0"/>
                </a:lnTo>
                <a:lnTo>
                  <a:pt x="2436541" y="0"/>
                </a:lnTo>
                <a:lnTo>
                  <a:pt x="2463026" y="0"/>
                </a:lnTo>
                <a:lnTo>
                  <a:pt x="2489510" y="0"/>
                </a:lnTo>
                <a:lnTo>
                  <a:pt x="2515994" y="0"/>
                </a:lnTo>
                <a:lnTo>
                  <a:pt x="2542478" y="0"/>
                </a:lnTo>
                <a:lnTo>
                  <a:pt x="2568962" y="0"/>
                </a:lnTo>
                <a:lnTo>
                  <a:pt x="2595446" y="0"/>
                </a:lnTo>
                <a:lnTo>
                  <a:pt x="2621931" y="0"/>
                </a:lnTo>
                <a:lnTo>
                  <a:pt x="2648415" y="0"/>
                </a:lnTo>
                <a:lnTo>
                  <a:pt x="2674899" y="0"/>
                </a:lnTo>
                <a:lnTo>
                  <a:pt x="2701383" y="0"/>
                </a:lnTo>
                <a:lnTo>
                  <a:pt x="2727867" y="0"/>
                </a:lnTo>
                <a:lnTo>
                  <a:pt x="2754351" y="0"/>
                </a:lnTo>
                <a:lnTo>
                  <a:pt x="2780835" y="0"/>
                </a:lnTo>
                <a:lnTo>
                  <a:pt x="2807319" y="0"/>
                </a:lnTo>
                <a:lnTo>
                  <a:pt x="2833804" y="0"/>
                </a:lnTo>
                <a:lnTo>
                  <a:pt x="2860288" y="0"/>
                </a:lnTo>
                <a:lnTo>
                  <a:pt x="2886772" y="0"/>
                </a:lnTo>
                <a:lnTo>
                  <a:pt x="2913256" y="0"/>
                </a:lnTo>
                <a:lnTo>
                  <a:pt x="2939740" y="0"/>
                </a:lnTo>
                <a:lnTo>
                  <a:pt x="2966224" y="0"/>
                </a:lnTo>
                <a:lnTo>
                  <a:pt x="2992709" y="0"/>
                </a:lnTo>
                <a:lnTo>
                  <a:pt x="3019192" y="0"/>
                </a:lnTo>
                <a:lnTo>
                  <a:pt x="3045677" y="0"/>
                </a:lnTo>
                <a:lnTo>
                  <a:pt x="3072161" y="0"/>
                </a:lnTo>
                <a:lnTo>
                  <a:pt x="3098645" y="0"/>
                </a:lnTo>
                <a:lnTo>
                  <a:pt x="3125129" y="0"/>
                </a:lnTo>
                <a:lnTo>
                  <a:pt x="3151613" y="0"/>
                </a:lnTo>
              </a:path>
            </a:pathLst>
          </a:custGeom>
          <a:noFill xmlns:a="http://schemas.openxmlformats.org/drawingml/2006/main"/>
          <a:ln xmlns:a="http://schemas.openxmlformats.org/drawingml/2006/main" w="10594">
            <a:solidFill>
              <a:srgbClr val="D0C7B2"/>
            </a:solidFill>
          </a:ln>
        </p:spPr>
      </p:sp>
      <p:sp>
        <p:nvSpPr>
          <p:cNvPr id="16" name="">
            <a:extLst xmlns:a="http://schemas.openxmlformats.org/drawingml/2006/main">
              <a:ext uri="{FF2B5EF4-FFF2-40B4-BE49-F238E27FC236}">
                <a16:creationId xmlns:a16="http://schemas.microsoft.com/office/drawing/2014/main" id="{F745A153-D96E-4954-BEB0-5F138DB2D5D3}"/>
              </a:ext>
            </a:extLst>
          </p:cNvPr>
          <p:cNvSpPr>
            <a:spLocks xmlns:a="http://schemas.openxmlformats.org/drawingml/2006/main" noGrp="1"/>
          </p:cNvSpPr>
          <p:nvPr/>
        </p:nvSpPr>
        <p:spPr>
          <a:xfrm xmlns:a="http://schemas.openxmlformats.org/drawingml/2006/main">
            <a:off x="9262482" y="2979002"/>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CF43C80F-74F6-409E-847F-3909CA42D9BD}"/>
              </a:ext>
            </a:extLst>
          </p:cNvPr>
          <p:cNvSpPr>
            <a:spLocks xmlns:a="http://schemas.openxmlformats.org/drawingml/2006/main" noGrp="1"/>
          </p:cNvSpPr>
          <p:nvPr/>
        </p:nvSpPr>
        <p:spPr>
          <a:xfrm xmlns:a="http://schemas.openxmlformats.org/drawingml/2006/main">
            <a:off x="1746560" y="3352568"/>
            <a:ext cx="4440508" cy="95"/>
          </a:xfrm>
          <a:custGeom xmlns:a="http://schemas.openxmlformats.org/drawingml/2006/main">
            <a:pathLst>
              <a:path w="4440508" h="95">
                <a:moveTo>
                  <a:pt x="4440508" y="0"/>
                </a:moveTo>
                <a:lnTo>
                  <a:pt x="4414077" y="0"/>
                </a:lnTo>
                <a:lnTo>
                  <a:pt x="4387645" y="0"/>
                </a:lnTo>
                <a:lnTo>
                  <a:pt x="4361213" y="0"/>
                </a:lnTo>
                <a:lnTo>
                  <a:pt x="4334782" y="0"/>
                </a:lnTo>
                <a:lnTo>
                  <a:pt x="4308351" y="0"/>
                </a:lnTo>
                <a:lnTo>
                  <a:pt x="4281919" y="0"/>
                </a:lnTo>
                <a:lnTo>
                  <a:pt x="4255487" y="0"/>
                </a:lnTo>
                <a:lnTo>
                  <a:pt x="4229056" y="0"/>
                </a:lnTo>
                <a:lnTo>
                  <a:pt x="4202624" y="0"/>
                </a:lnTo>
                <a:lnTo>
                  <a:pt x="4176193" y="0"/>
                </a:lnTo>
                <a:lnTo>
                  <a:pt x="4149761" y="0"/>
                </a:lnTo>
                <a:lnTo>
                  <a:pt x="4123329" y="0"/>
                </a:lnTo>
                <a:lnTo>
                  <a:pt x="4096898" y="0"/>
                </a:lnTo>
                <a:lnTo>
                  <a:pt x="4070467" y="0"/>
                </a:lnTo>
                <a:lnTo>
                  <a:pt x="4044034" y="0"/>
                </a:lnTo>
                <a:lnTo>
                  <a:pt x="4017603" y="0"/>
                </a:lnTo>
                <a:lnTo>
                  <a:pt x="3991171" y="0"/>
                </a:lnTo>
                <a:lnTo>
                  <a:pt x="3964740" y="0"/>
                </a:lnTo>
                <a:lnTo>
                  <a:pt x="3938308" y="0"/>
                </a:lnTo>
                <a:lnTo>
                  <a:pt x="3911876" y="0"/>
                </a:lnTo>
                <a:lnTo>
                  <a:pt x="3885445" y="0"/>
                </a:lnTo>
                <a:lnTo>
                  <a:pt x="3859014" y="0"/>
                </a:lnTo>
                <a:lnTo>
                  <a:pt x="3832582" y="0"/>
                </a:lnTo>
                <a:lnTo>
                  <a:pt x="3806150" y="0"/>
                </a:lnTo>
                <a:lnTo>
                  <a:pt x="3779719" y="0"/>
                </a:lnTo>
                <a:lnTo>
                  <a:pt x="3753287" y="0"/>
                </a:lnTo>
                <a:lnTo>
                  <a:pt x="3726856" y="0"/>
                </a:lnTo>
                <a:lnTo>
                  <a:pt x="3700423" y="0"/>
                </a:lnTo>
                <a:lnTo>
                  <a:pt x="3673992" y="0"/>
                </a:lnTo>
                <a:lnTo>
                  <a:pt x="3647561" y="0"/>
                </a:lnTo>
                <a:lnTo>
                  <a:pt x="3621129" y="0"/>
                </a:lnTo>
                <a:lnTo>
                  <a:pt x="3594697" y="0"/>
                </a:lnTo>
                <a:lnTo>
                  <a:pt x="3568266" y="0"/>
                </a:lnTo>
                <a:lnTo>
                  <a:pt x="3541834" y="0"/>
                </a:lnTo>
                <a:lnTo>
                  <a:pt x="3515403" y="0"/>
                </a:lnTo>
                <a:lnTo>
                  <a:pt x="3488971" y="0"/>
                </a:lnTo>
                <a:lnTo>
                  <a:pt x="3462540" y="0"/>
                </a:lnTo>
                <a:lnTo>
                  <a:pt x="3436108" y="0"/>
                </a:lnTo>
                <a:lnTo>
                  <a:pt x="3409676" y="0"/>
                </a:lnTo>
                <a:lnTo>
                  <a:pt x="3383245" y="0"/>
                </a:lnTo>
                <a:lnTo>
                  <a:pt x="3356813" y="0"/>
                </a:lnTo>
                <a:lnTo>
                  <a:pt x="3330381" y="0"/>
                </a:lnTo>
                <a:lnTo>
                  <a:pt x="3303950" y="0"/>
                </a:lnTo>
                <a:lnTo>
                  <a:pt x="3277518" y="0"/>
                </a:lnTo>
                <a:lnTo>
                  <a:pt x="3251086" y="0"/>
                </a:lnTo>
                <a:lnTo>
                  <a:pt x="3224655" y="0"/>
                </a:lnTo>
                <a:lnTo>
                  <a:pt x="3198223" y="0"/>
                </a:lnTo>
                <a:lnTo>
                  <a:pt x="3171792" y="0"/>
                </a:lnTo>
                <a:lnTo>
                  <a:pt x="3145360" y="0"/>
                </a:lnTo>
                <a:lnTo>
                  <a:pt x="3118928" y="0"/>
                </a:lnTo>
                <a:lnTo>
                  <a:pt x="3092497" y="0"/>
                </a:lnTo>
                <a:lnTo>
                  <a:pt x="3066065" y="0"/>
                </a:lnTo>
                <a:lnTo>
                  <a:pt x="3039634" y="0"/>
                </a:lnTo>
                <a:lnTo>
                  <a:pt x="3013202" y="0"/>
                </a:lnTo>
                <a:lnTo>
                  <a:pt x="2986771" y="0"/>
                </a:lnTo>
                <a:lnTo>
                  <a:pt x="2960339" y="0"/>
                </a:lnTo>
                <a:lnTo>
                  <a:pt x="2933907" y="0"/>
                </a:lnTo>
                <a:lnTo>
                  <a:pt x="2907476" y="0"/>
                </a:lnTo>
                <a:lnTo>
                  <a:pt x="2881044" y="0"/>
                </a:lnTo>
                <a:lnTo>
                  <a:pt x="2854613" y="0"/>
                </a:lnTo>
                <a:lnTo>
                  <a:pt x="2828181" y="0"/>
                </a:lnTo>
                <a:lnTo>
                  <a:pt x="2801749" y="0"/>
                </a:lnTo>
                <a:lnTo>
                  <a:pt x="2775318" y="0"/>
                </a:lnTo>
                <a:lnTo>
                  <a:pt x="2748886" y="0"/>
                </a:lnTo>
                <a:lnTo>
                  <a:pt x="2722455" y="0"/>
                </a:lnTo>
                <a:lnTo>
                  <a:pt x="2696023" y="0"/>
                </a:lnTo>
                <a:lnTo>
                  <a:pt x="2669591" y="0"/>
                </a:lnTo>
                <a:lnTo>
                  <a:pt x="2643160" y="0"/>
                </a:lnTo>
                <a:lnTo>
                  <a:pt x="2616728" y="0"/>
                </a:lnTo>
                <a:lnTo>
                  <a:pt x="2590297" y="0"/>
                </a:lnTo>
                <a:lnTo>
                  <a:pt x="2563865" y="0"/>
                </a:lnTo>
                <a:lnTo>
                  <a:pt x="2537434" y="0"/>
                </a:lnTo>
                <a:lnTo>
                  <a:pt x="2511002" y="0"/>
                </a:lnTo>
                <a:lnTo>
                  <a:pt x="2484570" y="0"/>
                </a:lnTo>
                <a:lnTo>
                  <a:pt x="2458138" y="0"/>
                </a:lnTo>
                <a:lnTo>
                  <a:pt x="2431707" y="0"/>
                </a:lnTo>
                <a:lnTo>
                  <a:pt x="2405275" y="0"/>
                </a:lnTo>
                <a:lnTo>
                  <a:pt x="2378844" y="0"/>
                </a:lnTo>
                <a:lnTo>
                  <a:pt x="2352412" y="0"/>
                </a:lnTo>
                <a:lnTo>
                  <a:pt x="2325981" y="0"/>
                </a:lnTo>
                <a:lnTo>
                  <a:pt x="2299549" y="0"/>
                </a:lnTo>
                <a:lnTo>
                  <a:pt x="2273118" y="0"/>
                </a:lnTo>
                <a:lnTo>
                  <a:pt x="2246686" y="0"/>
                </a:lnTo>
                <a:lnTo>
                  <a:pt x="2220254" y="0"/>
                </a:lnTo>
                <a:lnTo>
                  <a:pt x="2193823" y="0"/>
                </a:lnTo>
                <a:lnTo>
                  <a:pt x="2167391" y="0"/>
                </a:lnTo>
                <a:lnTo>
                  <a:pt x="2140959" y="0"/>
                </a:lnTo>
                <a:lnTo>
                  <a:pt x="2114528" y="0"/>
                </a:lnTo>
                <a:lnTo>
                  <a:pt x="2088096" y="0"/>
                </a:lnTo>
                <a:lnTo>
                  <a:pt x="2061664" y="0"/>
                </a:lnTo>
                <a:lnTo>
                  <a:pt x="2035233" y="0"/>
                </a:lnTo>
                <a:lnTo>
                  <a:pt x="2008801" y="0"/>
                </a:lnTo>
                <a:lnTo>
                  <a:pt x="1982370" y="0"/>
                </a:lnTo>
                <a:lnTo>
                  <a:pt x="1955938" y="0"/>
                </a:lnTo>
                <a:lnTo>
                  <a:pt x="1929507" y="0"/>
                </a:lnTo>
                <a:lnTo>
                  <a:pt x="1903075" y="0"/>
                </a:lnTo>
                <a:lnTo>
                  <a:pt x="1876643" y="0"/>
                </a:lnTo>
                <a:lnTo>
                  <a:pt x="1850212" y="0"/>
                </a:lnTo>
                <a:lnTo>
                  <a:pt x="1823780" y="0"/>
                </a:lnTo>
                <a:lnTo>
                  <a:pt x="1797349" y="0"/>
                </a:lnTo>
                <a:lnTo>
                  <a:pt x="1770917" y="0"/>
                </a:lnTo>
                <a:lnTo>
                  <a:pt x="1744486" y="0"/>
                </a:lnTo>
                <a:lnTo>
                  <a:pt x="1718054" y="0"/>
                </a:lnTo>
                <a:lnTo>
                  <a:pt x="1691622" y="0"/>
                </a:lnTo>
                <a:lnTo>
                  <a:pt x="1665191" y="0"/>
                </a:lnTo>
                <a:lnTo>
                  <a:pt x="1638759" y="0"/>
                </a:lnTo>
                <a:lnTo>
                  <a:pt x="1612327" y="0"/>
                </a:lnTo>
                <a:lnTo>
                  <a:pt x="1585896" y="0"/>
                </a:lnTo>
                <a:lnTo>
                  <a:pt x="1559464" y="0"/>
                </a:lnTo>
                <a:lnTo>
                  <a:pt x="1533032" y="0"/>
                </a:lnTo>
                <a:lnTo>
                  <a:pt x="1506601" y="0"/>
                </a:lnTo>
                <a:lnTo>
                  <a:pt x="1480169" y="0"/>
                </a:lnTo>
                <a:lnTo>
                  <a:pt x="1453738" y="0"/>
                </a:lnTo>
                <a:lnTo>
                  <a:pt x="1427306" y="0"/>
                </a:lnTo>
                <a:lnTo>
                  <a:pt x="1400875" y="0"/>
                </a:lnTo>
                <a:lnTo>
                  <a:pt x="1374443" y="0"/>
                </a:lnTo>
                <a:lnTo>
                  <a:pt x="1348011" y="0"/>
                </a:lnTo>
                <a:lnTo>
                  <a:pt x="1321580" y="0"/>
                </a:lnTo>
                <a:lnTo>
                  <a:pt x="1295148" y="0"/>
                </a:lnTo>
                <a:lnTo>
                  <a:pt x="1268717" y="0"/>
                </a:lnTo>
                <a:lnTo>
                  <a:pt x="1242285" y="0"/>
                </a:lnTo>
                <a:lnTo>
                  <a:pt x="1215854" y="0"/>
                </a:lnTo>
                <a:lnTo>
                  <a:pt x="1189422" y="0"/>
                </a:lnTo>
                <a:lnTo>
                  <a:pt x="1162990" y="0"/>
                </a:lnTo>
                <a:lnTo>
                  <a:pt x="1136559" y="0"/>
                </a:lnTo>
                <a:lnTo>
                  <a:pt x="1110127" y="0"/>
                </a:lnTo>
                <a:lnTo>
                  <a:pt x="1083695" y="0"/>
                </a:lnTo>
                <a:lnTo>
                  <a:pt x="1057264" y="0"/>
                </a:lnTo>
                <a:lnTo>
                  <a:pt x="1030832" y="0"/>
                </a:lnTo>
                <a:lnTo>
                  <a:pt x="1004401" y="0"/>
                </a:lnTo>
                <a:lnTo>
                  <a:pt x="977969" y="0"/>
                </a:lnTo>
                <a:lnTo>
                  <a:pt x="951537" y="0"/>
                </a:lnTo>
                <a:lnTo>
                  <a:pt x="925106" y="0"/>
                </a:lnTo>
                <a:lnTo>
                  <a:pt x="898674" y="0"/>
                </a:lnTo>
                <a:lnTo>
                  <a:pt x="872243" y="0"/>
                </a:lnTo>
                <a:lnTo>
                  <a:pt x="845811" y="0"/>
                </a:lnTo>
                <a:lnTo>
                  <a:pt x="819379" y="0"/>
                </a:lnTo>
                <a:lnTo>
                  <a:pt x="792948" y="0"/>
                </a:lnTo>
                <a:lnTo>
                  <a:pt x="766516" y="0"/>
                </a:lnTo>
                <a:lnTo>
                  <a:pt x="740085" y="0"/>
                </a:lnTo>
                <a:lnTo>
                  <a:pt x="713653" y="0"/>
                </a:lnTo>
                <a:lnTo>
                  <a:pt x="687222" y="0"/>
                </a:lnTo>
                <a:lnTo>
                  <a:pt x="660790" y="0"/>
                </a:lnTo>
                <a:lnTo>
                  <a:pt x="634358" y="0"/>
                </a:lnTo>
                <a:lnTo>
                  <a:pt x="607927" y="0"/>
                </a:lnTo>
                <a:lnTo>
                  <a:pt x="581495" y="0"/>
                </a:lnTo>
                <a:lnTo>
                  <a:pt x="555064" y="0"/>
                </a:lnTo>
                <a:lnTo>
                  <a:pt x="528632" y="0"/>
                </a:lnTo>
                <a:lnTo>
                  <a:pt x="502200" y="0"/>
                </a:lnTo>
                <a:lnTo>
                  <a:pt x="475769" y="0"/>
                </a:lnTo>
                <a:lnTo>
                  <a:pt x="449337" y="0"/>
                </a:lnTo>
                <a:lnTo>
                  <a:pt x="422905" y="0"/>
                </a:lnTo>
                <a:lnTo>
                  <a:pt x="396474" y="0"/>
                </a:lnTo>
                <a:lnTo>
                  <a:pt x="370042" y="0"/>
                </a:lnTo>
                <a:lnTo>
                  <a:pt x="343611" y="0"/>
                </a:lnTo>
                <a:lnTo>
                  <a:pt x="317179" y="0"/>
                </a:lnTo>
                <a:lnTo>
                  <a:pt x="290747" y="0"/>
                </a:lnTo>
                <a:lnTo>
                  <a:pt x="264316" y="0"/>
                </a:lnTo>
                <a:lnTo>
                  <a:pt x="237884" y="0"/>
                </a:lnTo>
                <a:lnTo>
                  <a:pt x="211453" y="0"/>
                </a:lnTo>
                <a:lnTo>
                  <a:pt x="185021" y="0"/>
                </a:lnTo>
                <a:lnTo>
                  <a:pt x="158590" y="0"/>
                </a:lnTo>
                <a:lnTo>
                  <a:pt x="132158" y="0"/>
                </a:lnTo>
                <a:lnTo>
                  <a:pt x="105726" y="0"/>
                </a:lnTo>
                <a:lnTo>
                  <a:pt x="79295" y="0"/>
                </a:lnTo>
                <a:lnTo>
                  <a:pt x="52863" y="0"/>
                </a:lnTo>
                <a:lnTo>
                  <a:pt x="26432" y="0"/>
                </a:lnTo>
                <a:lnTo>
                  <a:pt x="0" y="0"/>
                </a:lnTo>
              </a:path>
            </a:pathLst>
          </a:custGeom>
          <a:noFill xmlns:a="http://schemas.openxmlformats.org/drawingml/2006/main"/>
          <a:ln xmlns:a="http://schemas.openxmlformats.org/drawingml/2006/main" w="10594">
            <a:solidFill>
              <a:srgbClr val="D0C7B2"/>
            </a:solidFill>
          </a:ln>
        </p:spPr>
      </p:sp>
      <p:sp>
        <p:nvSpPr>
          <p:cNvPr id="18" name="">
            <a:extLst xmlns:a="http://schemas.openxmlformats.org/drawingml/2006/main">
              <a:ext uri="{FF2B5EF4-FFF2-40B4-BE49-F238E27FC236}">
                <a16:creationId xmlns:a16="http://schemas.microsoft.com/office/drawing/2014/main" id="{EBE5B0A6-2940-4282-A720-2DA12D8CC139}"/>
              </a:ext>
            </a:extLst>
          </p:cNvPr>
          <p:cNvSpPr>
            <a:spLocks xmlns:a="http://schemas.openxmlformats.org/drawingml/2006/main" noGrp="1"/>
          </p:cNvSpPr>
          <p:nvPr/>
        </p:nvSpPr>
        <p:spPr>
          <a:xfrm xmlns:a="http://schemas.openxmlformats.org/drawingml/2006/main">
            <a:off x="1746560" y="3314468"/>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807881E-D2F3-4F1B-B1B3-3FD06CB9BCAF}"/>
              </a:ext>
            </a:extLst>
          </p:cNvPr>
          <p:cNvSpPr>
            <a:spLocks xmlns:a="http://schemas.openxmlformats.org/drawingml/2006/main" noGrp="1"/>
          </p:cNvSpPr>
          <p:nvPr/>
        </p:nvSpPr>
        <p:spPr>
          <a:xfrm xmlns:a="http://schemas.openxmlformats.org/drawingml/2006/main">
            <a:off x="1746560" y="3670377"/>
            <a:ext cx="2162872" cy="95"/>
          </a:xfrm>
          <a:custGeom xmlns:a="http://schemas.openxmlformats.org/drawingml/2006/main">
            <a:pathLst>
              <a:path w="2162872" h="95">
                <a:moveTo>
                  <a:pt x="0" y="0"/>
                </a:moveTo>
                <a:lnTo>
                  <a:pt x="26376" y="0"/>
                </a:lnTo>
                <a:lnTo>
                  <a:pt x="52753" y="0"/>
                </a:lnTo>
                <a:lnTo>
                  <a:pt x="79129" y="0"/>
                </a:lnTo>
                <a:lnTo>
                  <a:pt x="105506" y="0"/>
                </a:lnTo>
                <a:lnTo>
                  <a:pt x="131882" y="0"/>
                </a:lnTo>
                <a:lnTo>
                  <a:pt x="158259" y="0"/>
                </a:lnTo>
                <a:lnTo>
                  <a:pt x="184635" y="0"/>
                </a:lnTo>
                <a:lnTo>
                  <a:pt x="211012" y="0"/>
                </a:lnTo>
                <a:lnTo>
                  <a:pt x="237388" y="0"/>
                </a:lnTo>
                <a:lnTo>
                  <a:pt x="263765" y="0"/>
                </a:lnTo>
                <a:lnTo>
                  <a:pt x="290141" y="0"/>
                </a:lnTo>
                <a:lnTo>
                  <a:pt x="316518" y="0"/>
                </a:lnTo>
                <a:lnTo>
                  <a:pt x="342894" y="0"/>
                </a:lnTo>
                <a:lnTo>
                  <a:pt x="369271" y="0"/>
                </a:lnTo>
                <a:lnTo>
                  <a:pt x="395647" y="0"/>
                </a:lnTo>
                <a:lnTo>
                  <a:pt x="422024" y="0"/>
                </a:lnTo>
                <a:lnTo>
                  <a:pt x="448400" y="0"/>
                </a:lnTo>
                <a:lnTo>
                  <a:pt x="474777" y="0"/>
                </a:lnTo>
                <a:lnTo>
                  <a:pt x="501153" y="0"/>
                </a:lnTo>
                <a:lnTo>
                  <a:pt x="527530" y="0"/>
                </a:lnTo>
                <a:lnTo>
                  <a:pt x="553906" y="0"/>
                </a:lnTo>
                <a:lnTo>
                  <a:pt x="580283" y="0"/>
                </a:lnTo>
                <a:lnTo>
                  <a:pt x="606659" y="0"/>
                </a:lnTo>
                <a:lnTo>
                  <a:pt x="633035" y="0"/>
                </a:lnTo>
                <a:lnTo>
                  <a:pt x="659412" y="0"/>
                </a:lnTo>
                <a:lnTo>
                  <a:pt x="685789" y="0"/>
                </a:lnTo>
                <a:lnTo>
                  <a:pt x="712165" y="0"/>
                </a:lnTo>
                <a:lnTo>
                  <a:pt x="738542" y="0"/>
                </a:lnTo>
                <a:lnTo>
                  <a:pt x="764918" y="0"/>
                </a:lnTo>
                <a:lnTo>
                  <a:pt x="791295" y="0"/>
                </a:lnTo>
                <a:lnTo>
                  <a:pt x="817671" y="0"/>
                </a:lnTo>
                <a:lnTo>
                  <a:pt x="844047" y="0"/>
                </a:lnTo>
                <a:lnTo>
                  <a:pt x="870424" y="0"/>
                </a:lnTo>
                <a:lnTo>
                  <a:pt x="896800" y="0"/>
                </a:lnTo>
                <a:lnTo>
                  <a:pt x="923177" y="0"/>
                </a:lnTo>
                <a:lnTo>
                  <a:pt x="949554" y="0"/>
                </a:lnTo>
                <a:lnTo>
                  <a:pt x="975930" y="0"/>
                </a:lnTo>
                <a:lnTo>
                  <a:pt x="1002306" y="0"/>
                </a:lnTo>
                <a:lnTo>
                  <a:pt x="1028683" y="0"/>
                </a:lnTo>
                <a:lnTo>
                  <a:pt x="1055059" y="0"/>
                </a:lnTo>
                <a:lnTo>
                  <a:pt x="1081436" y="0"/>
                </a:lnTo>
                <a:lnTo>
                  <a:pt x="1107812" y="0"/>
                </a:lnTo>
                <a:lnTo>
                  <a:pt x="1134189" y="0"/>
                </a:lnTo>
                <a:lnTo>
                  <a:pt x="1160565" y="0"/>
                </a:lnTo>
                <a:lnTo>
                  <a:pt x="1186942" y="0"/>
                </a:lnTo>
                <a:lnTo>
                  <a:pt x="1213318" y="0"/>
                </a:lnTo>
                <a:lnTo>
                  <a:pt x="1239695" y="0"/>
                </a:lnTo>
                <a:lnTo>
                  <a:pt x="1266071" y="0"/>
                </a:lnTo>
                <a:lnTo>
                  <a:pt x="1292448" y="0"/>
                </a:lnTo>
                <a:lnTo>
                  <a:pt x="1318824" y="0"/>
                </a:lnTo>
                <a:lnTo>
                  <a:pt x="1345201" y="0"/>
                </a:lnTo>
                <a:lnTo>
                  <a:pt x="1371577" y="0"/>
                </a:lnTo>
                <a:lnTo>
                  <a:pt x="1397953" y="0"/>
                </a:lnTo>
                <a:lnTo>
                  <a:pt x="1424330" y="0"/>
                </a:lnTo>
                <a:lnTo>
                  <a:pt x="1450707" y="0"/>
                </a:lnTo>
                <a:lnTo>
                  <a:pt x="1477083" y="0"/>
                </a:lnTo>
                <a:lnTo>
                  <a:pt x="1503460" y="0"/>
                </a:lnTo>
                <a:lnTo>
                  <a:pt x="1529836" y="0"/>
                </a:lnTo>
                <a:lnTo>
                  <a:pt x="1556213" y="0"/>
                </a:lnTo>
                <a:lnTo>
                  <a:pt x="1582589" y="0"/>
                </a:lnTo>
                <a:lnTo>
                  <a:pt x="1608966" y="0"/>
                </a:lnTo>
                <a:lnTo>
                  <a:pt x="1635342" y="0"/>
                </a:lnTo>
                <a:lnTo>
                  <a:pt x="1661718" y="0"/>
                </a:lnTo>
                <a:lnTo>
                  <a:pt x="1688095" y="0"/>
                </a:lnTo>
                <a:lnTo>
                  <a:pt x="1714472" y="0"/>
                </a:lnTo>
                <a:lnTo>
                  <a:pt x="1740848" y="0"/>
                </a:lnTo>
                <a:lnTo>
                  <a:pt x="1767225" y="0"/>
                </a:lnTo>
                <a:lnTo>
                  <a:pt x="1793601" y="0"/>
                </a:lnTo>
                <a:lnTo>
                  <a:pt x="1819978" y="0"/>
                </a:lnTo>
                <a:lnTo>
                  <a:pt x="1846354" y="0"/>
                </a:lnTo>
                <a:lnTo>
                  <a:pt x="1872731" y="0"/>
                </a:lnTo>
                <a:lnTo>
                  <a:pt x="1899107" y="0"/>
                </a:lnTo>
                <a:lnTo>
                  <a:pt x="1925483" y="0"/>
                </a:lnTo>
                <a:lnTo>
                  <a:pt x="1951860" y="0"/>
                </a:lnTo>
                <a:lnTo>
                  <a:pt x="1978237" y="0"/>
                </a:lnTo>
                <a:lnTo>
                  <a:pt x="2004613" y="0"/>
                </a:lnTo>
                <a:lnTo>
                  <a:pt x="2030990" y="0"/>
                </a:lnTo>
                <a:lnTo>
                  <a:pt x="2057366" y="0"/>
                </a:lnTo>
                <a:lnTo>
                  <a:pt x="2083742" y="0"/>
                </a:lnTo>
                <a:lnTo>
                  <a:pt x="2110119" y="0"/>
                </a:lnTo>
                <a:lnTo>
                  <a:pt x="2136496" y="0"/>
                </a:lnTo>
                <a:lnTo>
                  <a:pt x="2162872" y="0"/>
                </a:lnTo>
              </a:path>
            </a:pathLst>
          </a:custGeom>
          <a:noFill xmlns:a="http://schemas.openxmlformats.org/drawingml/2006/main"/>
          <a:ln xmlns:a="http://schemas.openxmlformats.org/drawingml/2006/main" w="10594">
            <a:solidFill>
              <a:srgbClr val="D0C7B2"/>
            </a:solidFill>
          </a:ln>
        </p:spPr>
      </p:sp>
      <p:sp>
        <p:nvSpPr>
          <p:cNvPr id="20" name="">
            <a:extLst xmlns:a="http://schemas.openxmlformats.org/drawingml/2006/main">
              <a:ext uri="{FF2B5EF4-FFF2-40B4-BE49-F238E27FC236}">
                <a16:creationId xmlns:a16="http://schemas.microsoft.com/office/drawing/2014/main" id="{0BB62A6B-03D3-4584-857B-369FADF93796}"/>
              </a:ext>
            </a:extLst>
          </p:cNvPr>
          <p:cNvSpPr>
            <a:spLocks xmlns:a="http://schemas.openxmlformats.org/drawingml/2006/main" noGrp="1"/>
          </p:cNvSpPr>
          <p:nvPr/>
        </p:nvSpPr>
        <p:spPr>
          <a:xfrm xmlns:a="http://schemas.openxmlformats.org/drawingml/2006/main">
            <a:off x="3833232" y="3632277"/>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B11C48A-C7C6-436B-AE80-D05EC02E9457}"/>
              </a:ext>
            </a:extLst>
          </p:cNvPr>
          <p:cNvSpPr>
            <a:spLocks xmlns:a="http://schemas.openxmlformats.org/drawingml/2006/main" noGrp="1"/>
          </p:cNvSpPr>
          <p:nvPr/>
        </p:nvSpPr>
        <p:spPr>
          <a:xfrm xmlns:a="http://schemas.openxmlformats.org/drawingml/2006/main">
            <a:off x="1746560" y="3988187"/>
            <a:ext cx="2162872" cy="95"/>
          </a:xfrm>
          <a:custGeom xmlns:a="http://schemas.openxmlformats.org/drawingml/2006/main">
            <a:pathLst>
              <a:path w="2162872" h="95">
                <a:moveTo>
                  <a:pt x="2162872" y="0"/>
                </a:moveTo>
                <a:lnTo>
                  <a:pt x="2136496" y="0"/>
                </a:lnTo>
                <a:lnTo>
                  <a:pt x="2110119" y="0"/>
                </a:lnTo>
                <a:lnTo>
                  <a:pt x="2083742" y="0"/>
                </a:lnTo>
                <a:lnTo>
                  <a:pt x="2057366" y="0"/>
                </a:lnTo>
                <a:lnTo>
                  <a:pt x="2030990" y="0"/>
                </a:lnTo>
                <a:lnTo>
                  <a:pt x="2004613" y="0"/>
                </a:lnTo>
                <a:lnTo>
                  <a:pt x="1978236" y="0"/>
                </a:lnTo>
                <a:lnTo>
                  <a:pt x="1951860" y="0"/>
                </a:lnTo>
                <a:lnTo>
                  <a:pt x="1925483" y="0"/>
                </a:lnTo>
                <a:lnTo>
                  <a:pt x="1899107" y="0"/>
                </a:lnTo>
                <a:lnTo>
                  <a:pt x="1872731" y="0"/>
                </a:lnTo>
                <a:lnTo>
                  <a:pt x="1846354" y="0"/>
                </a:lnTo>
                <a:lnTo>
                  <a:pt x="1819978" y="0"/>
                </a:lnTo>
                <a:lnTo>
                  <a:pt x="1793601" y="0"/>
                </a:lnTo>
                <a:lnTo>
                  <a:pt x="1767225" y="0"/>
                </a:lnTo>
                <a:lnTo>
                  <a:pt x="1740848" y="0"/>
                </a:lnTo>
                <a:lnTo>
                  <a:pt x="1714472" y="0"/>
                </a:lnTo>
                <a:lnTo>
                  <a:pt x="1688095" y="0"/>
                </a:lnTo>
                <a:lnTo>
                  <a:pt x="1661718" y="0"/>
                </a:lnTo>
                <a:lnTo>
                  <a:pt x="1635342" y="0"/>
                </a:lnTo>
                <a:lnTo>
                  <a:pt x="1608966" y="0"/>
                </a:lnTo>
                <a:lnTo>
                  <a:pt x="1582589" y="0"/>
                </a:lnTo>
                <a:lnTo>
                  <a:pt x="1556213" y="0"/>
                </a:lnTo>
                <a:lnTo>
                  <a:pt x="1529836" y="0"/>
                </a:lnTo>
                <a:lnTo>
                  <a:pt x="1503460" y="0"/>
                </a:lnTo>
                <a:lnTo>
                  <a:pt x="1477083" y="0"/>
                </a:lnTo>
                <a:lnTo>
                  <a:pt x="1450707" y="0"/>
                </a:lnTo>
                <a:lnTo>
                  <a:pt x="1424330" y="0"/>
                </a:lnTo>
                <a:lnTo>
                  <a:pt x="1397954" y="0"/>
                </a:lnTo>
                <a:lnTo>
                  <a:pt x="1371577" y="0"/>
                </a:lnTo>
                <a:lnTo>
                  <a:pt x="1345201" y="0"/>
                </a:lnTo>
                <a:lnTo>
                  <a:pt x="1318824" y="0"/>
                </a:lnTo>
                <a:lnTo>
                  <a:pt x="1292448" y="0"/>
                </a:lnTo>
                <a:lnTo>
                  <a:pt x="1266071" y="0"/>
                </a:lnTo>
                <a:lnTo>
                  <a:pt x="1239695" y="0"/>
                </a:lnTo>
                <a:lnTo>
                  <a:pt x="1213318" y="0"/>
                </a:lnTo>
                <a:lnTo>
                  <a:pt x="1186942" y="0"/>
                </a:lnTo>
                <a:lnTo>
                  <a:pt x="1160565" y="0"/>
                </a:lnTo>
                <a:lnTo>
                  <a:pt x="1134189" y="0"/>
                </a:lnTo>
                <a:lnTo>
                  <a:pt x="1107812" y="0"/>
                </a:lnTo>
                <a:lnTo>
                  <a:pt x="1081436" y="0"/>
                </a:lnTo>
                <a:lnTo>
                  <a:pt x="1055059" y="0"/>
                </a:lnTo>
                <a:lnTo>
                  <a:pt x="1028683" y="0"/>
                </a:lnTo>
                <a:lnTo>
                  <a:pt x="1002306" y="0"/>
                </a:lnTo>
                <a:lnTo>
                  <a:pt x="975930" y="0"/>
                </a:lnTo>
                <a:lnTo>
                  <a:pt x="949554" y="0"/>
                </a:lnTo>
                <a:lnTo>
                  <a:pt x="923177" y="0"/>
                </a:lnTo>
                <a:lnTo>
                  <a:pt x="896801" y="0"/>
                </a:lnTo>
                <a:lnTo>
                  <a:pt x="870424" y="0"/>
                </a:lnTo>
                <a:lnTo>
                  <a:pt x="844047" y="0"/>
                </a:lnTo>
                <a:lnTo>
                  <a:pt x="817671" y="0"/>
                </a:lnTo>
                <a:lnTo>
                  <a:pt x="791295" y="0"/>
                </a:lnTo>
                <a:lnTo>
                  <a:pt x="764918" y="0"/>
                </a:lnTo>
                <a:lnTo>
                  <a:pt x="738542" y="0"/>
                </a:lnTo>
                <a:lnTo>
                  <a:pt x="712165" y="0"/>
                </a:lnTo>
                <a:lnTo>
                  <a:pt x="685789" y="0"/>
                </a:lnTo>
                <a:lnTo>
                  <a:pt x="659412" y="0"/>
                </a:lnTo>
                <a:lnTo>
                  <a:pt x="633036" y="0"/>
                </a:lnTo>
                <a:lnTo>
                  <a:pt x="606659" y="0"/>
                </a:lnTo>
                <a:lnTo>
                  <a:pt x="580283" y="0"/>
                </a:lnTo>
                <a:lnTo>
                  <a:pt x="553906" y="0"/>
                </a:lnTo>
                <a:lnTo>
                  <a:pt x="527530" y="0"/>
                </a:lnTo>
                <a:lnTo>
                  <a:pt x="501153" y="0"/>
                </a:lnTo>
                <a:lnTo>
                  <a:pt x="474777" y="0"/>
                </a:lnTo>
                <a:lnTo>
                  <a:pt x="448400" y="0"/>
                </a:lnTo>
                <a:lnTo>
                  <a:pt x="422024" y="0"/>
                </a:lnTo>
                <a:lnTo>
                  <a:pt x="395647" y="0"/>
                </a:lnTo>
                <a:lnTo>
                  <a:pt x="369271" y="0"/>
                </a:lnTo>
                <a:lnTo>
                  <a:pt x="342894" y="0"/>
                </a:lnTo>
                <a:lnTo>
                  <a:pt x="316518" y="0"/>
                </a:lnTo>
                <a:lnTo>
                  <a:pt x="290141" y="0"/>
                </a:lnTo>
                <a:lnTo>
                  <a:pt x="263765" y="0"/>
                </a:lnTo>
                <a:lnTo>
                  <a:pt x="237388" y="0"/>
                </a:lnTo>
                <a:lnTo>
                  <a:pt x="211012" y="0"/>
                </a:lnTo>
                <a:lnTo>
                  <a:pt x="184635" y="0"/>
                </a:lnTo>
                <a:lnTo>
                  <a:pt x="158259" y="0"/>
                </a:lnTo>
                <a:lnTo>
                  <a:pt x="131882" y="0"/>
                </a:lnTo>
                <a:lnTo>
                  <a:pt x="105506" y="0"/>
                </a:lnTo>
                <a:lnTo>
                  <a:pt x="79129" y="0"/>
                </a:lnTo>
                <a:lnTo>
                  <a:pt x="52753" y="0"/>
                </a:lnTo>
                <a:lnTo>
                  <a:pt x="26376" y="0"/>
                </a:lnTo>
                <a:lnTo>
                  <a:pt x="0" y="0"/>
                </a:lnTo>
              </a:path>
            </a:pathLst>
          </a:custGeom>
          <a:noFill xmlns:a="http://schemas.openxmlformats.org/drawingml/2006/main"/>
          <a:ln xmlns:a="http://schemas.openxmlformats.org/drawingml/2006/main" w="10594">
            <a:solidFill>
              <a:srgbClr val="D0C7B2"/>
            </a:solidFill>
          </a:ln>
        </p:spPr>
      </p:sp>
      <p:sp>
        <p:nvSpPr>
          <p:cNvPr id="22" name="">
            <a:extLst xmlns:a="http://schemas.openxmlformats.org/drawingml/2006/main">
              <a:ext uri="{FF2B5EF4-FFF2-40B4-BE49-F238E27FC236}">
                <a16:creationId xmlns:a16="http://schemas.microsoft.com/office/drawing/2014/main" id="{4013B3F6-2669-42F6-860C-AB60E4167459}"/>
              </a:ext>
            </a:extLst>
          </p:cNvPr>
          <p:cNvSpPr>
            <a:spLocks xmlns:a="http://schemas.openxmlformats.org/drawingml/2006/main" noGrp="1"/>
          </p:cNvSpPr>
          <p:nvPr/>
        </p:nvSpPr>
        <p:spPr>
          <a:xfrm xmlns:a="http://schemas.openxmlformats.org/drawingml/2006/main">
            <a:off x="1746560" y="3950087"/>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D4C21E56-2207-4E73-B25C-7B7228A3C8DE}"/>
              </a:ext>
            </a:extLst>
          </p:cNvPr>
          <p:cNvSpPr>
            <a:spLocks xmlns:a="http://schemas.openxmlformats.org/drawingml/2006/main" noGrp="1"/>
          </p:cNvSpPr>
          <p:nvPr/>
        </p:nvSpPr>
        <p:spPr>
          <a:xfrm xmlns:a="http://schemas.openxmlformats.org/drawingml/2006/main">
            <a:off x="1746560" y="4305997"/>
            <a:ext cx="4440508" cy="95"/>
          </a:xfrm>
          <a:custGeom xmlns:a="http://schemas.openxmlformats.org/drawingml/2006/main">
            <a:pathLst>
              <a:path w="4440508" h="95">
                <a:moveTo>
                  <a:pt x="0" y="0"/>
                </a:moveTo>
                <a:lnTo>
                  <a:pt x="26432" y="0"/>
                </a:lnTo>
                <a:lnTo>
                  <a:pt x="52863" y="0"/>
                </a:lnTo>
                <a:lnTo>
                  <a:pt x="79295" y="0"/>
                </a:lnTo>
                <a:lnTo>
                  <a:pt x="105726" y="0"/>
                </a:lnTo>
                <a:lnTo>
                  <a:pt x="132158" y="0"/>
                </a:lnTo>
                <a:lnTo>
                  <a:pt x="158590" y="0"/>
                </a:lnTo>
                <a:lnTo>
                  <a:pt x="185021" y="0"/>
                </a:lnTo>
                <a:lnTo>
                  <a:pt x="211453" y="0"/>
                </a:lnTo>
                <a:lnTo>
                  <a:pt x="237884" y="0"/>
                </a:lnTo>
                <a:lnTo>
                  <a:pt x="264316" y="0"/>
                </a:lnTo>
                <a:lnTo>
                  <a:pt x="290747" y="0"/>
                </a:lnTo>
                <a:lnTo>
                  <a:pt x="317179" y="0"/>
                </a:lnTo>
                <a:lnTo>
                  <a:pt x="343611" y="0"/>
                </a:lnTo>
                <a:lnTo>
                  <a:pt x="370042" y="0"/>
                </a:lnTo>
                <a:lnTo>
                  <a:pt x="396474" y="0"/>
                </a:lnTo>
                <a:lnTo>
                  <a:pt x="422905" y="0"/>
                </a:lnTo>
                <a:lnTo>
                  <a:pt x="449337" y="0"/>
                </a:lnTo>
                <a:lnTo>
                  <a:pt x="475769" y="0"/>
                </a:lnTo>
                <a:lnTo>
                  <a:pt x="502200" y="0"/>
                </a:lnTo>
                <a:lnTo>
                  <a:pt x="528632" y="0"/>
                </a:lnTo>
                <a:lnTo>
                  <a:pt x="555064" y="0"/>
                </a:lnTo>
                <a:lnTo>
                  <a:pt x="581495" y="0"/>
                </a:lnTo>
                <a:lnTo>
                  <a:pt x="607927" y="0"/>
                </a:lnTo>
                <a:lnTo>
                  <a:pt x="634358" y="0"/>
                </a:lnTo>
                <a:lnTo>
                  <a:pt x="660790" y="0"/>
                </a:lnTo>
                <a:lnTo>
                  <a:pt x="687222" y="0"/>
                </a:lnTo>
                <a:lnTo>
                  <a:pt x="713653" y="0"/>
                </a:lnTo>
                <a:lnTo>
                  <a:pt x="740085" y="0"/>
                </a:lnTo>
                <a:lnTo>
                  <a:pt x="766516" y="0"/>
                </a:lnTo>
                <a:lnTo>
                  <a:pt x="792948" y="0"/>
                </a:lnTo>
                <a:lnTo>
                  <a:pt x="819379" y="0"/>
                </a:lnTo>
                <a:lnTo>
                  <a:pt x="845811" y="0"/>
                </a:lnTo>
                <a:lnTo>
                  <a:pt x="872243" y="0"/>
                </a:lnTo>
                <a:lnTo>
                  <a:pt x="898674" y="0"/>
                </a:lnTo>
                <a:lnTo>
                  <a:pt x="925106" y="0"/>
                </a:lnTo>
                <a:lnTo>
                  <a:pt x="951537" y="0"/>
                </a:lnTo>
                <a:lnTo>
                  <a:pt x="977969" y="0"/>
                </a:lnTo>
                <a:lnTo>
                  <a:pt x="1004401" y="0"/>
                </a:lnTo>
                <a:lnTo>
                  <a:pt x="1030832" y="0"/>
                </a:lnTo>
                <a:lnTo>
                  <a:pt x="1057264" y="0"/>
                </a:lnTo>
                <a:lnTo>
                  <a:pt x="1083695" y="0"/>
                </a:lnTo>
                <a:lnTo>
                  <a:pt x="1110127" y="0"/>
                </a:lnTo>
                <a:lnTo>
                  <a:pt x="1136559" y="0"/>
                </a:lnTo>
                <a:lnTo>
                  <a:pt x="1162990" y="0"/>
                </a:lnTo>
                <a:lnTo>
                  <a:pt x="1189422" y="0"/>
                </a:lnTo>
                <a:lnTo>
                  <a:pt x="1215854" y="0"/>
                </a:lnTo>
                <a:lnTo>
                  <a:pt x="1242285" y="0"/>
                </a:lnTo>
                <a:lnTo>
                  <a:pt x="1268717" y="0"/>
                </a:lnTo>
                <a:lnTo>
                  <a:pt x="1295148" y="0"/>
                </a:lnTo>
                <a:lnTo>
                  <a:pt x="1321580" y="0"/>
                </a:lnTo>
                <a:lnTo>
                  <a:pt x="1348011" y="0"/>
                </a:lnTo>
                <a:lnTo>
                  <a:pt x="1374443" y="0"/>
                </a:lnTo>
                <a:lnTo>
                  <a:pt x="1400875" y="0"/>
                </a:lnTo>
                <a:lnTo>
                  <a:pt x="1427306" y="0"/>
                </a:lnTo>
                <a:lnTo>
                  <a:pt x="1453738" y="0"/>
                </a:lnTo>
                <a:lnTo>
                  <a:pt x="1480170" y="0"/>
                </a:lnTo>
                <a:lnTo>
                  <a:pt x="1506601" y="0"/>
                </a:lnTo>
                <a:lnTo>
                  <a:pt x="1533032" y="0"/>
                </a:lnTo>
                <a:lnTo>
                  <a:pt x="1559464" y="0"/>
                </a:lnTo>
                <a:lnTo>
                  <a:pt x="1585896" y="0"/>
                </a:lnTo>
                <a:lnTo>
                  <a:pt x="1612327" y="0"/>
                </a:lnTo>
                <a:lnTo>
                  <a:pt x="1638759" y="0"/>
                </a:lnTo>
                <a:lnTo>
                  <a:pt x="1665191" y="0"/>
                </a:lnTo>
                <a:lnTo>
                  <a:pt x="1691622" y="0"/>
                </a:lnTo>
                <a:lnTo>
                  <a:pt x="1718054" y="0"/>
                </a:lnTo>
                <a:lnTo>
                  <a:pt x="1744486" y="0"/>
                </a:lnTo>
                <a:lnTo>
                  <a:pt x="1770917" y="0"/>
                </a:lnTo>
                <a:lnTo>
                  <a:pt x="1797349" y="0"/>
                </a:lnTo>
                <a:lnTo>
                  <a:pt x="1823780" y="0"/>
                </a:lnTo>
                <a:lnTo>
                  <a:pt x="1850212" y="0"/>
                </a:lnTo>
                <a:lnTo>
                  <a:pt x="1876643" y="0"/>
                </a:lnTo>
                <a:lnTo>
                  <a:pt x="1903075" y="0"/>
                </a:lnTo>
                <a:lnTo>
                  <a:pt x="1929507" y="0"/>
                </a:lnTo>
                <a:lnTo>
                  <a:pt x="1955938" y="0"/>
                </a:lnTo>
                <a:lnTo>
                  <a:pt x="1982370" y="0"/>
                </a:lnTo>
                <a:lnTo>
                  <a:pt x="2008801" y="0"/>
                </a:lnTo>
                <a:lnTo>
                  <a:pt x="2035233" y="0"/>
                </a:lnTo>
                <a:lnTo>
                  <a:pt x="2061664" y="0"/>
                </a:lnTo>
                <a:lnTo>
                  <a:pt x="2088096" y="0"/>
                </a:lnTo>
                <a:lnTo>
                  <a:pt x="2114528" y="0"/>
                </a:lnTo>
                <a:lnTo>
                  <a:pt x="2140959" y="0"/>
                </a:lnTo>
                <a:lnTo>
                  <a:pt x="2167391" y="0"/>
                </a:lnTo>
                <a:lnTo>
                  <a:pt x="2193823" y="0"/>
                </a:lnTo>
                <a:lnTo>
                  <a:pt x="2220254" y="0"/>
                </a:lnTo>
                <a:lnTo>
                  <a:pt x="2246686" y="0"/>
                </a:lnTo>
                <a:lnTo>
                  <a:pt x="2273118" y="0"/>
                </a:lnTo>
                <a:lnTo>
                  <a:pt x="2299549" y="0"/>
                </a:lnTo>
                <a:lnTo>
                  <a:pt x="2325981" y="0"/>
                </a:lnTo>
                <a:lnTo>
                  <a:pt x="2352412" y="0"/>
                </a:lnTo>
                <a:lnTo>
                  <a:pt x="2378844" y="0"/>
                </a:lnTo>
                <a:lnTo>
                  <a:pt x="2405275" y="0"/>
                </a:lnTo>
                <a:lnTo>
                  <a:pt x="2431707" y="0"/>
                </a:lnTo>
                <a:lnTo>
                  <a:pt x="2458139" y="0"/>
                </a:lnTo>
                <a:lnTo>
                  <a:pt x="2484570" y="0"/>
                </a:lnTo>
                <a:lnTo>
                  <a:pt x="2511002" y="0"/>
                </a:lnTo>
                <a:lnTo>
                  <a:pt x="2537433" y="0"/>
                </a:lnTo>
                <a:lnTo>
                  <a:pt x="2563865" y="0"/>
                </a:lnTo>
                <a:lnTo>
                  <a:pt x="2590296" y="0"/>
                </a:lnTo>
                <a:lnTo>
                  <a:pt x="2616728" y="0"/>
                </a:lnTo>
                <a:lnTo>
                  <a:pt x="2643160" y="0"/>
                </a:lnTo>
                <a:lnTo>
                  <a:pt x="2669591" y="0"/>
                </a:lnTo>
                <a:lnTo>
                  <a:pt x="2696023" y="0"/>
                </a:lnTo>
                <a:lnTo>
                  <a:pt x="2722455" y="0"/>
                </a:lnTo>
                <a:lnTo>
                  <a:pt x="2748886" y="0"/>
                </a:lnTo>
                <a:lnTo>
                  <a:pt x="2775318" y="0"/>
                </a:lnTo>
                <a:lnTo>
                  <a:pt x="2801749" y="0"/>
                </a:lnTo>
                <a:lnTo>
                  <a:pt x="2828181" y="0"/>
                </a:lnTo>
                <a:lnTo>
                  <a:pt x="2854613" y="0"/>
                </a:lnTo>
                <a:lnTo>
                  <a:pt x="2881044" y="0"/>
                </a:lnTo>
                <a:lnTo>
                  <a:pt x="2907476" y="0"/>
                </a:lnTo>
                <a:lnTo>
                  <a:pt x="2933907" y="0"/>
                </a:lnTo>
                <a:lnTo>
                  <a:pt x="2960339" y="0"/>
                </a:lnTo>
                <a:lnTo>
                  <a:pt x="2986771" y="0"/>
                </a:lnTo>
                <a:lnTo>
                  <a:pt x="3013202" y="0"/>
                </a:lnTo>
                <a:lnTo>
                  <a:pt x="3039634" y="0"/>
                </a:lnTo>
                <a:lnTo>
                  <a:pt x="3066065" y="0"/>
                </a:lnTo>
                <a:lnTo>
                  <a:pt x="3092497" y="0"/>
                </a:lnTo>
                <a:lnTo>
                  <a:pt x="3118928" y="0"/>
                </a:lnTo>
                <a:lnTo>
                  <a:pt x="3145360" y="0"/>
                </a:lnTo>
                <a:lnTo>
                  <a:pt x="3171792" y="0"/>
                </a:lnTo>
                <a:lnTo>
                  <a:pt x="3198223" y="0"/>
                </a:lnTo>
                <a:lnTo>
                  <a:pt x="3224655" y="0"/>
                </a:lnTo>
                <a:lnTo>
                  <a:pt x="3251086" y="0"/>
                </a:lnTo>
                <a:lnTo>
                  <a:pt x="3277518" y="0"/>
                </a:lnTo>
                <a:lnTo>
                  <a:pt x="3303950" y="0"/>
                </a:lnTo>
                <a:lnTo>
                  <a:pt x="3330381" y="0"/>
                </a:lnTo>
                <a:lnTo>
                  <a:pt x="3356813" y="0"/>
                </a:lnTo>
                <a:lnTo>
                  <a:pt x="3383245" y="0"/>
                </a:lnTo>
                <a:lnTo>
                  <a:pt x="3409676" y="0"/>
                </a:lnTo>
                <a:lnTo>
                  <a:pt x="3436108" y="0"/>
                </a:lnTo>
                <a:lnTo>
                  <a:pt x="3462540" y="0"/>
                </a:lnTo>
                <a:lnTo>
                  <a:pt x="3488971" y="0"/>
                </a:lnTo>
                <a:lnTo>
                  <a:pt x="3515403" y="0"/>
                </a:lnTo>
                <a:lnTo>
                  <a:pt x="3541834" y="0"/>
                </a:lnTo>
                <a:lnTo>
                  <a:pt x="3568266" y="0"/>
                </a:lnTo>
                <a:lnTo>
                  <a:pt x="3594697" y="0"/>
                </a:lnTo>
                <a:lnTo>
                  <a:pt x="3621129" y="0"/>
                </a:lnTo>
                <a:lnTo>
                  <a:pt x="3647561" y="0"/>
                </a:lnTo>
                <a:lnTo>
                  <a:pt x="3673992" y="0"/>
                </a:lnTo>
                <a:lnTo>
                  <a:pt x="3700423" y="0"/>
                </a:lnTo>
                <a:lnTo>
                  <a:pt x="3726856" y="0"/>
                </a:lnTo>
                <a:lnTo>
                  <a:pt x="3753287" y="0"/>
                </a:lnTo>
                <a:lnTo>
                  <a:pt x="3779719" y="0"/>
                </a:lnTo>
                <a:lnTo>
                  <a:pt x="3806150" y="0"/>
                </a:lnTo>
                <a:lnTo>
                  <a:pt x="3832582" y="0"/>
                </a:lnTo>
                <a:lnTo>
                  <a:pt x="3859014" y="0"/>
                </a:lnTo>
                <a:lnTo>
                  <a:pt x="3885445" y="0"/>
                </a:lnTo>
                <a:lnTo>
                  <a:pt x="3911876" y="0"/>
                </a:lnTo>
                <a:lnTo>
                  <a:pt x="3938308" y="0"/>
                </a:lnTo>
                <a:lnTo>
                  <a:pt x="3964740" y="0"/>
                </a:lnTo>
                <a:lnTo>
                  <a:pt x="3991171" y="0"/>
                </a:lnTo>
                <a:lnTo>
                  <a:pt x="4017603" y="0"/>
                </a:lnTo>
                <a:lnTo>
                  <a:pt x="4044034" y="0"/>
                </a:lnTo>
                <a:lnTo>
                  <a:pt x="4070467" y="0"/>
                </a:lnTo>
                <a:lnTo>
                  <a:pt x="4096898" y="0"/>
                </a:lnTo>
                <a:lnTo>
                  <a:pt x="4123329" y="0"/>
                </a:lnTo>
                <a:lnTo>
                  <a:pt x="4149761" y="0"/>
                </a:lnTo>
                <a:lnTo>
                  <a:pt x="4176193" y="0"/>
                </a:lnTo>
                <a:lnTo>
                  <a:pt x="4202624" y="0"/>
                </a:lnTo>
                <a:lnTo>
                  <a:pt x="4229056" y="0"/>
                </a:lnTo>
                <a:lnTo>
                  <a:pt x="4255487" y="0"/>
                </a:lnTo>
                <a:lnTo>
                  <a:pt x="4281919" y="0"/>
                </a:lnTo>
                <a:lnTo>
                  <a:pt x="4308351" y="0"/>
                </a:lnTo>
                <a:lnTo>
                  <a:pt x="4334782" y="0"/>
                </a:lnTo>
                <a:lnTo>
                  <a:pt x="4361213" y="0"/>
                </a:lnTo>
                <a:lnTo>
                  <a:pt x="4387645" y="0"/>
                </a:lnTo>
                <a:lnTo>
                  <a:pt x="4414077" y="0"/>
                </a:lnTo>
                <a:lnTo>
                  <a:pt x="4440508" y="0"/>
                </a:lnTo>
              </a:path>
            </a:pathLst>
          </a:custGeom>
          <a:noFill xmlns:a="http://schemas.openxmlformats.org/drawingml/2006/main"/>
          <a:ln xmlns:a="http://schemas.openxmlformats.org/drawingml/2006/main" w="10594">
            <a:solidFill>
              <a:srgbClr val="D0C7B2"/>
            </a:solidFill>
          </a:ln>
        </p:spPr>
      </p:sp>
      <p:sp>
        <p:nvSpPr>
          <p:cNvPr id="24" name="">
            <a:extLst xmlns:a="http://schemas.openxmlformats.org/drawingml/2006/main">
              <a:ext uri="{FF2B5EF4-FFF2-40B4-BE49-F238E27FC236}">
                <a16:creationId xmlns:a16="http://schemas.microsoft.com/office/drawing/2014/main" id="{98E6BEFB-2E7E-404C-8905-461E7B6541FD}"/>
              </a:ext>
            </a:extLst>
          </p:cNvPr>
          <p:cNvSpPr>
            <a:spLocks xmlns:a="http://schemas.openxmlformats.org/drawingml/2006/main" noGrp="1"/>
          </p:cNvSpPr>
          <p:nvPr/>
        </p:nvSpPr>
        <p:spPr>
          <a:xfrm xmlns:a="http://schemas.openxmlformats.org/drawingml/2006/main">
            <a:off x="6110868" y="4267897"/>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09097A41-A6F0-4C3C-A060-CE50A78B286E}"/>
              </a:ext>
            </a:extLst>
          </p:cNvPr>
          <p:cNvSpPr>
            <a:spLocks xmlns:a="http://schemas.openxmlformats.org/drawingml/2006/main" noGrp="1"/>
          </p:cNvSpPr>
          <p:nvPr/>
        </p:nvSpPr>
        <p:spPr>
          <a:xfrm xmlns:a="http://schemas.openxmlformats.org/drawingml/2006/main">
            <a:off x="6187068" y="4676775"/>
            <a:ext cx="3151613" cy="95"/>
          </a:xfrm>
          <a:custGeom xmlns:a="http://schemas.openxmlformats.org/drawingml/2006/main">
            <a:pathLst>
              <a:path w="3151613" h="95">
                <a:moveTo>
                  <a:pt x="0" y="0"/>
                </a:moveTo>
                <a:lnTo>
                  <a:pt x="26484" y="0"/>
                </a:lnTo>
                <a:lnTo>
                  <a:pt x="52968" y="0"/>
                </a:lnTo>
                <a:lnTo>
                  <a:pt x="79453" y="0"/>
                </a:lnTo>
                <a:lnTo>
                  <a:pt x="105937" y="0"/>
                </a:lnTo>
                <a:lnTo>
                  <a:pt x="132421" y="0"/>
                </a:lnTo>
                <a:lnTo>
                  <a:pt x="158905" y="0"/>
                </a:lnTo>
                <a:lnTo>
                  <a:pt x="185389" y="0"/>
                </a:lnTo>
                <a:lnTo>
                  <a:pt x="211873" y="0"/>
                </a:lnTo>
                <a:lnTo>
                  <a:pt x="238358" y="0"/>
                </a:lnTo>
                <a:lnTo>
                  <a:pt x="264841" y="0"/>
                </a:lnTo>
                <a:lnTo>
                  <a:pt x="291326" y="0"/>
                </a:lnTo>
                <a:lnTo>
                  <a:pt x="317810" y="0"/>
                </a:lnTo>
                <a:lnTo>
                  <a:pt x="344294" y="0"/>
                </a:lnTo>
                <a:lnTo>
                  <a:pt x="370778" y="0"/>
                </a:lnTo>
                <a:lnTo>
                  <a:pt x="397262" y="0"/>
                </a:lnTo>
                <a:lnTo>
                  <a:pt x="423746" y="0"/>
                </a:lnTo>
                <a:lnTo>
                  <a:pt x="450231" y="0"/>
                </a:lnTo>
                <a:lnTo>
                  <a:pt x="476715" y="0"/>
                </a:lnTo>
                <a:lnTo>
                  <a:pt x="503199" y="0"/>
                </a:lnTo>
                <a:lnTo>
                  <a:pt x="529683" y="0"/>
                </a:lnTo>
                <a:lnTo>
                  <a:pt x="556167" y="0"/>
                </a:lnTo>
                <a:lnTo>
                  <a:pt x="582651" y="0"/>
                </a:lnTo>
                <a:lnTo>
                  <a:pt x="609135" y="0"/>
                </a:lnTo>
                <a:lnTo>
                  <a:pt x="635619" y="0"/>
                </a:lnTo>
                <a:lnTo>
                  <a:pt x="662104" y="0"/>
                </a:lnTo>
                <a:lnTo>
                  <a:pt x="688588" y="0"/>
                </a:lnTo>
                <a:lnTo>
                  <a:pt x="715072" y="0"/>
                </a:lnTo>
                <a:lnTo>
                  <a:pt x="741556" y="0"/>
                </a:lnTo>
                <a:lnTo>
                  <a:pt x="768040" y="0"/>
                </a:lnTo>
                <a:lnTo>
                  <a:pt x="794524" y="0"/>
                </a:lnTo>
                <a:lnTo>
                  <a:pt x="821009" y="0"/>
                </a:lnTo>
                <a:lnTo>
                  <a:pt x="847492" y="0"/>
                </a:lnTo>
                <a:lnTo>
                  <a:pt x="873977" y="0"/>
                </a:lnTo>
                <a:lnTo>
                  <a:pt x="900461" y="0"/>
                </a:lnTo>
                <a:lnTo>
                  <a:pt x="926945" y="0"/>
                </a:lnTo>
                <a:lnTo>
                  <a:pt x="953429" y="0"/>
                </a:lnTo>
                <a:lnTo>
                  <a:pt x="979913" y="0"/>
                </a:lnTo>
                <a:lnTo>
                  <a:pt x="1006397" y="0"/>
                </a:lnTo>
                <a:lnTo>
                  <a:pt x="1032882" y="0"/>
                </a:lnTo>
                <a:lnTo>
                  <a:pt x="1059366" y="0"/>
                </a:lnTo>
                <a:lnTo>
                  <a:pt x="1085850" y="0"/>
                </a:lnTo>
                <a:lnTo>
                  <a:pt x="1112334" y="0"/>
                </a:lnTo>
                <a:lnTo>
                  <a:pt x="1138818" y="0"/>
                </a:lnTo>
                <a:lnTo>
                  <a:pt x="1165303" y="0"/>
                </a:lnTo>
                <a:lnTo>
                  <a:pt x="1191787" y="0"/>
                </a:lnTo>
                <a:lnTo>
                  <a:pt x="1218271" y="0"/>
                </a:lnTo>
                <a:lnTo>
                  <a:pt x="1244755" y="0"/>
                </a:lnTo>
                <a:lnTo>
                  <a:pt x="1271239" y="0"/>
                </a:lnTo>
                <a:lnTo>
                  <a:pt x="1297723" y="0"/>
                </a:lnTo>
                <a:lnTo>
                  <a:pt x="1324208" y="0"/>
                </a:lnTo>
                <a:lnTo>
                  <a:pt x="1350691" y="0"/>
                </a:lnTo>
                <a:lnTo>
                  <a:pt x="1377176" y="0"/>
                </a:lnTo>
                <a:lnTo>
                  <a:pt x="1403660" y="0"/>
                </a:lnTo>
                <a:lnTo>
                  <a:pt x="1430144" y="0"/>
                </a:lnTo>
                <a:lnTo>
                  <a:pt x="1456628" y="0"/>
                </a:lnTo>
                <a:lnTo>
                  <a:pt x="1483112" y="0"/>
                </a:lnTo>
                <a:lnTo>
                  <a:pt x="1509596" y="0"/>
                </a:lnTo>
                <a:lnTo>
                  <a:pt x="1536081" y="0"/>
                </a:lnTo>
                <a:lnTo>
                  <a:pt x="1562565" y="0"/>
                </a:lnTo>
                <a:lnTo>
                  <a:pt x="1589049" y="0"/>
                </a:lnTo>
                <a:lnTo>
                  <a:pt x="1615533" y="0"/>
                </a:lnTo>
                <a:lnTo>
                  <a:pt x="1642017" y="0"/>
                </a:lnTo>
                <a:lnTo>
                  <a:pt x="1668501" y="0"/>
                </a:lnTo>
                <a:lnTo>
                  <a:pt x="1694985" y="0"/>
                </a:lnTo>
                <a:lnTo>
                  <a:pt x="1721469" y="0"/>
                </a:lnTo>
                <a:lnTo>
                  <a:pt x="1747954" y="0"/>
                </a:lnTo>
                <a:lnTo>
                  <a:pt x="1774438" y="0"/>
                </a:lnTo>
                <a:lnTo>
                  <a:pt x="1800922" y="0"/>
                </a:lnTo>
                <a:lnTo>
                  <a:pt x="1827406" y="0"/>
                </a:lnTo>
                <a:lnTo>
                  <a:pt x="1853890" y="0"/>
                </a:lnTo>
                <a:lnTo>
                  <a:pt x="1880374" y="0"/>
                </a:lnTo>
                <a:lnTo>
                  <a:pt x="1906859" y="0"/>
                </a:lnTo>
                <a:lnTo>
                  <a:pt x="1933342" y="0"/>
                </a:lnTo>
                <a:lnTo>
                  <a:pt x="1959827" y="0"/>
                </a:lnTo>
                <a:lnTo>
                  <a:pt x="1986311" y="0"/>
                </a:lnTo>
                <a:lnTo>
                  <a:pt x="2012795" y="0"/>
                </a:lnTo>
                <a:lnTo>
                  <a:pt x="2039279" y="0"/>
                </a:lnTo>
                <a:lnTo>
                  <a:pt x="2065763" y="0"/>
                </a:lnTo>
                <a:lnTo>
                  <a:pt x="2092247" y="0"/>
                </a:lnTo>
                <a:lnTo>
                  <a:pt x="2118732" y="0"/>
                </a:lnTo>
                <a:lnTo>
                  <a:pt x="2145216" y="0"/>
                </a:lnTo>
                <a:lnTo>
                  <a:pt x="2171700" y="0"/>
                </a:lnTo>
                <a:lnTo>
                  <a:pt x="2198184" y="0"/>
                </a:lnTo>
                <a:lnTo>
                  <a:pt x="2224668" y="0"/>
                </a:lnTo>
                <a:lnTo>
                  <a:pt x="2251153" y="0"/>
                </a:lnTo>
                <a:lnTo>
                  <a:pt x="2277637" y="0"/>
                </a:lnTo>
                <a:lnTo>
                  <a:pt x="2304121" y="0"/>
                </a:lnTo>
                <a:lnTo>
                  <a:pt x="2330605" y="0"/>
                </a:lnTo>
                <a:lnTo>
                  <a:pt x="2357089" y="0"/>
                </a:lnTo>
                <a:lnTo>
                  <a:pt x="2383573" y="0"/>
                </a:lnTo>
                <a:lnTo>
                  <a:pt x="2410058" y="0"/>
                </a:lnTo>
                <a:lnTo>
                  <a:pt x="2436541" y="0"/>
                </a:lnTo>
                <a:lnTo>
                  <a:pt x="2463026" y="0"/>
                </a:lnTo>
                <a:lnTo>
                  <a:pt x="2489510" y="0"/>
                </a:lnTo>
                <a:lnTo>
                  <a:pt x="2515994" y="0"/>
                </a:lnTo>
                <a:lnTo>
                  <a:pt x="2542478" y="0"/>
                </a:lnTo>
                <a:lnTo>
                  <a:pt x="2568962" y="0"/>
                </a:lnTo>
                <a:lnTo>
                  <a:pt x="2595446" y="0"/>
                </a:lnTo>
                <a:lnTo>
                  <a:pt x="2621931" y="0"/>
                </a:lnTo>
                <a:lnTo>
                  <a:pt x="2648415" y="0"/>
                </a:lnTo>
                <a:lnTo>
                  <a:pt x="2674899" y="0"/>
                </a:lnTo>
                <a:lnTo>
                  <a:pt x="2701383" y="0"/>
                </a:lnTo>
                <a:lnTo>
                  <a:pt x="2727867" y="0"/>
                </a:lnTo>
                <a:lnTo>
                  <a:pt x="2754351" y="0"/>
                </a:lnTo>
                <a:lnTo>
                  <a:pt x="2780835" y="0"/>
                </a:lnTo>
                <a:lnTo>
                  <a:pt x="2807319" y="0"/>
                </a:lnTo>
                <a:lnTo>
                  <a:pt x="2833804" y="0"/>
                </a:lnTo>
                <a:lnTo>
                  <a:pt x="2860288" y="0"/>
                </a:lnTo>
                <a:lnTo>
                  <a:pt x="2886772" y="0"/>
                </a:lnTo>
                <a:lnTo>
                  <a:pt x="2913256" y="0"/>
                </a:lnTo>
                <a:lnTo>
                  <a:pt x="2939740" y="0"/>
                </a:lnTo>
                <a:lnTo>
                  <a:pt x="2966224" y="0"/>
                </a:lnTo>
                <a:lnTo>
                  <a:pt x="2992709" y="0"/>
                </a:lnTo>
                <a:lnTo>
                  <a:pt x="3019192" y="0"/>
                </a:lnTo>
                <a:lnTo>
                  <a:pt x="3045677" y="0"/>
                </a:lnTo>
                <a:lnTo>
                  <a:pt x="3072161" y="0"/>
                </a:lnTo>
                <a:lnTo>
                  <a:pt x="3098645" y="0"/>
                </a:lnTo>
                <a:lnTo>
                  <a:pt x="3125129" y="0"/>
                </a:lnTo>
                <a:lnTo>
                  <a:pt x="3151613" y="0"/>
                </a:lnTo>
              </a:path>
            </a:pathLst>
          </a:custGeom>
          <a:noFill xmlns:a="http://schemas.openxmlformats.org/drawingml/2006/main"/>
          <a:ln xmlns:a="http://schemas.openxmlformats.org/drawingml/2006/main" w="10594">
            <a:solidFill>
              <a:srgbClr val="D0C7B2"/>
            </a:solidFill>
          </a:ln>
        </p:spPr>
      </p:sp>
      <p:sp>
        <p:nvSpPr>
          <p:cNvPr id="26" name="">
            <a:extLst xmlns:a="http://schemas.openxmlformats.org/drawingml/2006/main">
              <a:ext uri="{FF2B5EF4-FFF2-40B4-BE49-F238E27FC236}">
                <a16:creationId xmlns:a16="http://schemas.microsoft.com/office/drawing/2014/main" id="{29B201B9-2A57-43E9-8B2A-CC6B5A586AB1}"/>
              </a:ext>
            </a:extLst>
          </p:cNvPr>
          <p:cNvSpPr>
            <a:spLocks xmlns:a="http://schemas.openxmlformats.org/drawingml/2006/main" noGrp="1"/>
          </p:cNvSpPr>
          <p:nvPr/>
        </p:nvSpPr>
        <p:spPr>
          <a:xfrm xmlns:a="http://schemas.openxmlformats.org/drawingml/2006/main">
            <a:off x="9262482" y="4638675"/>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7CEA8131-E8B4-49C0-A060-9013F18A7A36}"/>
              </a:ext>
            </a:extLst>
          </p:cNvPr>
          <p:cNvSpPr>
            <a:spLocks xmlns:a="http://schemas.openxmlformats.org/drawingml/2006/main" noGrp="1"/>
          </p:cNvSpPr>
          <p:nvPr/>
        </p:nvSpPr>
        <p:spPr>
          <a:xfrm xmlns:a="http://schemas.openxmlformats.org/drawingml/2006/main">
            <a:off x="9338682" y="5074037"/>
            <a:ext cx="467887" cy="194217"/>
          </a:xfrm>
          <a:custGeom xmlns:a="http://schemas.openxmlformats.org/drawingml/2006/main">
            <a:pathLst>
              <a:path w="467887" h="194217">
                <a:moveTo>
                  <a:pt x="0" y="0"/>
                </a:moveTo>
                <a:lnTo>
                  <a:pt x="26131" y="0"/>
                </a:lnTo>
                <a:lnTo>
                  <a:pt x="52263" y="0"/>
                </a:lnTo>
                <a:lnTo>
                  <a:pt x="78393" y="0"/>
                </a:lnTo>
                <a:lnTo>
                  <a:pt x="104525" y="0"/>
                </a:lnTo>
                <a:lnTo>
                  <a:pt x="130656" y="0"/>
                </a:lnTo>
                <a:lnTo>
                  <a:pt x="156788" y="0"/>
                </a:lnTo>
                <a:lnTo>
                  <a:pt x="182918" y="0"/>
                </a:lnTo>
                <a:lnTo>
                  <a:pt x="209049" y="0"/>
                </a:lnTo>
                <a:lnTo>
                  <a:pt x="235181" y="0"/>
                </a:lnTo>
                <a:lnTo>
                  <a:pt x="261312" y="0"/>
                </a:lnTo>
                <a:lnTo>
                  <a:pt x="287444" y="0"/>
                </a:lnTo>
                <a:lnTo>
                  <a:pt x="313574" y="0"/>
                </a:lnTo>
                <a:lnTo>
                  <a:pt x="339705" y="26"/>
                </a:lnTo>
                <a:lnTo>
                  <a:pt x="365789" y="1445"/>
                </a:lnTo>
                <a:lnTo>
                  <a:pt x="391564" y="5633"/>
                </a:lnTo>
                <a:lnTo>
                  <a:pt x="416364" y="13747"/>
                </a:lnTo>
                <a:lnTo>
                  <a:pt x="438626" y="27272"/>
                </a:lnTo>
                <a:lnTo>
                  <a:pt x="455604" y="46966"/>
                </a:lnTo>
                <a:lnTo>
                  <a:pt x="465143" y="71178"/>
                </a:lnTo>
                <a:lnTo>
                  <a:pt x="467887" y="97109"/>
                </a:lnTo>
                <a:lnTo>
                  <a:pt x="465143" y="123040"/>
                </a:lnTo>
                <a:lnTo>
                  <a:pt x="455604" y="147251"/>
                </a:lnTo>
                <a:lnTo>
                  <a:pt x="438626" y="166945"/>
                </a:lnTo>
                <a:lnTo>
                  <a:pt x="416364" y="180470"/>
                </a:lnTo>
                <a:lnTo>
                  <a:pt x="391564" y="188584"/>
                </a:lnTo>
                <a:lnTo>
                  <a:pt x="365789" y="192771"/>
                </a:lnTo>
                <a:lnTo>
                  <a:pt x="339705" y="194191"/>
                </a:lnTo>
                <a:lnTo>
                  <a:pt x="313574" y="194217"/>
                </a:lnTo>
                <a:lnTo>
                  <a:pt x="287444" y="194217"/>
                </a:lnTo>
                <a:lnTo>
                  <a:pt x="261312" y="194217"/>
                </a:lnTo>
                <a:lnTo>
                  <a:pt x="235181" y="194217"/>
                </a:lnTo>
                <a:lnTo>
                  <a:pt x="209049" y="194217"/>
                </a:lnTo>
                <a:lnTo>
                  <a:pt x="182918" y="194217"/>
                </a:lnTo>
                <a:lnTo>
                  <a:pt x="156788" y="194217"/>
                </a:lnTo>
                <a:lnTo>
                  <a:pt x="130656" y="194217"/>
                </a:lnTo>
                <a:lnTo>
                  <a:pt x="104525" y="194217"/>
                </a:lnTo>
                <a:lnTo>
                  <a:pt x="78393" y="194217"/>
                </a:lnTo>
                <a:lnTo>
                  <a:pt x="52263" y="194217"/>
                </a:lnTo>
                <a:lnTo>
                  <a:pt x="26131" y="194217"/>
                </a:lnTo>
                <a:lnTo>
                  <a:pt x="0" y="194217"/>
                </a:lnTo>
              </a:path>
            </a:pathLst>
          </a:custGeom>
          <a:noFill xmlns:a="http://schemas.openxmlformats.org/drawingml/2006/main"/>
          <a:ln xmlns:a="http://schemas.openxmlformats.org/drawingml/2006/main" w="10594">
            <a:solidFill>
              <a:srgbClr val="D0C7B2"/>
            </a:solidFill>
          </a:ln>
        </p:spPr>
      </p:sp>
      <p:sp>
        <p:nvSpPr>
          <p:cNvPr id="28" name="">
            <a:extLst xmlns:a="http://schemas.openxmlformats.org/drawingml/2006/main">
              <a:ext uri="{FF2B5EF4-FFF2-40B4-BE49-F238E27FC236}">
                <a16:creationId xmlns:a16="http://schemas.microsoft.com/office/drawing/2014/main" id="{178FCAAF-16C5-4EC7-BA8C-E076EE6EC2D3}"/>
              </a:ext>
            </a:extLst>
          </p:cNvPr>
          <p:cNvSpPr>
            <a:spLocks xmlns:a="http://schemas.openxmlformats.org/drawingml/2006/main" noGrp="1"/>
          </p:cNvSpPr>
          <p:nvPr/>
        </p:nvSpPr>
        <p:spPr>
          <a:xfrm xmlns:a="http://schemas.openxmlformats.org/drawingml/2006/main">
            <a:off x="9338682" y="5230154"/>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1A994403-04CB-4719-B982-D0DCF33ACC9A}"/>
              </a:ext>
            </a:extLst>
          </p:cNvPr>
          <p:cNvSpPr>
            <a:spLocks xmlns:a="http://schemas.openxmlformats.org/drawingml/2006/main" noGrp="1"/>
          </p:cNvSpPr>
          <p:nvPr/>
        </p:nvSpPr>
        <p:spPr>
          <a:xfrm xmlns:a="http://schemas.openxmlformats.org/drawingml/2006/main">
            <a:off x="9338682" y="5488956"/>
            <a:ext cx="2533649" cy="95"/>
          </a:xfrm>
          <a:custGeom xmlns:a="http://schemas.openxmlformats.org/drawingml/2006/main">
            <a:pathLst>
              <a:path w="2533649" h="95">
                <a:moveTo>
                  <a:pt x="0" y="0"/>
                </a:moveTo>
                <a:lnTo>
                  <a:pt x="26393" y="0"/>
                </a:lnTo>
                <a:lnTo>
                  <a:pt x="52784" y="0"/>
                </a:lnTo>
                <a:lnTo>
                  <a:pt x="79177" y="0"/>
                </a:lnTo>
                <a:lnTo>
                  <a:pt x="105569" y="0"/>
                </a:lnTo>
                <a:lnTo>
                  <a:pt x="131961" y="0"/>
                </a:lnTo>
                <a:lnTo>
                  <a:pt x="158353" y="0"/>
                </a:lnTo>
                <a:lnTo>
                  <a:pt x="184746" y="0"/>
                </a:lnTo>
                <a:lnTo>
                  <a:pt x="211137" y="0"/>
                </a:lnTo>
                <a:lnTo>
                  <a:pt x="237530" y="0"/>
                </a:lnTo>
                <a:lnTo>
                  <a:pt x="263922" y="0"/>
                </a:lnTo>
                <a:lnTo>
                  <a:pt x="290314" y="0"/>
                </a:lnTo>
                <a:lnTo>
                  <a:pt x="316706" y="0"/>
                </a:lnTo>
                <a:lnTo>
                  <a:pt x="343098" y="0"/>
                </a:lnTo>
                <a:lnTo>
                  <a:pt x="369491" y="0"/>
                </a:lnTo>
                <a:lnTo>
                  <a:pt x="395883" y="0"/>
                </a:lnTo>
                <a:lnTo>
                  <a:pt x="422275" y="0"/>
                </a:lnTo>
                <a:lnTo>
                  <a:pt x="448667" y="0"/>
                </a:lnTo>
                <a:lnTo>
                  <a:pt x="475059" y="0"/>
                </a:lnTo>
                <a:lnTo>
                  <a:pt x="501451" y="0"/>
                </a:lnTo>
                <a:lnTo>
                  <a:pt x="527844" y="0"/>
                </a:lnTo>
                <a:lnTo>
                  <a:pt x="554235" y="0"/>
                </a:lnTo>
                <a:lnTo>
                  <a:pt x="580628" y="0"/>
                </a:lnTo>
                <a:lnTo>
                  <a:pt x="607021" y="0"/>
                </a:lnTo>
                <a:lnTo>
                  <a:pt x="633412" y="0"/>
                </a:lnTo>
                <a:lnTo>
                  <a:pt x="659804" y="0"/>
                </a:lnTo>
                <a:lnTo>
                  <a:pt x="686197" y="0"/>
                </a:lnTo>
                <a:lnTo>
                  <a:pt x="712588" y="0"/>
                </a:lnTo>
                <a:lnTo>
                  <a:pt x="738981" y="0"/>
                </a:lnTo>
                <a:lnTo>
                  <a:pt x="765374" y="0"/>
                </a:lnTo>
                <a:lnTo>
                  <a:pt x="791765" y="0"/>
                </a:lnTo>
                <a:lnTo>
                  <a:pt x="818158" y="0"/>
                </a:lnTo>
                <a:lnTo>
                  <a:pt x="844550" y="0"/>
                </a:lnTo>
                <a:lnTo>
                  <a:pt x="870942" y="0"/>
                </a:lnTo>
                <a:lnTo>
                  <a:pt x="897334" y="0"/>
                </a:lnTo>
                <a:lnTo>
                  <a:pt x="923727" y="0"/>
                </a:lnTo>
                <a:lnTo>
                  <a:pt x="950118" y="0"/>
                </a:lnTo>
                <a:lnTo>
                  <a:pt x="976511" y="0"/>
                </a:lnTo>
                <a:lnTo>
                  <a:pt x="1002903" y="0"/>
                </a:lnTo>
                <a:lnTo>
                  <a:pt x="1029295" y="0"/>
                </a:lnTo>
                <a:lnTo>
                  <a:pt x="1055687" y="0"/>
                </a:lnTo>
                <a:lnTo>
                  <a:pt x="1082080" y="0"/>
                </a:lnTo>
                <a:lnTo>
                  <a:pt x="1108471" y="0"/>
                </a:lnTo>
                <a:lnTo>
                  <a:pt x="1134864" y="0"/>
                </a:lnTo>
                <a:lnTo>
                  <a:pt x="1161256" y="0"/>
                </a:lnTo>
                <a:lnTo>
                  <a:pt x="1187648" y="0"/>
                </a:lnTo>
                <a:lnTo>
                  <a:pt x="1214040" y="0"/>
                </a:lnTo>
                <a:lnTo>
                  <a:pt x="1240433" y="0"/>
                </a:lnTo>
                <a:lnTo>
                  <a:pt x="1266824" y="0"/>
                </a:lnTo>
                <a:lnTo>
                  <a:pt x="1293217" y="0"/>
                </a:lnTo>
                <a:lnTo>
                  <a:pt x="1319610" y="0"/>
                </a:lnTo>
                <a:lnTo>
                  <a:pt x="1346001" y="0"/>
                </a:lnTo>
                <a:lnTo>
                  <a:pt x="1372394" y="0"/>
                </a:lnTo>
                <a:lnTo>
                  <a:pt x="1398786" y="0"/>
                </a:lnTo>
                <a:lnTo>
                  <a:pt x="1425178" y="0"/>
                </a:lnTo>
                <a:lnTo>
                  <a:pt x="1451570" y="0"/>
                </a:lnTo>
                <a:lnTo>
                  <a:pt x="1477963" y="0"/>
                </a:lnTo>
                <a:lnTo>
                  <a:pt x="1504354" y="0"/>
                </a:lnTo>
                <a:lnTo>
                  <a:pt x="1530747" y="0"/>
                </a:lnTo>
                <a:lnTo>
                  <a:pt x="1557139" y="0"/>
                </a:lnTo>
                <a:lnTo>
                  <a:pt x="1583531" y="0"/>
                </a:lnTo>
                <a:lnTo>
                  <a:pt x="1609923" y="0"/>
                </a:lnTo>
                <a:lnTo>
                  <a:pt x="1636316" y="0"/>
                </a:lnTo>
                <a:lnTo>
                  <a:pt x="1662707" y="0"/>
                </a:lnTo>
                <a:lnTo>
                  <a:pt x="1689100" y="0"/>
                </a:lnTo>
                <a:lnTo>
                  <a:pt x="1715492" y="0"/>
                </a:lnTo>
                <a:lnTo>
                  <a:pt x="1741884" y="0"/>
                </a:lnTo>
                <a:lnTo>
                  <a:pt x="1768276" y="0"/>
                </a:lnTo>
                <a:lnTo>
                  <a:pt x="1794669" y="0"/>
                </a:lnTo>
                <a:lnTo>
                  <a:pt x="1821060" y="0"/>
                </a:lnTo>
                <a:lnTo>
                  <a:pt x="1847453" y="0"/>
                </a:lnTo>
                <a:lnTo>
                  <a:pt x="1873846" y="0"/>
                </a:lnTo>
                <a:lnTo>
                  <a:pt x="1900237" y="0"/>
                </a:lnTo>
                <a:lnTo>
                  <a:pt x="1926629" y="0"/>
                </a:lnTo>
                <a:lnTo>
                  <a:pt x="1953022" y="0"/>
                </a:lnTo>
                <a:lnTo>
                  <a:pt x="1979413" y="0"/>
                </a:lnTo>
                <a:lnTo>
                  <a:pt x="2005806" y="0"/>
                </a:lnTo>
                <a:lnTo>
                  <a:pt x="2032199" y="0"/>
                </a:lnTo>
                <a:lnTo>
                  <a:pt x="2058590" y="0"/>
                </a:lnTo>
                <a:lnTo>
                  <a:pt x="2084983" y="0"/>
                </a:lnTo>
                <a:lnTo>
                  <a:pt x="2111375" y="0"/>
                </a:lnTo>
                <a:lnTo>
                  <a:pt x="2137767" y="0"/>
                </a:lnTo>
                <a:lnTo>
                  <a:pt x="2164159" y="0"/>
                </a:lnTo>
                <a:lnTo>
                  <a:pt x="2190552" y="0"/>
                </a:lnTo>
                <a:lnTo>
                  <a:pt x="2216943" y="0"/>
                </a:lnTo>
                <a:lnTo>
                  <a:pt x="2243336" y="0"/>
                </a:lnTo>
                <a:lnTo>
                  <a:pt x="2269728" y="0"/>
                </a:lnTo>
                <a:lnTo>
                  <a:pt x="2296120" y="0"/>
                </a:lnTo>
                <a:lnTo>
                  <a:pt x="2322512" y="0"/>
                </a:lnTo>
                <a:lnTo>
                  <a:pt x="2348905" y="0"/>
                </a:lnTo>
                <a:lnTo>
                  <a:pt x="2375296" y="0"/>
                </a:lnTo>
                <a:lnTo>
                  <a:pt x="2401689" y="0"/>
                </a:lnTo>
                <a:lnTo>
                  <a:pt x="2428081" y="0"/>
                </a:lnTo>
                <a:lnTo>
                  <a:pt x="2454473" y="0"/>
                </a:lnTo>
                <a:lnTo>
                  <a:pt x="2480865" y="0"/>
                </a:lnTo>
                <a:lnTo>
                  <a:pt x="2507258" y="0"/>
                </a:lnTo>
                <a:lnTo>
                  <a:pt x="2533649" y="0"/>
                </a:lnTo>
              </a:path>
            </a:pathLst>
          </a:custGeom>
          <a:noFill xmlns:a="http://schemas.openxmlformats.org/drawingml/2006/main"/>
          <a:ln xmlns:a="http://schemas.openxmlformats.org/drawingml/2006/main" w="10594">
            <a:solidFill>
              <a:srgbClr val="D0C7B2"/>
            </a:solidFill>
          </a:ln>
        </p:spPr>
      </p:sp>
      <p:sp>
        <p:nvSpPr>
          <p:cNvPr id="30" name="">
            <a:extLst xmlns:a="http://schemas.openxmlformats.org/drawingml/2006/main">
              <a:ext uri="{FF2B5EF4-FFF2-40B4-BE49-F238E27FC236}">
                <a16:creationId xmlns:a16="http://schemas.microsoft.com/office/drawing/2014/main" id="{D926ADF8-2F18-43BA-AD57-542E9C9EDB6E}"/>
              </a:ext>
            </a:extLst>
          </p:cNvPr>
          <p:cNvSpPr>
            <a:spLocks xmlns:a="http://schemas.openxmlformats.org/drawingml/2006/main" noGrp="1"/>
          </p:cNvSpPr>
          <p:nvPr/>
        </p:nvSpPr>
        <p:spPr>
          <a:xfrm xmlns:a="http://schemas.openxmlformats.org/drawingml/2006/main">
            <a:off x="11796131" y="5450856"/>
            <a:ext cx="76200" cy="76200"/>
          </a:xfrm>
          <a:custGeom xmlns:a="http://schemas.openxmlformats.org/drawingml/2006/main">
            <a:pathLst>
              <a:path w="76200" h="76200">
                <a:moveTo>
                  <a:pt x="76200" y="38100"/>
                </a:moveTo>
                <a:lnTo>
                  <a:pt x="0" y="0"/>
                </a:lnTo>
                <a:lnTo>
                  <a:pt x="0" y="76200"/>
                </a:lnTo>
                <a:close/>
              </a:path>
            </a:pathLst>
          </a:custGeom>
          <a:solidFill xmlns:a="http://schemas.openxmlformats.org/drawingml/2006/main">
            <a:srgbClr val="D0C7B2"/>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E45BFD1E-61D6-4419-9674-A7476DE13CD9}"/>
              </a:ext>
            </a:extLst>
          </p:cNvPr>
          <p:cNvSpPr>
            <a:spLocks xmlns:a="http://schemas.openxmlformats.org/drawingml/2006/main" noGrp="1"/>
          </p:cNvSpPr>
          <p:nvPr/>
        </p:nvSpPr>
        <p:spPr>
          <a:xfrm xmlns:a="http://schemas.openxmlformats.org/drawingml/2006/main">
            <a:off x="9338682" y="5806765"/>
            <a:ext cx="2533649" cy="95"/>
          </a:xfrm>
          <a:custGeom xmlns:a="http://schemas.openxmlformats.org/drawingml/2006/main">
            <a:pathLst>
              <a:path w="2533649" h="95">
                <a:moveTo>
                  <a:pt x="2533649" y="0"/>
                </a:moveTo>
                <a:lnTo>
                  <a:pt x="2507258" y="0"/>
                </a:lnTo>
                <a:lnTo>
                  <a:pt x="2480865" y="0"/>
                </a:lnTo>
                <a:lnTo>
                  <a:pt x="2454473" y="0"/>
                </a:lnTo>
                <a:lnTo>
                  <a:pt x="2428081" y="0"/>
                </a:lnTo>
                <a:lnTo>
                  <a:pt x="2401689" y="0"/>
                </a:lnTo>
                <a:lnTo>
                  <a:pt x="2375296" y="0"/>
                </a:lnTo>
                <a:lnTo>
                  <a:pt x="2348905" y="0"/>
                </a:lnTo>
                <a:lnTo>
                  <a:pt x="2322512" y="0"/>
                </a:lnTo>
                <a:lnTo>
                  <a:pt x="2296120" y="0"/>
                </a:lnTo>
                <a:lnTo>
                  <a:pt x="2269728" y="0"/>
                </a:lnTo>
                <a:lnTo>
                  <a:pt x="2243336" y="0"/>
                </a:lnTo>
                <a:lnTo>
                  <a:pt x="2216943" y="0"/>
                </a:lnTo>
                <a:lnTo>
                  <a:pt x="2190552" y="0"/>
                </a:lnTo>
                <a:lnTo>
                  <a:pt x="2164159" y="0"/>
                </a:lnTo>
                <a:lnTo>
                  <a:pt x="2137767" y="0"/>
                </a:lnTo>
                <a:lnTo>
                  <a:pt x="2111375" y="0"/>
                </a:lnTo>
                <a:lnTo>
                  <a:pt x="2084983" y="0"/>
                </a:lnTo>
                <a:lnTo>
                  <a:pt x="2058590" y="0"/>
                </a:lnTo>
                <a:lnTo>
                  <a:pt x="2032199" y="0"/>
                </a:lnTo>
                <a:lnTo>
                  <a:pt x="2005806" y="0"/>
                </a:lnTo>
                <a:lnTo>
                  <a:pt x="1979413" y="0"/>
                </a:lnTo>
                <a:lnTo>
                  <a:pt x="1953022" y="0"/>
                </a:lnTo>
                <a:lnTo>
                  <a:pt x="1926629" y="0"/>
                </a:lnTo>
                <a:lnTo>
                  <a:pt x="1900237" y="0"/>
                </a:lnTo>
                <a:lnTo>
                  <a:pt x="1873846" y="0"/>
                </a:lnTo>
                <a:lnTo>
                  <a:pt x="1847453" y="0"/>
                </a:lnTo>
                <a:lnTo>
                  <a:pt x="1821060" y="0"/>
                </a:lnTo>
                <a:lnTo>
                  <a:pt x="1794669" y="0"/>
                </a:lnTo>
                <a:lnTo>
                  <a:pt x="1768276" y="0"/>
                </a:lnTo>
                <a:lnTo>
                  <a:pt x="1741884" y="0"/>
                </a:lnTo>
                <a:lnTo>
                  <a:pt x="1715492" y="0"/>
                </a:lnTo>
                <a:lnTo>
                  <a:pt x="1689100" y="0"/>
                </a:lnTo>
                <a:lnTo>
                  <a:pt x="1662707" y="0"/>
                </a:lnTo>
                <a:lnTo>
                  <a:pt x="1636316" y="0"/>
                </a:lnTo>
                <a:lnTo>
                  <a:pt x="1609923" y="0"/>
                </a:lnTo>
                <a:lnTo>
                  <a:pt x="1583531" y="0"/>
                </a:lnTo>
                <a:lnTo>
                  <a:pt x="1557139" y="0"/>
                </a:lnTo>
                <a:lnTo>
                  <a:pt x="1530747" y="0"/>
                </a:lnTo>
                <a:lnTo>
                  <a:pt x="1504354" y="0"/>
                </a:lnTo>
                <a:lnTo>
                  <a:pt x="1477963" y="0"/>
                </a:lnTo>
                <a:lnTo>
                  <a:pt x="1451570" y="0"/>
                </a:lnTo>
                <a:lnTo>
                  <a:pt x="1425178" y="0"/>
                </a:lnTo>
                <a:lnTo>
                  <a:pt x="1398786" y="0"/>
                </a:lnTo>
                <a:lnTo>
                  <a:pt x="1372394" y="0"/>
                </a:lnTo>
                <a:lnTo>
                  <a:pt x="1346001" y="0"/>
                </a:lnTo>
                <a:lnTo>
                  <a:pt x="1319610" y="0"/>
                </a:lnTo>
                <a:lnTo>
                  <a:pt x="1293217" y="0"/>
                </a:lnTo>
                <a:lnTo>
                  <a:pt x="1266824" y="0"/>
                </a:lnTo>
                <a:lnTo>
                  <a:pt x="1240433" y="0"/>
                </a:lnTo>
                <a:lnTo>
                  <a:pt x="1214040" y="0"/>
                </a:lnTo>
                <a:lnTo>
                  <a:pt x="1187648" y="0"/>
                </a:lnTo>
                <a:lnTo>
                  <a:pt x="1161256" y="0"/>
                </a:lnTo>
                <a:lnTo>
                  <a:pt x="1134864" y="0"/>
                </a:lnTo>
                <a:lnTo>
                  <a:pt x="1108471" y="0"/>
                </a:lnTo>
                <a:lnTo>
                  <a:pt x="1082080" y="0"/>
                </a:lnTo>
                <a:lnTo>
                  <a:pt x="1055687" y="0"/>
                </a:lnTo>
                <a:lnTo>
                  <a:pt x="1029295" y="0"/>
                </a:lnTo>
                <a:lnTo>
                  <a:pt x="1002903" y="0"/>
                </a:lnTo>
                <a:lnTo>
                  <a:pt x="976511" y="0"/>
                </a:lnTo>
                <a:lnTo>
                  <a:pt x="950118" y="0"/>
                </a:lnTo>
                <a:lnTo>
                  <a:pt x="923727" y="0"/>
                </a:lnTo>
                <a:lnTo>
                  <a:pt x="897334" y="0"/>
                </a:lnTo>
                <a:lnTo>
                  <a:pt x="870942" y="0"/>
                </a:lnTo>
                <a:lnTo>
                  <a:pt x="844550" y="0"/>
                </a:lnTo>
                <a:lnTo>
                  <a:pt x="818158" y="0"/>
                </a:lnTo>
                <a:lnTo>
                  <a:pt x="791765" y="0"/>
                </a:lnTo>
                <a:lnTo>
                  <a:pt x="765374" y="0"/>
                </a:lnTo>
                <a:lnTo>
                  <a:pt x="738981" y="0"/>
                </a:lnTo>
                <a:lnTo>
                  <a:pt x="712588" y="0"/>
                </a:lnTo>
                <a:lnTo>
                  <a:pt x="686197" y="0"/>
                </a:lnTo>
                <a:lnTo>
                  <a:pt x="659804" y="0"/>
                </a:lnTo>
                <a:lnTo>
                  <a:pt x="633412" y="0"/>
                </a:lnTo>
                <a:lnTo>
                  <a:pt x="607021" y="0"/>
                </a:lnTo>
                <a:lnTo>
                  <a:pt x="580628" y="0"/>
                </a:lnTo>
                <a:lnTo>
                  <a:pt x="554235" y="0"/>
                </a:lnTo>
                <a:lnTo>
                  <a:pt x="527844" y="0"/>
                </a:lnTo>
                <a:lnTo>
                  <a:pt x="501451" y="0"/>
                </a:lnTo>
                <a:lnTo>
                  <a:pt x="475059" y="0"/>
                </a:lnTo>
                <a:lnTo>
                  <a:pt x="448667" y="0"/>
                </a:lnTo>
                <a:lnTo>
                  <a:pt x="422275" y="0"/>
                </a:lnTo>
                <a:lnTo>
                  <a:pt x="395883" y="0"/>
                </a:lnTo>
                <a:lnTo>
                  <a:pt x="369491" y="0"/>
                </a:lnTo>
                <a:lnTo>
                  <a:pt x="343098" y="0"/>
                </a:lnTo>
                <a:lnTo>
                  <a:pt x="316706" y="0"/>
                </a:lnTo>
                <a:lnTo>
                  <a:pt x="290314" y="0"/>
                </a:lnTo>
                <a:lnTo>
                  <a:pt x="263922" y="0"/>
                </a:lnTo>
                <a:lnTo>
                  <a:pt x="237530" y="0"/>
                </a:lnTo>
                <a:lnTo>
                  <a:pt x="211137" y="0"/>
                </a:lnTo>
                <a:lnTo>
                  <a:pt x="184746" y="0"/>
                </a:lnTo>
                <a:lnTo>
                  <a:pt x="158353" y="0"/>
                </a:lnTo>
                <a:lnTo>
                  <a:pt x="131961" y="0"/>
                </a:lnTo>
                <a:lnTo>
                  <a:pt x="105569" y="0"/>
                </a:lnTo>
                <a:lnTo>
                  <a:pt x="79177" y="0"/>
                </a:lnTo>
                <a:lnTo>
                  <a:pt x="52784" y="0"/>
                </a:lnTo>
                <a:lnTo>
                  <a:pt x="26393" y="0"/>
                </a:lnTo>
                <a:lnTo>
                  <a:pt x="0" y="0"/>
                </a:lnTo>
              </a:path>
            </a:pathLst>
          </a:custGeom>
          <a:noFill xmlns:a="http://schemas.openxmlformats.org/drawingml/2006/main"/>
          <a:ln xmlns:a="http://schemas.openxmlformats.org/drawingml/2006/main" w="10594">
            <a:solidFill>
              <a:srgbClr val="D0C7B2"/>
            </a:solidFill>
          </a:ln>
        </p:spPr>
      </p:sp>
      <p:sp>
        <p:nvSpPr>
          <p:cNvPr id="32" name="">
            <a:extLst xmlns:a="http://schemas.openxmlformats.org/drawingml/2006/main">
              <a:ext uri="{FF2B5EF4-FFF2-40B4-BE49-F238E27FC236}">
                <a16:creationId xmlns:a16="http://schemas.microsoft.com/office/drawing/2014/main" id="{0839EA36-0E90-4040-AFBF-F50D4509DB82}"/>
              </a:ext>
            </a:extLst>
          </p:cNvPr>
          <p:cNvSpPr>
            <a:spLocks xmlns:a="http://schemas.openxmlformats.org/drawingml/2006/main" noGrp="1"/>
          </p:cNvSpPr>
          <p:nvPr/>
        </p:nvSpPr>
        <p:spPr>
          <a:xfrm xmlns:a="http://schemas.openxmlformats.org/drawingml/2006/main">
            <a:off x="9338682" y="5768665"/>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E96F0BD1-DDE2-4598-A14A-2E4275A17E94}"/>
              </a:ext>
            </a:extLst>
          </p:cNvPr>
          <p:cNvSpPr>
            <a:spLocks xmlns:a="http://schemas.openxmlformats.org/drawingml/2006/main" noGrp="1"/>
          </p:cNvSpPr>
          <p:nvPr/>
        </p:nvSpPr>
        <p:spPr>
          <a:xfrm xmlns:a="http://schemas.openxmlformats.org/drawingml/2006/main">
            <a:off x="9338682" y="6186371"/>
            <a:ext cx="467887" cy="194217"/>
          </a:xfrm>
          <a:custGeom xmlns:a="http://schemas.openxmlformats.org/drawingml/2006/main">
            <a:pathLst>
              <a:path w="467887" h="194217">
                <a:moveTo>
                  <a:pt x="0" y="0"/>
                </a:moveTo>
                <a:lnTo>
                  <a:pt x="26131" y="0"/>
                </a:lnTo>
                <a:lnTo>
                  <a:pt x="52263" y="0"/>
                </a:lnTo>
                <a:lnTo>
                  <a:pt x="78393" y="0"/>
                </a:lnTo>
                <a:lnTo>
                  <a:pt x="104525" y="0"/>
                </a:lnTo>
                <a:lnTo>
                  <a:pt x="130656" y="0"/>
                </a:lnTo>
                <a:lnTo>
                  <a:pt x="156788" y="0"/>
                </a:lnTo>
                <a:lnTo>
                  <a:pt x="182918" y="0"/>
                </a:lnTo>
                <a:lnTo>
                  <a:pt x="209049" y="0"/>
                </a:lnTo>
                <a:lnTo>
                  <a:pt x="235181" y="0"/>
                </a:lnTo>
                <a:lnTo>
                  <a:pt x="261312" y="0"/>
                </a:lnTo>
                <a:lnTo>
                  <a:pt x="287444" y="0"/>
                </a:lnTo>
                <a:lnTo>
                  <a:pt x="313574" y="0"/>
                </a:lnTo>
                <a:lnTo>
                  <a:pt x="339705" y="26"/>
                </a:lnTo>
                <a:lnTo>
                  <a:pt x="365789" y="1445"/>
                </a:lnTo>
                <a:lnTo>
                  <a:pt x="391564" y="5633"/>
                </a:lnTo>
                <a:lnTo>
                  <a:pt x="416364" y="13747"/>
                </a:lnTo>
                <a:lnTo>
                  <a:pt x="438626" y="27272"/>
                </a:lnTo>
                <a:lnTo>
                  <a:pt x="455604" y="46966"/>
                </a:lnTo>
                <a:lnTo>
                  <a:pt x="465143" y="71178"/>
                </a:lnTo>
                <a:lnTo>
                  <a:pt x="467887" y="97109"/>
                </a:lnTo>
                <a:lnTo>
                  <a:pt x="465143" y="123040"/>
                </a:lnTo>
                <a:lnTo>
                  <a:pt x="455604" y="147251"/>
                </a:lnTo>
                <a:lnTo>
                  <a:pt x="438625" y="166945"/>
                </a:lnTo>
                <a:lnTo>
                  <a:pt x="416364" y="180470"/>
                </a:lnTo>
                <a:lnTo>
                  <a:pt x="391564" y="188584"/>
                </a:lnTo>
                <a:lnTo>
                  <a:pt x="365789" y="192772"/>
                </a:lnTo>
                <a:lnTo>
                  <a:pt x="339705" y="194191"/>
                </a:lnTo>
                <a:lnTo>
                  <a:pt x="313574" y="194217"/>
                </a:lnTo>
                <a:lnTo>
                  <a:pt x="287444" y="194217"/>
                </a:lnTo>
                <a:lnTo>
                  <a:pt x="261312" y="194217"/>
                </a:lnTo>
                <a:lnTo>
                  <a:pt x="235181" y="194217"/>
                </a:lnTo>
                <a:lnTo>
                  <a:pt x="209049" y="194217"/>
                </a:lnTo>
                <a:lnTo>
                  <a:pt x="182918" y="194217"/>
                </a:lnTo>
                <a:lnTo>
                  <a:pt x="156788" y="194217"/>
                </a:lnTo>
                <a:lnTo>
                  <a:pt x="130656" y="194217"/>
                </a:lnTo>
                <a:lnTo>
                  <a:pt x="104525" y="194217"/>
                </a:lnTo>
                <a:lnTo>
                  <a:pt x="78393" y="194217"/>
                </a:lnTo>
                <a:lnTo>
                  <a:pt x="52263" y="194217"/>
                </a:lnTo>
                <a:lnTo>
                  <a:pt x="26131" y="194217"/>
                </a:lnTo>
                <a:lnTo>
                  <a:pt x="0" y="194217"/>
                </a:lnTo>
              </a:path>
            </a:pathLst>
          </a:custGeom>
          <a:noFill xmlns:a="http://schemas.openxmlformats.org/drawingml/2006/main"/>
          <a:ln xmlns:a="http://schemas.openxmlformats.org/drawingml/2006/main" w="10594">
            <a:solidFill>
              <a:srgbClr val="D0C7B2"/>
            </a:solidFill>
          </a:ln>
        </p:spPr>
      </p:sp>
      <p:sp>
        <p:nvSpPr>
          <p:cNvPr id="34" name="">
            <a:extLst xmlns:a="http://schemas.openxmlformats.org/drawingml/2006/main">
              <a:ext uri="{FF2B5EF4-FFF2-40B4-BE49-F238E27FC236}">
                <a16:creationId xmlns:a16="http://schemas.microsoft.com/office/drawing/2014/main" id="{80AE4412-B5C5-4456-93B8-E7B27804B5D6}"/>
              </a:ext>
            </a:extLst>
          </p:cNvPr>
          <p:cNvSpPr>
            <a:spLocks xmlns:a="http://schemas.openxmlformats.org/drawingml/2006/main" noGrp="1"/>
          </p:cNvSpPr>
          <p:nvPr/>
        </p:nvSpPr>
        <p:spPr>
          <a:xfrm xmlns:a="http://schemas.openxmlformats.org/drawingml/2006/main">
            <a:off x="9338682" y="6342488"/>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C7651FC1-CB55-40BB-9937-16B17D5228EF}"/>
              </a:ext>
            </a:extLst>
          </p:cNvPr>
          <p:cNvSpPr>
            <a:spLocks xmlns:a="http://schemas.openxmlformats.org/drawingml/2006/main" noGrp="1"/>
          </p:cNvSpPr>
          <p:nvPr/>
        </p:nvSpPr>
        <p:spPr>
          <a:xfrm xmlns:a="http://schemas.openxmlformats.org/drawingml/2006/main">
            <a:off x="1746560" y="6733710"/>
            <a:ext cx="4440508" cy="95"/>
          </a:xfrm>
          <a:custGeom xmlns:a="http://schemas.openxmlformats.org/drawingml/2006/main">
            <a:pathLst>
              <a:path w="4440508" h="95">
                <a:moveTo>
                  <a:pt x="4440508" y="0"/>
                </a:moveTo>
                <a:lnTo>
                  <a:pt x="4414077" y="1"/>
                </a:lnTo>
                <a:lnTo>
                  <a:pt x="4387645" y="1"/>
                </a:lnTo>
                <a:lnTo>
                  <a:pt x="4361213" y="1"/>
                </a:lnTo>
                <a:lnTo>
                  <a:pt x="4334782" y="1"/>
                </a:lnTo>
                <a:lnTo>
                  <a:pt x="4308351" y="1"/>
                </a:lnTo>
                <a:lnTo>
                  <a:pt x="4281919" y="1"/>
                </a:lnTo>
                <a:lnTo>
                  <a:pt x="4255487" y="1"/>
                </a:lnTo>
                <a:lnTo>
                  <a:pt x="4229056" y="1"/>
                </a:lnTo>
                <a:lnTo>
                  <a:pt x="4202624" y="1"/>
                </a:lnTo>
                <a:lnTo>
                  <a:pt x="4176193" y="1"/>
                </a:lnTo>
                <a:lnTo>
                  <a:pt x="4149761" y="1"/>
                </a:lnTo>
                <a:lnTo>
                  <a:pt x="4123329" y="1"/>
                </a:lnTo>
                <a:lnTo>
                  <a:pt x="4096898" y="1"/>
                </a:lnTo>
                <a:lnTo>
                  <a:pt x="4070467" y="1"/>
                </a:lnTo>
                <a:lnTo>
                  <a:pt x="4044034" y="1"/>
                </a:lnTo>
                <a:lnTo>
                  <a:pt x="4017603" y="1"/>
                </a:lnTo>
                <a:lnTo>
                  <a:pt x="3991171" y="1"/>
                </a:lnTo>
                <a:lnTo>
                  <a:pt x="3964740" y="1"/>
                </a:lnTo>
                <a:lnTo>
                  <a:pt x="3938308" y="1"/>
                </a:lnTo>
                <a:lnTo>
                  <a:pt x="3911876" y="1"/>
                </a:lnTo>
                <a:lnTo>
                  <a:pt x="3885445" y="1"/>
                </a:lnTo>
                <a:lnTo>
                  <a:pt x="3859014" y="1"/>
                </a:lnTo>
                <a:lnTo>
                  <a:pt x="3832582" y="1"/>
                </a:lnTo>
                <a:lnTo>
                  <a:pt x="3806150" y="1"/>
                </a:lnTo>
                <a:lnTo>
                  <a:pt x="3779719" y="1"/>
                </a:lnTo>
                <a:lnTo>
                  <a:pt x="3753287" y="1"/>
                </a:lnTo>
                <a:lnTo>
                  <a:pt x="3726856" y="1"/>
                </a:lnTo>
                <a:lnTo>
                  <a:pt x="3700423" y="1"/>
                </a:lnTo>
                <a:lnTo>
                  <a:pt x="3673992" y="1"/>
                </a:lnTo>
                <a:lnTo>
                  <a:pt x="3647561" y="1"/>
                </a:lnTo>
                <a:lnTo>
                  <a:pt x="3621129" y="1"/>
                </a:lnTo>
                <a:lnTo>
                  <a:pt x="3594697" y="1"/>
                </a:lnTo>
                <a:lnTo>
                  <a:pt x="3568266" y="1"/>
                </a:lnTo>
                <a:lnTo>
                  <a:pt x="3541834" y="1"/>
                </a:lnTo>
                <a:lnTo>
                  <a:pt x="3515403" y="1"/>
                </a:lnTo>
                <a:lnTo>
                  <a:pt x="3488971" y="1"/>
                </a:lnTo>
                <a:lnTo>
                  <a:pt x="3462540" y="1"/>
                </a:lnTo>
                <a:lnTo>
                  <a:pt x="3436108" y="1"/>
                </a:lnTo>
                <a:lnTo>
                  <a:pt x="3409676" y="1"/>
                </a:lnTo>
                <a:lnTo>
                  <a:pt x="3383245" y="1"/>
                </a:lnTo>
                <a:lnTo>
                  <a:pt x="3356813" y="1"/>
                </a:lnTo>
                <a:lnTo>
                  <a:pt x="3330381" y="1"/>
                </a:lnTo>
                <a:lnTo>
                  <a:pt x="3303950" y="1"/>
                </a:lnTo>
                <a:lnTo>
                  <a:pt x="3277518" y="1"/>
                </a:lnTo>
                <a:lnTo>
                  <a:pt x="3251086" y="1"/>
                </a:lnTo>
                <a:lnTo>
                  <a:pt x="3224655" y="1"/>
                </a:lnTo>
                <a:lnTo>
                  <a:pt x="3198223" y="1"/>
                </a:lnTo>
                <a:lnTo>
                  <a:pt x="3171792" y="1"/>
                </a:lnTo>
                <a:lnTo>
                  <a:pt x="3145360" y="1"/>
                </a:lnTo>
                <a:lnTo>
                  <a:pt x="3118928" y="1"/>
                </a:lnTo>
                <a:lnTo>
                  <a:pt x="3092497" y="1"/>
                </a:lnTo>
                <a:lnTo>
                  <a:pt x="3066065" y="0"/>
                </a:lnTo>
                <a:lnTo>
                  <a:pt x="3039634" y="0"/>
                </a:lnTo>
                <a:lnTo>
                  <a:pt x="3013202" y="0"/>
                </a:lnTo>
                <a:lnTo>
                  <a:pt x="2986771" y="0"/>
                </a:lnTo>
                <a:lnTo>
                  <a:pt x="2960339" y="0"/>
                </a:lnTo>
                <a:lnTo>
                  <a:pt x="2933907" y="0"/>
                </a:lnTo>
                <a:lnTo>
                  <a:pt x="2907476" y="0"/>
                </a:lnTo>
                <a:lnTo>
                  <a:pt x="2881044" y="0"/>
                </a:lnTo>
                <a:lnTo>
                  <a:pt x="2854613" y="0"/>
                </a:lnTo>
                <a:lnTo>
                  <a:pt x="2828181" y="0"/>
                </a:lnTo>
                <a:lnTo>
                  <a:pt x="2801749" y="0"/>
                </a:lnTo>
                <a:lnTo>
                  <a:pt x="2775318" y="0"/>
                </a:lnTo>
                <a:lnTo>
                  <a:pt x="2748886" y="0"/>
                </a:lnTo>
                <a:lnTo>
                  <a:pt x="2722455" y="0"/>
                </a:lnTo>
                <a:lnTo>
                  <a:pt x="2696023" y="0"/>
                </a:lnTo>
                <a:lnTo>
                  <a:pt x="2669591" y="0"/>
                </a:lnTo>
                <a:lnTo>
                  <a:pt x="2643160" y="0"/>
                </a:lnTo>
                <a:lnTo>
                  <a:pt x="2616728" y="0"/>
                </a:lnTo>
                <a:lnTo>
                  <a:pt x="2590297" y="0"/>
                </a:lnTo>
                <a:lnTo>
                  <a:pt x="2563865" y="0"/>
                </a:lnTo>
                <a:lnTo>
                  <a:pt x="2537434" y="0"/>
                </a:lnTo>
                <a:lnTo>
                  <a:pt x="2511002" y="0"/>
                </a:lnTo>
                <a:lnTo>
                  <a:pt x="2484570" y="0"/>
                </a:lnTo>
                <a:lnTo>
                  <a:pt x="2458138" y="0"/>
                </a:lnTo>
                <a:lnTo>
                  <a:pt x="2431707" y="0"/>
                </a:lnTo>
                <a:lnTo>
                  <a:pt x="2405275" y="0"/>
                </a:lnTo>
                <a:lnTo>
                  <a:pt x="2378844" y="0"/>
                </a:lnTo>
                <a:lnTo>
                  <a:pt x="2352412" y="0"/>
                </a:lnTo>
                <a:lnTo>
                  <a:pt x="2325981" y="0"/>
                </a:lnTo>
                <a:lnTo>
                  <a:pt x="2299549" y="0"/>
                </a:lnTo>
                <a:lnTo>
                  <a:pt x="2273118" y="0"/>
                </a:lnTo>
                <a:lnTo>
                  <a:pt x="2246686" y="0"/>
                </a:lnTo>
                <a:lnTo>
                  <a:pt x="2220254" y="0"/>
                </a:lnTo>
                <a:lnTo>
                  <a:pt x="2193823" y="0"/>
                </a:lnTo>
                <a:lnTo>
                  <a:pt x="2167391" y="0"/>
                </a:lnTo>
                <a:lnTo>
                  <a:pt x="2140959" y="0"/>
                </a:lnTo>
                <a:lnTo>
                  <a:pt x="2114528" y="0"/>
                </a:lnTo>
                <a:lnTo>
                  <a:pt x="2088096" y="0"/>
                </a:lnTo>
                <a:lnTo>
                  <a:pt x="2061664" y="0"/>
                </a:lnTo>
                <a:lnTo>
                  <a:pt x="2035233" y="0"/>
                </a:lnTo>
                <a:lnTo>
                  <a:pt x="2008801" y="0"/>
                </a:lnTo>
                <a:lnTo>
                  <a:pt x="1982370" y="0"/>
                </a:lnTo>
                <a:lnTo>
                  <a:pt x="1955938" y="0"/>
                </a:lnTo>
                <a:lnTo>
                  <a:pt x="1929507" y="0"/>
                </a:lnTo>
                <a:lnTo>
                  <a:pt x="1903075" y="0"/>
                </a:lnTo>
                <a:lnTo>
                  <a:pt x="1876643" y="0"/>
                </a:lnTo>
                <a:lnTo>
                  <a:pt x="1850212" y="0"/>
                </a:lnTo>
                <a:lnTo>
                  <a:pt x="1823780" y="0"/>
                </a:lnTo>
                <a:lnTo>
                  <a:pt x="1797349" y="0"/>
                </a:lnTo>
                <a:lnTo>
                  <a:pt x="1770917" y="0"/>
                </a:lnTo>
                <a:lnTo>
                  <a:pt x="1744486" y="0"/>
                </a:lnTo>
                <a:lnTo>
                  <a:pt x="1718054" y="0"/>
                </a:lnTo>
                <a:lnTo>
                  <a:pt x="1691622" y="0"/>
                </a:lnTo>
                <a:lnTo>
                  <a:pt x="1665191" y="0"/>
                </a:lnTo>
                <a:lnTo>
                  <a:pt x="1638759" y="0"/>
                </a:lnTo>
                <a:lnTo>
                  <a:pt x="1612327" y="0"/>
                </a:lnTo>
                <a:lnTo>
                  <a:pt x="1585896" y="0"/>
                </a:lnTo>
                <a:lnTo>
                  <a:pt x="1559464" y="0"/>
                </a:lnTo>
                <a:lnTo>
                  <a:pt x="1533032" y="0"/>
                </a:lnTo>
                <a:lnTo>
                  <a:pt x="1506601" y="0"/>
                </a:lnTo>
                <a:lnTo>
                  <a:pt x="1480169" y="0"/>
                </a:lnTo>
                <a:lnTo>
                  <a:pt x="1453738" y="0"/>
                </a:lnTo>
                <a:lnTo>
                  <a:pt x="1427306" y="0"/>
                </a:lnTo>
                <a:lnTo>
                  <a:pt x="1400875" y="0"/>
                </a:lnTo>
                <a:lnTo>
                  <a:pt x="1374443" y="0"/>
                </a:lnTo>
                <a:lnTo>
                  <a:pt x="1348011" y="0"/>
                </a:lnTo>
                <a:lnTo>
                  <a:pt x="1321580" y="0"/>
                </a:lnTo>
                <a:lnTo>
                  <a:pt x="1295148" y="0"/>
                </a:lnTo>
                <a:lnTo>
                  <a:pt x="1268717" y="0"/>
                </a:lnTo>
                <a:lnTo>
                  <a:pt x="1242285" y="0"/>
                </a:lnTo>
                <a:lnTo>
                  <a:pt x="1215854" y="0"/>
                </a:lnTo>
                <a:lnTo>
                  <a:pt x="1189422" y="0"/>
                </a:lnTo>
                <a:lnTo>
                  <a:pt x="1162990" y="0"/>
                </a:lnTo>
                <a:lnTo>
                  <a:pt x="1136559" y="0"/>
                </a:lnTo>
                <a:lnTo>
                  <a:pt x="1110127" y="0"/>
                </a:lnTo>
                <a:lnTo>
                  <a:pt x="1083695" y="0"/>
                </a:lnTo>
                <a:lnTo>
                  <a:pt x="1057264" y="0"/>
                </a:lnTo>
                <a:lnTo>
                  <a:pt x="1030832" y="0"/>
                </a:lnTo>
                <a:lnTo>
                  <a:pt x="1004401" y="0"/>
                </a:lnTo>
                <a:lnTo>
                  <a:pt x="977969" y="0"/>
                </a:lnTo>
                <a:lnTo>
                  <a:pt x="951537" y="0"/>
                </a:lnTo>
                <a:lnTo>
                  <a:pt x="925106" y="0"/>
                </a:lnTo>
                <a:lnTo>
                  <a:pt x="898674" y="0"/>
                </a:lnTo>
                <a:lnTo>
                  <a:pt x="872243" y="0"/>
                </a:lnTo>
                <a:lnTo>
                  <a:pt x="845811" y="0"/>
                </a:lnTo>
                <a:lnTo>
                  <a:pt x="819379" y="0"/>
                </a:lnTo>
                <a:lnTo>
                  <a:pt x="792948" y="0"/>
                </a:lnTo>
                <a:lnTo>
                  <a:pt x="766516" y="0"/>
                </a:lnTo>
                <a:lnTo>
                  <a:pt x="740085" y="0"/>
                </a:lnTo>
                <a:lnTo>
                  <a:pt x="713653" y="0"/>
                </a:lnTo>
                <a:lnTo>
                  <a:pt x="687222" y="0"/>
                </a:lnTo>
                <a:lnTo>
                  <a:pt x="660790" y="0"/>
                </a:lnTo>
                <a:lnTo>
                  <a:pt x="634358" y="0"/>
                </a:lnTo>
                <a:lnTo>
                  <a:pt x="607927" y="0"/>
                </a:lnTo>
                <a:lnTo>
                  <a:pt x="581495" y="0"/>
                </a:lnTo>
                <a:lnTo>
                  <a:pt x="555064" y="0"/>
                </a:lnTo>
                <a:lnTo>
                  <a:pt x="528632" y="0"/>
                </a:lnTo>
                <a:lnTo>
                  <a:pt x="502200" y="0"/>
                </a:lnTo>
                <a:lnTo>
                  <a:pt x="475769" y="0"/>
                </a:lnTo>
                <a:lnTo>
                  <a:pt x="449337" y="0"/>
                </a:lnTo>
                <a:lnTo>
                  <a:pt x="422905" y="0"/>
                </a:lnTo>
                <a:lnTo>
                  <a:pt x="396474" y="0"/>
                </a:lnTo>
                <a:lnTo>
                  <a:pt x="370042" y="0"/>
                </a:lnTo>
                <a:lnTo>
                  <a:pt x="343611" y="0"/>
                </a:lnTo>
                <a:lnTo>
                  <a:pt x="317179" y="0"/>
                </a:lnTo>
                <a:lnTo>
                  <a:pt x="290747" y="0"/>
                </a:lnTo>
                <a:lnTo>
                  <a:pt x="264316" y="0"/>
                </a:lnTo>
                <a:lnTo>
                  <a:pt x="237884" y="0"/>
                </a:lnTo>
                <a:lnTo>
                  <a:pt x="211453" y="0"/>
                </a:lnTo>
                <a:lnTo>
                  <a:pt x="185021" y="0"/>
                </a:lnTo>
                <a:lnTo>
                  <a:pt x="158590" y="0"/>
                </a:lnTo>
                <a:lnTo>
                  <a:pt x="132158" y="0"/>
                </a:lnTo>
                <a:lnTo>
                  <a:pt x="105726" y="0"/>
                </a:lnTo>
                <a:lnTo>
                  <a:pt x="79295" y="0"/>
                </a:lnTo>
                <a:lnTo>
                  <a:pt x="52863" y="0"/>
                </a:lnTo>
                <a:lnTo>
                  <a:pt x="26432" y="0"/>
                </a:lnTo>
                <a:lnTo>
                  <a:pt x="0" y="0"/>
                </a:lnTo>
              </a:path>
            </a:pathLst>
          </a:custGeom>
          <a:noFill xmlns:a="http://schemas.openxmlformats.org/drawingml/2006/main"/>
          <a:ln xmlns:a="http://schemas.openxmlformats.org/drawingml/2006/main" w="10594">
            <a:solidFill>
              <a:srgbClr val="D0C7B2"/>
            </a:solidFill>
          </a:ln>
        </p:spPr>
      </p:sp>
      <p:sp>
        <p:nvSpPr>
          <p:cNvPr id="36" name="">
            <a:extLst xmlns:a="http://schemas.openxmlformats.org/drawingml/2006/main">
              <a:ext uri="{FF2B5EF4-FFF2-40B4-BE49-F238E27FC236}">
                <a16:creationId xmlns:a16="http://schemas.microsoft.com/office/drawing/2014/main" id="{1402850F-E817-4FE7-BF11-6BD7B3485F50}"/>
              </a:ext>
            </a:extLst>
          </p:cNvPr>
          <p:cNvSpPr>
            <a:spLocks xmlns:a="http://schemas.openxmlformats.org/drawingml/2006/main" noGrp="1"/>
          </p:cNvSpPr>
          <p:nvPr/>
        </p:nvSpPr>
        <p:spPr>
          <a:xfrm xmlns:a="http://schemas.openxmlformats.org/drawingml/2006/main">
            <a:off x="1746560" y="6695610"/>
            <a:ext cx="76200" cy="76200"/>
          </a:xfrm>
          <a:custGeom xmlns:a="http://schemas.openxmlformats.org/drawingml/2006/main">
            <a:pathLst>
              <a:path w="76200" h="76200">
                <a:moveTo>
                  <a:pt x="0" y="38100"/>
                </a:moveTo>
                <a:lnTo>
                  <a:pt x="76200" y="76200"/>
                </a:lnTo>
                <a:lnTo>
                  <a:pt x="76200" y="0"/>
                </a:lnTo>
                <a:close/>
              </a:path>
            </a:pathLst>
          </a:custGeom>
          <a:solidFill xmlns:a="http://schemas.openxmlformats.org/drawingml/2006/main">
            <a:srgbClr val="D0C7B2"/>
          </a:solidFill>
          <a:ln xmlns:a="http://schemas.openxmlformats.org/drawingml/2006/main" w="0">
            <a:noFill/>
          </a:ln>
        </p:spPr>
      </p:sp>
      <p:sp>
        <p:nvSpPr>
          <p:cNvPr id="37" name="text-36">
            <a:extLst xmlns:a="http://schemas.openxmlformats.org/drawingml/2006/main">
              <a:ext uri="{FF2B5EF4-FFF2-40B4-BE49-F238E27FC236}">
                <a16:creationId xmlns:a16="http://schemas.microsoft.com/office/drawing/2014/main" id="{8ABF23BA-5CFF-475E-8FE3-90A80810A744}"/>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F8E6B3"/>
                </a:solidFill>
                <a:latin typeface="Helvetica Neue"/>
                <a:ea typeface="Helvetica Neue"/>
                <a:cs typeface="Helvetica Neue"/>
              </a:defRPr>
            </a:pPr>
            <a:r>
              <a:rPr sz="1650" b="1" i="0">
                <a:solidFill>
                  <a:srgbClr val="F8E6B3"/>
                </a:solidFill>
                <a:latin typeface="Helvetica Neue"/>
                <a:ea typeface="Helvetica Neue"/>
                <a:cs typeface="Helvetica Neue"/>
                <a:hlinkClick xmlns:r="http://schemas.openxmlformats.org/officeDocument/2006/relationships" r:id="R7d33248f302e410b"/>
              </a:rPr>
              <a:t>trion</a:t>
            </a:r>
          </a:p>
        </p:txBody>
      </p:sp>
      <p:sp>
        <p:nvSpPr>
          <p:cNvPr id="38" name="text-37">
            <a:extLst xmlns:a="http://schemas.openxmlformats.org/drawingml/2006/main">
              <a:ext uri="{FF2B5EF4-FFF2-40B4-BE49-F238E27FC236}">
                <a16:creationId xmlns:a16="http://schemas.microsoft.com/office/drawing/2014/main" id="{1DBA7ED0-47D6-45EA-B091-37E84CD36516}"/>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F8E6B3"/>
                </a:solidFill>
                <a:latin typeface="Helvetica Neue"/>
                <a:ea typeface="Helvetica Neue"/>
                <a:cs typeface="Helvetica Neue"/>
              </a:defRPr>
            </a:pPr>
            <a:r>
              <a:rPr sz="1650" b="0" i="0">
                <a:solidFill>
                  <a:srgbClr val="F8E6B3"/>
                </a:solidFill>
                <a:latin typeface="Helvetica Neue"/>
                <a:ea typeface="Helvetica Neue"/>
                <a:cs typeface="Helvetica Neue"/>
                <a:hlinkClick xmlns:r="http://schemas.openxmlformats.org/officeDocument/2006/relationships" r:id="R026fcbcec8c8460b"/>
              </a:rPr>
              <a:t>labs</a:t>
            </a:r>
          </a:p>
        </p:txBody>
      </p:sp>
      <p:sp>
        <p:nvSpPr>
          <p:cNvPr id="39" name="text-38">
            <a:extLst xmlns:a="http://schemas.openxmlformats.org/drawingml/2006/main">
              <a:ext uri="{FF2B5EF4-FFF2-40B4-BE49-F238E27FC236}">
                <a16:creationId xmlns:a16="http://schemas.microsoft.com/office/drawing/2014/main" id="{C5B086BA-7560-46E0-A945-9C84E764223C}"/>
              </a:ext>
            </a:extLst>
          </p:cNvPr>
          <p:cNvSpPr>
            <a:spLocks xmlns:a="http://schemas.openxmlformats.org/drawingml/2006/main" noGrp="1"/>
          </p:cNvSpPr>
          <p:nvPr/>
        </p:nvSpPr>
        <p:spPr>
          <a:xfrm xmlns:a="http://schemas.openxmlformats.org/drawingml/2006/main">
            <a:off x="10603855" y="450056"/>
            <a:ext cx="235014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PROOF FLOW / CURRENT SEP ANCHOR</a:t>
            </a:r>
          </a:p>
        </p:txBody>
      </p:sp>
      <p:sp>
        <p:nvSpPr>
          <p:cNvPr id="40" name="text-39">
            <a:extLst xmlns:a="http://schemas.openxmlformats.org/drawingml/2006/main">
              <a:ext uri="{FF2B5EF4-FFF2-40B4-BE49-F238E27FC236}">
                <a16:creationId xmlns:a16="http://schemas.microsoft.com/office/drawing/2014/main" id="{68D6FD8F-B2D9-4B75-B6A7-84DE7482D7B6}"/>
              </a:ext>
            </a:extLst>
          </p:cNvPr>
          <p:cNvSpPr>
            <a:spLocks xmlns:a="http://schemas.openxmlformats.org/drawingml/2006/main" noGrp="1"/>
          </p:cNvSpPr>
          <p:nvPr/>
        </p:nvSpPr>
        <p:spPr>
          <a:xfrm xmlns:a="http://schemas.openxmlformats.org/drawingml/2006/main">
            <a:off x="504825" y="1057275"/>
            <a:ext cx="6905923" cy="5229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375" b="0" i="0">
                <a:solidFill>
                  <a:srgbClr val="F8E6B3"/>
                </a:solidFill>
                <a:latin typeface="Helvetica Neue"/>
                <a:ea typeface="Helvetica Neue"/>
                <a:cs typeface="Helvetica Neue"/>
              </a:defRPr>
            </a:pPr>
            <a:r>
              <a:rPr sz="3375" b="0" i="0">
                <a:solidFill>
                  <a:srgbClr val="F8E6B3"/>
                </a:solidFill>
                <a:latin typeface="Helvetica Neue"/>
                <a:ea typeface="Helvetica Neue"/>
                <a:cs typeface="Helvetica Neue"/>
              </a:rPr>
              <a:t>From phone proof to onchain eligibility.</a:t>
            </a:r>
          </a:p>
        </p:txBody>
      </p:sp>
      <p:sp>
        <p:nvSpPr>
          <p:cNvPr id="41" name="text-40">
            <a:extLst xmlns:a="http://schemas.openxmlformats.org/drawingml/2006/main">
              <a:ext uri="{FF2B5EF4-FFF2-40B4-BE49-F238E27FC236}">
                <a16:creationId xmlns:a16="http://schemas.microsoft.com/office/drawing/2014/main" id="{2E994A9B-F805-440C-A37F-4F614002F4EB}"/>
              </a:ext>
            </a:extLst>
          </p:cNvPr>
          <p:cNvSpPr>
            <a:spLocks xmlns:a="http://schemas.openxmlformats.org/drawingml/2006/main" noGrp="1"/>
          </p:cNvSpPr>
          <p:nvPr/>
        </p:nvSpPr>
        <p:spPr>
          <a:xfrm xmlns:a="http://schemas.openxmlformats.org/drawingml/2006/main">
            <a:off x="12389495" y="1104900"/>
            <a:ext cx="840730" cy="1510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75" b="0" i="0">
                <a:solidFill>
                  <a:srgbClr val="C9C0A9"/>
                </a:solidFill>
                <a:latin typeface="Helvetica Neue"/>
                <a:ea typeface="Helvetica Neue"/>
                <a:cs typeface="Helvetica Neue"/>
              </a:defRPr>
            </a:pPr>
            <a:r>
              <a:rPr sz="975" b="0" i="0">
                <a:solidFill>
                  <a:srgbClr val="C9C0A9"/>
                </a:solidFill>
                <a:latin typeface="Helvetica Neue"/>
                <a:ea typeface="Helvetica Neue"/>
                <a:cs typeface="Helvetica Neue"/>
              </a:rPr>
              <a:t>View larger ↗</a:t>
            </a:r>
          </a:p>
        </p:txBody>
      </p:sp>
      <p:sp>
        <p:nvSpPr>
          <p:cNvPr id="42" name="text-41">
            <a:extLst xmlns:a="http://schemas.openxmlformats.org/drawingml/2006/main">
              <a:ext uri="{FF2B5EF4-FFF2-40B4-BE49-F238E27FC236}">
                <a16:creationId xmlns:a16="http://schemas.microsoft.com/office/drawing/2014/main" id="{E644221E-8AF1-4607-A3B1-0868976C3E53}"/>
              </a:ext>
            </a:extLst>
          </p:cNvPr>
          <p:cNvSpPr>
            <a:spLocks xmlns:a="http://schemas.openxmlformats.org/drawingml/2006/main" noGrp="1"/>
          </p:cNvSpPr>
          <p:nvPr/>
        </p:nvSpPr>
        <p:spPr>
          <a:xfrm xmlns:a="http://schemas.openxmlformats.org/drawingml/2006/main">
            <a:off x="12098834" y="1438275"/>
            <a:ext cx="1131391" cy="1510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75" b="0" i="0">
                <a:solidFill>
                  <a:srgbClr val="C9C0A9"/>
                </a:solidFill>
                <a:latin typeface="Helvetica Neue"/>
                <a:ea typeface="Helvetica Neue"/>
                <a:cs typeface="Helvetica Neue"/>
              </a:defRPr>
            </a:pPr>
            <a:r>
              <a:rPr sz="975" b="0" i="0">
                <a:solidFill>
                  <a:srgbClr val="C9C0A9"/>
                </a:solidFill>
                <a:latin typeface="Helvetica Neue"/>
                <a:ea typeface="Helvetica Neue"/>
                <a:cs typeface="Helvetica Neue"/>
              </a:rPr>
              <a:t>Mermaid source ↗</a:t>
            </a:r>
          </a:p>
        </p:txBody>
      </p:sp>
      <p:sp>
        <p:nvSpPr>
          <p:cNvPr id="43" name="text-42">
            <a:extLst xmlns:a="http://schemas.openxmlformats.org/drawingml/2006/main">
              <a:ext uri="{FF2B5EF4-FFF2-40B4-BE49-F238E27FC236}">
                <a16:creationId xmlns:a16="http://schemas.microsoft.com/office/drawing/2014/main" id="{81F9E019-F633-47F4-97A6-3EB6B60BF284}"/>
              </a:ext>
            </a:extLst>
          </p:cNvPr>
          <p:cNvSpPr>
            <a:spLocks xmlns:a="http://schemas.openxmlformats.org/drawingml/2006/main" noGrp="1"/>
          </p:cNvSpPr>
          <p:nvPr/>
        </p:nvSpPr>
        <p:spPr>
          <a:xfrm xmlns:a="http://schemas.openxmlformats.org/drawingml/2006/main">
            <a:off x="1190240" y="1903141"/>
            <a:ext cx="1188839" cy="209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350" b="0" i="0">
                <a:solidFill>
                  <a:srgbClr val="F8E6B3"/>
                </a:solidFill>
                <a:latin typeface="Arial"/>
                <a:ea typeface="Arial"/>
                <a:cs typeface="Arial"/>
              </a:defRPr>
            </a:pPr>
            <a:r>
              <a:rPr sz="1350" b="0" i="0">
                <a:solidFill>
                  <a:srgbClr val="F8E6B3"/>
                </a:solidFill>
                <a:latin typeface="Arial"/>
                <a:ea typeface="Arial"/>
                <a:cs typeface="Arial"/>
              </a:rPr>
              <a:t>Hosted browser</a:t>
            </a:r>
          </a:p>
        </p:txBody>
      </p:sp>
      <p:sp>
        <p:nvSpPr>
          <p:cNvPr id="44" name="text-43">
            <a:extLst xmlns:a="http://schemas.openxmlformats.org/drawingml/2006/main">
              <a:ext uri="{FF2B5EF4-FFF2-40B4-BE49-F238E27FC236}">
                <a16:creationId xmlns:a16="http://schemas.microsoft.com/office/drawing/2014/main" id="{AEBEBFD4-ABDB-435A-9A8B-4EDF5341F1A1}"/>
              </a:ext>
            </a:extLst>
          </p:cNvPr>
          <p:cNvSpPr>
            <a:spLocks xmlns:a="http://schemas.openxmlformats.org/drawingml/2006/main" noGrp="1"/>
          </p:cNvSpPr>
          <p:nvPr/>
        </p:nvSpPr>
        <p:spPr>
          <a:xfrm xmlns:a="http://schemas.openxmlformats.org/drawingml/2006/main">
            <a:off x="3251462" y="1903141"/>
            <a:ext cx="1392139" cy="209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350" b="0" i="0">
                <a:solidFill>
                  <a:srgbClr val="F8E6B3"/>
                </a:solidFill>
                <a:latin typeface="Arial"/>
                <a:ea typeface="Arial"/>
                <a:cs typeface="Arial"/>
              </a:defRPr>
            </a:pPr>
            <a:r>
              <a:rPr sz="1350" b="0" i="0">
                <a:solidFill>
                  <a:srgbClr val="F8E6B3"/>
                </a:solidFill>
                <a:latin typeface="Arial"/>
                <a:ea typeface="Arial"/>
                <a:cs typeface="Arial"/>
              </a:rPr>
              <a:t>ZKPassport phone</a:t>
            </a:r>
          </a:p>
        </p:txBody>
      </p:sp>
      <p:sp>
        <p:nvSpPr>
          <p:cNvPr id="45" name="text-44">
            <a:extLst xmlns:a="http://schemas.openxmlformats.org/drawingml/2006/main">
              <a:ext uri="{FF2B5EF4-FFF2-40B4-BE49-F238E27FC236}">
                <a16:creationId xmlns:a16="http://schemas.microsoft.com/office/drawing/2014/main" id="{097F7896-BFE0-463E-9F78-249A665A24A0}"/>
              </a:ext>
            </a:extLst>
          </p:cNvPr>
          <p:cNvSpPr>
            <a:spLocks xmlns:a="http://schemas.openxmlformats.org/drawingml/2006/main" noGrp="1"/>
          </p:cNvSpPr>
          <p:nvPr/>
        </p:nvSpPr>
        <p:spPr>
          <a:xfrm xmlns:a="http://schemas.openxmlformats.org/drawingml/2006/main">
            <a:off x="5612889" y="1903141"/>
            <a:ext cx="1224558" cy="209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350" b="0" i="0">
                <a:solidFill>
                  <a:srgbClr val="F8E6B3"/>
                </a:solidFill>
                <a:latin typeface="Arial"/>
                <a:ea typeface="Arial"/>
                <a:cs typeface="Arial"/>
              </a:defRPr>
            </a:pPr>
            <a:r>
              <a:rPr sz="1350" b="0" i="0">
                <a:solidFill>
                  <a:srgbClr val="F8E6B3"/>
                </a:solidFill>
                <a:latin typeface="Arial"/>
                <a:ea typeface="Arial"/>
                <a:cs typeface="Arial"/>
              </a:rPr>
              <a:t>Anchor backend</a:t>
            </a:r>
          </a:p>
        </p:txBody>
      </p:sp>
      <p:sp>
        <p:nvSpPr>
          <p:cNvPr id="46" name="text-45">
            <a:extLst xmlns:a="http://schemas.openxmlformats.org/drawingml/2006/main">
              <a:ext uri="{FF2B5EF4-FFF2-40B4-BE49-F238E27FC236}">
                <a16:creationId xmlns:a16="http://schemas.microsoft.com/office/drawing/2014/main" id="{D9B602D1-AF43-42E8-B827-65E087B51643}"/>
              </a:ext>
            </a:extLst>
          </p:cNvPr>
          <p:cNvSpPr>
            <a:spLocks xmlns:a="http://schemas.openxmlformats.org/drawingml/2006/main" noGrp="1"/>
          </p:cNvSpPr>
          <p:nvPr/>
        </p:nvSpPr>
        <p:spPr>
          <a:xfrm xmlns:a="http://schemas.openxmlformats.org/drawingml/2006/main">
            <a:off x="8773358" y="1903141"/>
            <a:ext cx="1206847" cy="209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350" b="0" i="0">
                <a:solidFill>
                  <a:srgbClr val="F8E6B3"/>
                </a:solidFill>
                <a:latin typeface="Arial"/>
                <a:ea typeface="Arial"/>
                <a:cs typeface="Arial"/>
              </a:defRPr>
            </a:pPr>
            <a:r>
              <a:rPr sz="1350" b="0" i="0">
                <a:solidFill>
                  <a:srgbClr val="F8E6B3"/>
                </a:solidFill>
                <a:latin typeface="Arial"/>
                <a:ea typeface="Arial"/>
                <a:cs typeface="Arial"/>
              </a:rPr>
              <a:t>Soroban anchor</a:t>
            </a:r>
          </a:p>
        </p:txBody>
      </p:sp>
      <p:sp>
        <p:nvSpPr>
          <p:cNvPr id="47" name="text-46">
            <a:extLst xmlns:a="http://schemas.openxmlformats.org/drawingml/2006/main">
              <a:ext uri="{FF2B5EF4-FFF2-40B4-BE49-F238E27FC236}">
                <a16:creationId xmlns:a16="http://schemas.microsoft.com/office/drawing/2014/main" id="{45B354E8-33B5-4E5F-B731-7F5C70B64F43}"/>
              </a:ext>
            </a:extLst>
          </p:cNvPr>
          <p:cNvSpPr>
            <a:spLocks xmlns:a="http://schemas.openxmlformats.org/drawingml/2006/main" noGrp="1"/>
          </p:cNvSpPr>
          <p:nvPr/>
        </p:nvSpPr>
        <p:spPr>
          <a:xfrm xmlns:a="http://schemas.openxmlformats.org/drawingml/2006/main">
            <a:off x="11386705" y="1903141"/>
            <a:ext cx="1047452" cy="209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350" b="0" i="0">
                <a:solidFill>
                  <a:srgbClr val="F8E6B3"/>
                </a:solidFill>
                <a:latin typeface="Arial"/>
                <a:ea typeface="Arial"/>
                <a:cs typeface="Arial"/>
              </a:defRPr>
            </a:pPr>
            <a:r>
              <a:rPr sz="1350" b="0" i="0">
                <a:solidFill>
                  <a:srgbClr val="F8E6B3"/>
                </a:solidFill>
                <a:latin typeface="Arial"/>
                <a:ea typeface="Arial"/>
                <a:cs typeface="Arial"/>
              </a:rPr>
              <a:t>Native verifier</a:t>
            </a:r>
          </a:p>
        </p:txBody>
      </p:sp>
      <p:sp>
        <p:nvSpPr>
          <p:cNvPr id="48" name="text-47">
            <a:extLst xmlns:a="http://schemas.openxmlformats.org/drawingml/2006/main">
              <a:ext uri="{FF2B5EF4-FFF2-40B4-BE49-F238E27FC236}">
                <a16:creationId xmlns:a16="http://schemas.microsoft.com/office/drawing/2014/main" id="{10E8D37A-968B-4E02-BF9D-FC001B7CA3DD}"/>
              </a:ext>
            </a:extLst>
          </p:cNvPr>
          <p:cNvSpPr>
            <a:spLocks xmlns:a="http://schemas.openxmlformats.org/drawingml/2006/main" noGrp="1"/>
          </p:cNvSpPr>
          <p:nvPr/>
        </p:nvSpPr>
        <p:spPr>
          <a:xfrm xmlns:a="http://schemas.openxmlformats.org/drawingml/2006/main">
            <a:off x="2282229" y="2398209"/>
            <a:ext cx="3445371"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Request proof policy for authenticated order owner</a:t>
            </a:r>
          </a:p>
        </p:txBody>
      </p:sp>
      <p:sp>
        <p:nvSpPr>
          <p:cNvPr id="49" name="text-48">
            <a:extLst xmlns:a="http://schemas.openxmlformats.org/drawingml/2006/main">
              <a:ext uri="{FF2B5EF4-FFF2-40B4-BE49-F238E27FC236}">
                <a16:creationId xmlns:a16="http://schemas.microsoft.com/office/drawing/2014/main" id="{6F611AC9-9E07-4B23-A5A0-DB884670E075}"/>
              </a:ext>
            </a:extLst>
          </p:cNvPr>
          <p:cNvSpPr>
            <a:spLocks xmlns:a="http://schemas.openxmlformats.org/drawingml/2006/main" noGrp="1"/>
          </p:cNvSpPr>
          <p:nvPr/>
        </p:nvSpPr>
        <p:spPr>
          <a:xfrm xmlns:a="http://schemas.openxmlformats.org/drawingml/2006/main">
            <a:off x="6887095" y="2636566"/>
            <a:ext cx="1827758"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Read pinned configuration</a:t>
            </a:r>
          </a:p>
        </p:txBody>
      </p:sp>
      <p:sp>
        <p:nvSpPr>
          <p:cNvPr id="50" name="text-49">
            <a:extLst xmlns:a="http://schemas.openxmlformats.org/drawingml/2006/main">
              <a:ext uri="{FF2B5EF4-FFF2-40B4-BE49-F238E27FC236}">
                <a16:creationId xmlns:a16="http://schemas.microsoft.com/office/drawing/2014/main" id="{46754A79-EAE3-47F9-A105-CCE7DF3F8AD8}"/>
              </a:ext>
            </a:extLst>
          </p:cNvPr>
          <p:cNvSpPr>
            <a:spLocks xmlns:a="http://schemas.openxmlformats.org/drawingml/2006/main" noGrp="1"/>
          </p:cNvSpPr>
          <p:nvPr/>
        </p:nvSpPr>
        <p:spPr>
          <a:xfrm xmlns:a="http://schemas.openxmlformats.org/drawingml/2006/main">
            <a:off x="7037189" y="2795471"/>
            <a:ext cx="1527572"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and subject challenge</a:t>
            </a:r>
          </a:p>
        </p:txBody>
      </p:sp>
      <p:sp>
        <p:nvSpPr>
          <p:cNvPr id="51" name="text-50">
            <a:extLst xmlns:a="http://schemas.openxmlformats.org/drawingml/2006/main">
              <a:ext uri="{FF2B5EF4-FFF2-40B4-BE49-F238E27FC236}">
                <a16:creationId xmlns:a16="http://schemas.microsoft.com/office/drawing/2014/main" id="{8A9BF9F8-394F-4F7D-B195-5A233B2AB7EB}"/>
              </a:ext>
            </a:extLst>
          </p:cNvPr>
          <p:cNvSpPr>
            <a:spLocks xmlns:a="http://schemas.openxmlformats.org/drawingml/2006/main" noGrp="1"/>
          </p:cNvSpPr>
          <p:nvPr/>
        </p:nvSpPr>
        <p:spPr>
          <a:xfrm xmlns:a="http://schemas.openxmlformats.org/drawingml/2006/main">
            <a:off x="2573932" y="3130937"/>
            <a:ext cx="2861964"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Synthetic predicates and bound challenge</a:t>
            </a:r>
          </a:p>
        </p:txBody>
      </p:sp>
      <p:sp>
        <p:nvSpPr>
          <p:cNvPr id="52" name="text-51">
            <a:extLst xmlns:a="http://schemas.openxmlformats.org/drawingml/2006/main">
              <a:ext uri="{FF2B5EF4-FFF2-40B4-BE49-F238E27FC236}">
                <a16:creationId xmlns:a16="http://schemas.microsoft.com/office/drawing/2014/main" id="{D2918477-4AEE-46CF-B102-FB194284EA83}"/>
              </a:ext>
            </a:extLst>
          </p:cNvPr>
          <p:cNvSpPr>
            <a:spLocks xmlns:a="http://schemas.openxmlformats.org/drawingml/2006/main" noGrp="1"/>
          </p:cNvSpPr>
          <p:nvPr/>
        </p:nvSpPr>
        <p:spPr>
          <a:xfrm xmlns:a="http://schemas.openxmlformats.org/drawingml/2006/main">
            <a:off x="1940013" y="3448747"/>
            <a:ext cx="1852166"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Browser-origin QR request</a:t>
            </a:r>
          </a:p>
        </p:txBody>
      </p:sp>
      <p:sp>
        <p:nvSpPr>
          <p:cNvPr id="53" name="text-52">
            <a:extLst xmlns:a="http://schemas.openxmlformats.org/drawingml/2006/main">
              <a:ext uri="{FF2B5EF4-FFF2-40B4-BE49-F238E27FC236}">
                <a16:creationId xmlns:a16="http://schemas.microsoft.com/office/drawing/2014/main" id="{39EBC1F4-E24C-405E-8BBF-3358C8A81A73}"/>
              </a:ext>
            </a:extLst>
          </p:cNvPr>
          <p:cNvSpPr>
            <a:spLocks xmlns:a="http://schemas.openxmlformats.org/drawingml/2006/main" noGrp="1"/>
          </p:cNvSpPr>
          <p:nvPr/>
        </p:nvSpPr>
        <p:spPr>
          <a:xfrm xmlns:a="http://schemas.openxmlformats.org/drawingml/2006/main">
            <a:off x="2064879" y="3766557"/>
            <a:ext cx="1602432"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Proof and public inputs</a:t>
            </a:r>
          </a:p>
        </p:txBody>
      </p:sp>
      <p:sp>
        <p:nvSpPr>
          <p:cNvPr id="54" name="text-53">
            <a:extLst xmlns:a="http://schemas.openxmlformats.org/drawingml/2006/main">
              <a:ext uri="{FF2B5EF4-FFF2-40B4-BE49-F238E27FC236}">
                <a16:creationId xmlns:a16="http://schemas.microsoft.com/office/drawing/2014/main" id="{65D20EFC-0B49-4A3A-9273-C80EB2DCA966}"/>
              </a:ext>
            </a:extLst>
          </p:cNvPr>
          <p:cNvSpPr>
            <a:spLocks xmlns:a="http://schemas.openxmlformats.org/drawingml/2006/main" noGrp="1"/>
          </p:cNvSpPr>
          <p:nvPr/>
        </p:nvSpPr>
        <p:spPr>
          <a:xfrm xmlns:a="http://schemas.openxmlformats.org/drawingml/2006/main">
            <a:off x="2607641" y="4084366"/>
            <a:ext cx="2794545"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Submit proof for this owner-scoped order</a:t>
            </a:r>
          </a:p>
        </p:txBody>
      </p:sp>
      <p:sp>
        <p:nvSpPr>
          <p:cNvPr id="55" name="text-54">
            <a:extLst xmlns:a="http://schemas.openxmlformats.org/drawingml/2006/main">
              <a:ext uri="{FF2B5EF4-FFF2-40B4-BE49-F238E27FC236}">
                <a16:creationId xmlns:a16="http://schemas.microsoft.com/office/drawing/2014/main" id="{AC1FCDEF-8648-4605-B247-D48109FA1D38}"/>
              </a:ext>
            </a:extLst>
          </p:cNvPr>
          <p:cNvSpPr>
            <a:spLocks xmlns:a="http://schemas.openxmlformats.org/drawingml/2006/main" noGrp="1"/>
          </p:cNvSpPr>
          <p:nvPr/>
        </p:nvSpPr>
        <p:spPr>
          <a:xfrm xmlns:a="http://schemas.openxmlformats.org/drawingml/2006/main">
            <a:off x="6262017" y="4455145"/>
            <a:ext cx="3077914"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Relay submit_eligibility(subject, proof, inputs)</a:t>
            </a:r>
          </a:p>
        </p:txBody>
      </p:sp>
      <p:sp>
        <p:nvSpPr>
          <p:cNvPr id="56" name="text-55">
            <a:extLst xmlns:a="http://schemas.openxmlformats.org/drawingml/2006/main">
              <a:ext uri="{FF2B5EF4-FFF2-40B4-BE49-F238E27FC236}">
                <a16:creationId xmlns:a16="http://schemas.microsoft.com/office/drawing/2014/main" id="{388E792B-B4E9-4885-A6F3-960255CF321F}"/>
              </a:ext>
            </a:extLst>
          </p:cNvPr>
          <p:cNvSpPr>
            <a:spLocks xmlns:a="http://schemas.openxmlformats.org/drawingml/2006/main" noGrp="1"/>
          </p:cNvSpPr>
          <p:nvPr/>
        </p:nvSpPr>
        <p:spPr>
          <a:xfrm xmlns:a="http://schemas.openxmlformats.org/drawingml/2006/main">
            <a:off x="9325336" y="4693502"/>
            <a:ext cx="1374131"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Check roots, policy,</a:t>
            </a:r>
          </a:p>
        </p:txBody>
      </p:sp>
      <p:sp>
        <p:nvSpPr>
          <p:cNvPr id="57" name="text-56">
            <a:extLst xmlns:a="http://schemas.openxmlformats.org/drawingml/2006/main">
              <a:ext uri="{FF2B5EF4-FFF2-40B4-BE49-F238E27FC236}">
                <a16:creationId xmlns:a16="http://schemas.microsoft.com/office/drawing/2014/main" id="{7611A498-721E-43C4-8D6D-8574A54030D3}"/>
              </a:ext>
            </a:extLst>
          </p:cNvPr>
          <p:cNvSpPr>
            <a:spLocks xmlns:a="http://schemas.openxmlformats.org/drawingml/2006/main" noGrp="1"/>
          </p:cNvSpPr>
          <p:nvPr/>
        </p:nvSpPr>
        <p:spPr>
          <a:xfrm xmlns:a="http://schemas.openxmlformats.org/drawingml/2006/main">
            <a:off x="9240355" y="4852406"/>
            <a:ext cx="1544092"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binding and freshness</a:t>
            </a:r>
          </a:p>
        </p:txBody>
      </p:sp>
      <p:sp>
        <p:nvSpPr>
          <p:cNvPr id="58" name="text-57">
            <a:extLst xmlns:a="http://schemas.openxmlformats.org/drawingml/2006/main">
              <a:ext uri="{FF2B5EF4-FFF2-40B4-BE49-F238E27FC236}">
                <a16:creationId xmlns:a16="http://schemas.microsoft.com/office/drawing/2014/main" id="{CCF70883-4CE0-4768-BE85-5199EE7229FB}"/>
              </a:ext>
            </a:extLst>
          </p:cNvPr>
          <p:cNvSpPr>
            <a:spLocks xmlns:a="http://schemas.openxmlformats.org/drawingml/2006/main" noGrp="1"/>
          </p:cNvSpPr>
          <p:nvPr/>
        </p:nvSpPr>
        <p:spPr>
          <a:xfrm xmlns:a="http://schemas.openxmlformats.org/drawingml/2006/main">
            <a:off x="9725784" y="5267325"/>
            <a:ext cx="1835646"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verify(proof, public_inputs)</a:t>
            </a:r>
          </a:p>
        </p:txBody>
      </p:sp>
      <p:sp>
        <p:nvSpPr>
          <p:cNvPr id="59" name="text-58">
            <a:extLst xmlns:a="http://schemas.openxmlformats.org/drawingml/2006/main">
              <a:ext uri="{FF2B5EF4-FFF2-40B4-BE49-F238E27FC236}">
                <a16:creationId xmlns:a16="http://schemas.microsoft.com/office/drawing/2014/main" id="{07D7DA0C-3094-425E-A5F2-3A85001E128F}"/>
              </a:ext>
            </a:extLst>
          </p:cNvPr>
          <p:cNvSpPr>
            <a:spLocks xmlns:a="http://schemas.openxmlformats.org/drawingml/2006/main" noGrp="1"/>
          </p:cNvSpPr>
          <p:nvPr/>
        </p:nvSpPr>
        <p:spPr>
          <a:xfrm xmlns:a="http://schemas.openxmlformats.org/drawingml/2006/main">
            <a:off x="9698027" y="5585135"/>
            <a:ext cx="1891160"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Valid proof or contract error</a:t>
            </a:r>
          </a:p>
        </p:txBody>
      </p:sp>
      <p:sp>
        <p:nvSpPr>
          <p:cNvPr id="60" name="text-59">
            <a:extLst xmlns:a="http://schemas.openxmlformats.org/drawingml/2006/main">
              <a:ext uri="{FF2B5EF4-FFF2-40B4-BE49-F238E27FC236}">
                <a16:creationId xmlns:a16="http://schemas.microsoft.com/office/drawing/2014/main" id="{1B96C1C7-E531-44B1-810A-D7DFAC5B5AC6}"/>
              </a:ext>
            </a:extLst>
          </p:cNvPr>
          <p:cNvSpPr>
            <a:spLocks xmlns:a="http://schemas.openxmlformats.org/drawingml/2006/main" noGrp="1"/>
          </p:cNvSpPr>
          <p:nvPr/>
        </p:nvSpPr>
        <p:spPr>
          <a:xfrm xmlns:a="http://schemas.openxmlformats.org/drawingml/2006/main">
            <a:off x="8986008" y="5805836"/>
            <a:ext cx="2052787"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Store bounded eligibility grant</a:t>
            </a:r>
          </a:p>
        </p:txBody>
      </p:sp>
      <p:sp>
        <p:nvSpPr>
          <p:cNvPr id="61" name="text-60">
            <a:extLst xmlns:a="http://schemas.openxmlformats.org/drawingml/2006/main">
              <a:ext uri="{FF2B5EF4-FFF2-40B4-BE49-F238E27FC236}">
                <a16:creationId xmlns:a16="http://schemas.microsoft.com/office/drawing/2014/main" id="{79E8542F-420F-4722-85F1-7D7306B23557}"/>
              </a:ext>
            </a:extLst>
          </p:cNvPr>
          <p:cNvSpPr>
            <a:spLocks xmlns:a="http://schemas.openxmlformats.org/drawingml/2006/main" noGrp="1"/>
          </p:cNvSpPr>
          <p:nvPr/>
        </p:nvSpPr>
        <p:spPr>
          <a:xfrm xmlns:a="http://schemas.openxmlformats.org/drawingml/2006/main">
            <a:off x="9440603" y="5964741"/>
            <a:ext cx="1143595"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only on success</a:t>
            </a:r>
          </a:p>
        </p:txBody>
      </p:sp>
      <p:sp>
        <p:nvSpPr>
          <p:cNvPr id="62" name="text-61">
            <a:extLst xmlns:a="http://schemas.openxmlformats.org/drawingml/2006/main">
              <a:ext uri="{FF2B5EF4-FFF2-40B4-BE49-F238E27FC236}">
                <a16:creationId xmlns:a16="http://schemas.microsoft.com/office/drawing/2014/main" id="{687C6424-961D-43D3-905D-FB5E3427A7EF}"/>
              </a:ext>
            </a:extLst>
          </p:cNvPr>
          <p:cNvSpPr>
            <a:spLocks xmlns:a="http://schemas.openxmlformats.org/drawingml/2006/main" noGrp="1"/>
          </p:cNvSpPr>
          <p:nvPr/>
        </p:nvSpPr>
        <p:spPr>
          <a:xfrm xmlns:a="http://schemas.openxmlformats.org/drawingml/2006/main">
            <a:off x="2440805" y="6512079"/>
            <a:ext cx="3128218" cy="1975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75" b="0" i="0">
                <a:solidFill>
                  <a:srgbClr val="F8E6B3"/>
                </a:solidFill>
                <a:latin typeface="Arial"/>
                <a:ea typeface="Arial"/>
                <a:cs typeface="Arial"/>
              </a:defRPr>
            </a:pPr>
            <a:r>
              <a:rPr sz="1275" b="0" i="0">
                <a:solidFill>
                  <a:srgbClr val="F8E6B3"/>
                </a:solidFill>
                <a:latin typeface="Arial"/>
                <a:ea typeface="Arial"/>
                <a:cs typeface="Arial"/>
              </a:rPr>
              <a:t>Confirmed ledger evidence after reconciliation</a:t>
            </a:r>
          </a:p>
        </p:txBody>
      </p:sp>
      <p:sp>
        <p:nvSpPr>
          <p:cNvPr id="63" name="text-62">
            <a:extLst xmlns:a="http://schemas.openxmlformats.org/drawingml/2006/main">
              <a:ext uri="{FF2B5EF4-FFF2-40B4-BE49-F238E27FC236}">
                <a16:creationId xmlns:a16="http://schemas.microsoft.com/office/drawing/2014/main" id="{ECC97D45-D700-4424-B5E1-ACC95E295B50}"/>
              </a:ext>
            </a:extLst>
          </p:cNvPr>
          <p:cNvSpPr>
            <a:spLocks xmlns:a="http://schemas.openxmlformats.org/drawingml/2006/main" noGrp="1"/>
          </p:cNvSpPr>
          <p:nvPr/>
        </p:nvSpPr>
        <p:spPr>
          <a:xfrm xmlns:a="http://schemas.openxmlformats.org/drawingml/2006/main">
            <a:off x="514350" y="6919020"/>
            <a:ext cx="7886700"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Helvetica Neue"/>
                <a:ea typeface="Helvetica Neue"/>
                <a:cs typeface="Helvetica Neue"/>
              </a:defRPr>
            </a:pPr>
            <a:r>
              <a:rPr sz="1050" b="0" i="0">
                <a:solidFill>
                  <a:srgbClr val="C9C0A9"/>
                </a:solidFill>
                <a:latin typeface="Helvetica Neue"/>
                <a:ea typeface="Helvetica Neue"/>
                <a:cs typeface="Helvetica Neue"/>
              </a:rPr>
              <a:t>Current SEP flow: a wallet/policy grant is reusable until expiry. It is not a payment authorization; every order keeps its own exact terms.</a:t>
            </a:r>
          </a:p>
        </p:txBody>
      </p:sp>
      <p:sp>
        <p:nvSpPr>
          <p:cNvPr id="64" name="text-63">
            <a:extLst xmlns:a="http://schemas.openxmlformats.org/drawingml/2006/main">
              <a:ext uri="{FF2B5EF4-FFF2-40B4-BE49-F238E27FC236}">
                <a16:creationId xmlns:a16="http://schemas.microsoft.com/office/drawing/2014/main" id="{2C591271-C0E2-4B7F-9B01-0663C7033E83}"/>
              </a:ext>
            </a:extLst>
          </p:cNvPr>
          <p:cNvSpPr>
            <a:spLocks xmlns:a="http://schemas.openxmlformats.org/drawingml/2006/main" noGrp="1"/>
          </p:cNvSpPr>
          <p:nvPr/>
        </p:nvSpPr>
        <p:spPr>
          <a:xfrm xmlns:a="http://schemas.openxmlformats.org/drawingml/2006/main">
            <a:off x="514350" y="7286625"/>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STELLAR / SCALE</a:t>
            </a:r>
          </a:p>
        </p:txBody>
      </p:sp>
      <p:sp>
        <p:nvSpPr>
          <p:cNvPr id="65" name="text-64">
            <a:extLst xmlns:a="http://schemas.openxmlformats.org/drawingml/2006/main">
              <a:ext uri="{FF2B5EF4-FFF2-40B4-BE49-F238E27FC236}">
                <a16:creationId xmlns:a16="http://schemas.microsoft.com/office/drawing/2014/main" id="{97C3797F-5420-4795-BA05-AA13421269B4}"/>
              </a:ext>
            </a:extLst>
          </p:cNvPr>
          <p:cNvSpPr>
            <a:spLocks xmlns:a="http://schemas.openxmlformats.org/drawingml/2006/main" noGrp="1"/>
          </p:cNvSpPr>
          <p:nvPr/>
        </p:nvSpPr>
        <p:spPr>
          <a:xfrm xmlns:a="http://schemas.openxmlformats.org/drawingml/2006/main">
            <a:off x="1581448" y="7286625"/>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Sources ↗</a:t>
            </a:r>
          </a:p>
        </p:txBody>
      </p:sp>
      <p:sp>
        <p:nvSpPr>
          <p:cNvPr id="66" name="text-65">
            <a:extLst xmlns:a="http://schemas.openxmlformats.org/drawingml/2006/main">
              <a:ext uri="{FF2B5EF4-FFF2-40B4-BE49-F238E27FC236}">
                <a16:creationId xmlns:a16="http://schemas.microsoft.com/office/drawing/2014/main" id="{9EF77D1E-12FB-4655-97B5-4A05232A2DE7}"/>
              </a:ext>
            </a:extLst>
          </p:cNvPr>
          <p:cNvSpPr>
            <a:spLocks xmlns:a="http://schemas.openxmlformats.org/drawingml/2006/main" noGrp="1"/>
          </p:cNvSpPr>
          <p:nvPr/>
        </p:nvSpPr>
        <p:spPr>
          <a:xfrm xmlns:a="http://schemas.openxmlformats.org/drawingml/2006/main">
            <a:off x="12734776" y="7286625"/>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16 / 18</a:t>
            </a:r>
          </a:p>
        </p:txBody>
      </p:sp>
    </p:spTree>
    <p:extLst>
      <p:ext uri="{BB962C8B-B14F-4D97-AF65-F5344CB8AC3E}">
        <p14:creationId xmlns:p14="http://schemas.microsoft.com/office/powerpoint/2010/main" val="1650047956"/>
      </p:ext>
    </p:extLst>
  </p:cSld>
</p:sld>
</file>

<file path=ppt/slides/slide17.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FB73852F-9D26-47F1-91B1-F5A7182B0AB9}"/>
              </a:ext>
            </a:extLst>
          </p:cNvPr>
          <p:cNvSpPr>
            <a:spLocks xmlns:a="http://schemas.openxmlformats.org/drawingml/2006/main" noGrp="1"/>
          </p:cNvSpPr>
          <p:nvPr/>
        </p:nvSpPr>
        <p:spPr>
          <a:xfrm xmlns:a="http://schemas.openxmlformats.org/drawingml/2006/main">
            <a:off x="838200" y="2794397"/>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88B003C6-A5B5-4C2E-988D-BEC8B4F50F48}"/>
              </a:ext>
            </a:extLst>
          </p:cNvPr>
          <p:cNvSpPr>
            <a:spLocks xmlns:a="http://schemas.openxmlformats.org/drawingml/2006/main" noGrp="1"/>
          </p:cNvSpPr>
          <p:nvPr/>
        </p:nvSpPr>
        <p:spPr>
          <a:xfrm xmlns:a="http://schemas.openxmlformats.org/drawingml/2006/main">
            <a:off x="838200" y="3916710"/>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B33FE55C-31CE-4B96-99FE-AA2053877432}"/>
              </a:ext>
            </a:extLst>
          </p:cNvPr>
          <p:cNvSpPr>
            <a:spLocks xmlns:a="http://schemas.openxmlformats.org/drawingml/2006/main" noGrp="1"/>
          </p:cNvSpPr>
          <p:nvPr/>
        </p:nvSpPr>
        <p:spPr>
          <a:xfrm xmlns:a="http://schemas.openxmlformats.org/drawingml/2006/main">
            <a:off x="838200" y="5039023"/>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BE61FE9B-B56B-40E7-86E2-E37A02AAB0D1}"/>
              </a:ext>
            </a:extLst>
          </p:cNvPr>
          <p:cNvSpPr>
            <a:spLocks xmlns:a="http://schemas.openxmlformats.org/drawingml/2006/main" noGrp="1"/>
          </p:cNvSpPr>
          <p:nvPr/>
        </p:nvSpPr>
        <p:spPr>
          <a:xfrm xmlns:a="http://schemas.openxmlformats.org/drawingml/2006/main">
            <a:off x="838200" y="6256586"/>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5" name="text-4">
            <a:extLst xmlns:a="http://schemas.openxmlformats.org/drawingml/2006/main">
              <a:ext uri="{FF2B5EF4-FFF2-40B4-BE49-F238E27FC236}">
                <a16:creationId xmlns:a16="http://schemas.microsoft.com/office/drawing/2014/main" id="{A0EE27D3-D089-4DEA-9E9D-8332120DC794}"/>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edd345d1019e4b21"/>
              </a:rPr>
              <a:t>trion</a:t>
            </a:r>
          </a:p>
        </p:txBody>
      </p:sp>
      <p:sp>
        <p:nvSpPr>
          <p:cNvPr id="6" name="text-5">
            <a:extLst xmlns:a="http://schemas.openxmlformats.org/drawingml/2006/main">
              <a:ext uri="{FF2B5EF4-FFF2-40B4-BE49-F238E27FC236}">
                <a16:creationId xmlns:a16="http://schemas.microsoft.com/office/drawing/2014/main" id="{116BCE74-5AD0-4DB8-BF23-640379B34EF1}"/>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44246c13ca9840aa"/>
              </a:rPr>
              <a:t>labs</a:t>
            </a:r>
          </a:p>
        </p:txBody>
      </p:sp>
      <p:sp>
        <p:nvSpPr>
          <p:cNvPr id="7" name="text-6">
            <a:extLst xmlns:a="http://schemas.openxmlformats.org/drawingml/2006/main">
              <a:ext uri="{FF2B5EF4-FFF2-40B4-BE49-F238E27FC236}">
                <a16:creationId xmlns:a16="http://schemas.microsoft.com/office/drawing/2014/main" id="{BA634882-4143-4C78-B032-AB7625B44A0A}"/>
              </a:ext>
            </a:extLst>
          </p:cNvPr>
          <p:cNvSpPr>
            <a:spLocks xmlns:a="http://schemas.openxmlformats.org/drawingml/2006/main" noGrp="1"/>
          </p:cNvSpPr>
          <p:nvPr/>
        </p:nvSpPr>
        <p:spPr>
          <a:xfrm xmlns:a="http://schemas.openxmlformats.org/drawingml/2006/main">
            <a:off x="11557397" y="450056"/>
            <a:ext cx="139660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STATUS AND ROADMAP</a:t>
            </a:r>
          </a:p>
        </p:txBody>
      </p:sp>
      <p:sp>
        <p:nvSpPr>
          <p:cNvPr id="8" name="text-7">
            <a:extLst xmlns:a="http://schemas.openxmlformats.org/drawingml/2006/main">
              <a:ext uri="{FF2B5EF4-FFF2-40B4-BE49-F238E27FC236}">
                <a16:creationId xmlns:a16="http://schemas.microsoft.com/office/drawing/2014/main" id="{C96395C6-3F2E-47B7-ACB6-604619E6CC97}"/>
              </a:ext>
            </a:extLst>
          </p:cNvPr>
          <p:cNvSpPr>
            <a:spLocks xmlns:a="http://schemas.openxmlformats.org/drawingml/2006/main" noGrp="1"/>
          </p:cNvSpPr>
          <p:nvPr/>
        </p:nvSpPr>
        <p:spPr>
          <a:xfrm xmlns:a="http://schemas.openxmlformats.org/drawingml/2006/main">
            <a:off x="838200" y="1181100"/>
            <a:ext cx="3716387"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Current results.</a:t>
            </a:r>
          </a:p>
        </p:txBody>
      </p:sp>
      <p:sp>
        <p:nvSpPr>
          <p:cNvPr id="9" name="text-8">
            <a:extLst xmlns:a="http://schemas.openxmlformats.org/drawingml/2006/main">
              <a:ext uri="{FF2B5EF4-FFF2-40B4-BE49-F238E27FC236}">
                <a16:creationId xmlns:a16="http://schemas.microsoft.com/office/drawing/2014/main" id="{8F53E634-A04C-48A2-B652-3EDA0B5BC75D}"/>
              </a:ext>
            </a:extLst>
          </p:cNvPr>
          <p:cNvSpPr>
            <a:spLocks xmlns:a="http://schemas.openxmlformats.org/drawingml/2006/main" noGrp="1"/>
          </p:cNvSpPr>
          <p:nvPr/>
        </p:nvSpPr>
        <p:spPr>
          <a:xfrm xmlns:a="http://schemas.openxmlformats.org/drawingml/2006/main">
            <a:off x="838200" y="1830586"/>
            <a:ext cx="5478363"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Next integration steps.</a:t>
            </a:r>
          </a:p>
        </p:txBody>
      </p:sp>
      <p:sp>
        <p:nvSpPr>
          <p:cNvPr id="10" name="text-9">
            <a:extLst xmlns:a="http://schemas.openxmlformats.org/drawingml/2006/main">
              <a:ext uri="{FF2B5EF4-FFF2-40B4-BE49-F238E27FC236}">
                <a16:creationId xmlns:a16="http://schemas.microsoft.com/office/drawing/2014/main" id="{BC4D0AA8-E215-4AA6-BE2D-668CEB73241C}"/>
              </a:ext>
            </a:extLst>
          </p:cNvPr>
          <p:cNvSpPr>
            <a:spLocks xmlns:a="http://schemas.openxmlformats.org/drawingml/2006/main" noGrp="1"/>
          </p:cNvSpPr>
          <p:nvPr/>
        </p:nvSpPr>
        <p:spPr>
          <a:xfrm xmlns:a="http://schemas.openxmlformats.org/drawingml/2006/main">
            <a:off x="838200" y="3089672"/>
            <a:ext cx="980331"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4A6441"/>
                </a:solidFill>
                <a:latin typeface="ui-monospace"/>
                <a:ea typeface="ui-monospace"/>
                <a:cs typeface="ui-monospace"/>
              </a:defRPr>
            </a:pPr>
            <a:r>
              <a:rPr sz="825" b="0" i="0">
                <a:solidFill>
                  <a:srgbClr val="4A6441"/>
                </a:solidFill>
                <a:latin typeface="ui-monospace"/>
                <a:ea typeface="ui-monospace"/>
                <a:cs typeface="ui-monospace"/>
              </a:rPr>
              <a:t>PUBLIC COUNT8</a:t>
            </a:r>
          </a:p>
        </p:txBody>
      </p:sp>
      <p:sp>
        <p:nvSpPr>
          <p:cNvPr id="11" name="text-10">
            <a:extLst xmlns:a="http://schemas.openxmlformats.org/drawingml/2006/main">
              <a:ext uri="{FF2B5EF4-FFF2-40B4-BE49-F238E27FC236}">
                <a16:creationId xmlns:a16="http://schemas.microsoft.com/office/drawing/2014/main" id="{C0D6A540-2B1F-4552-BC44-2D44469871BD}"/>
              </a:ext>
            </a:extLst>
          </p:cNvPr>
          <p:cNvSpPr>
            <a:spLocks xmlns:a="http://schemas.openxmlformats.org/drawingml/2006/main" noGrp="1"/>
          </p:cNvSpPr>
          <p:nvPr/>
        </p:nvSpPr>
        <p:spPr>
          <a:xfrm xmlns:a="http://schemas.openxmlformats.org/drawingml/2006/main">
            <a:off x="3028950" y="3013472"/>
            <a:ext cx="4713387"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Fresh proof and two deposits recorded.</a:t>
            </a:r>
          </a:p>
        </p:txBody>
      </p:sp>
      <p:sp>
        <p:nvSpPr>
          <p:cNvPr id="12" name="text-11">
            <a:extLst xmlns:a="http://schemas.openxmlformats.org/drawingml/2006/main">
              <a:ext uri="{FF2B5EF4-FFF2-40B4-BE49-F238E27FC236}">
                <a16:creationId xmlns:a16="http://schemas.microsoft.com/office/drawing/2014/main" id="{458A25FD-22A1-443C-8A95-FF3643CB66DA}"/>
              </a:ext>
            </a:extLst>
          </p:cNvPr>
          <p:cNvSpPr>
            <a:spLocks xmlns:a="http://schemas.openxmlformats.org/drawingml/2006/main" noGrp="1"/>
          </p:cNvSpPr>
          <p:nvPr/>
        </p:nvSpPr>
        <p:spPr>
          <a:xfrm xmlns:a="http://schemas.openxmlformats.org/drawingml/2006/main">
            <a:off x="3028950" y="3446264"/>
            <a:ext cx="7941022"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The second deposit reused the existing eligibility grant; it was not a new phone-proof run.</a:t>
            </a:r>
          </a:p>
        </p:txBody>
      </p:sp>
      <p:sp>
        <p:nvSpPr>
          <p:cNvPr id="13" name="text-12">
            <a:extLst xmlns:a="http://schemas.openxmlformats.org/drawingml/2006/main">
              <a:ext uri="{FF2B5EF4-FFF2-40B4-BE49-F238E27FC236}">
                <a16:creationId xmlns:a16="http://schemas.microsoft.com/office/drawing/2014/main" id="{093A59B4-8611-469E-8757-19B11AC6317D}"/>
              </a:ext>
            </a:extLst>
          </p:cNvPr>
          <p:cNvSpPr>
            <a:spLocks xmlns:a="http://schemas.openxmlformats.org/drawingml/2006/main" noGrp="1"/>
          </p:cNvSpPr>
          <p:nvPr/>
        </p:nvSpPr>
        <p:spPr>
          <a:xfrm xmlns:a="http://schemas.openxmlformats.org/drawingml/2006/main">
            <a:off x="838200" y="4211985"/>
            <a:ext cx="111948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4A6441"/>
                </a:solidFill>
                <a:latin typeface="ui-monospace"/>
                <a:ea typeface="ui-monospace"/>
                <a:cs typeface="ui-monospace"/>
              </a:defRPr>
            </a:pPr>
            <a:r>
              <a:rPr sz="825" b="0" i="0">
                <a:solidFill>
                  <a:srgbClr val="4A6441"/>
                </a:solidFill>
                <a:latin typeface="ui-monospace"/>
                <a:ea typeface="ui-monospace"/>
                <a:cs typeface="ui-monospace"/>
              </a:rPr>
              <a:t>NEXT ACCEPTANCE</a:t>
            </a:r>
          </a:p>
        </p:txBody>
      </p:sp>
      <p:sp>
        <p:nvSpPr>
          <p:cNvPr id="14" name="text-13">
            <a:extLst xmlns:a="http://schemas.openxmlformats.org/drawingml/2006/main">
              <a:ext uri="{FF2B5EF4-FFF2-40B4-BE49-F238E27FC236}">
                <a16:creationId xmlns:a16="http://schemas.microsoft.com/office/drawing/2014/main" id="{B4CDFA79-3B9F-4704-93A1-59D7FE33A5B5}"/>
              </a:ext>
            </a:extLst>
          </p:cNvPr>
          <p:cNvSpPr>
            <a:spLocks xmlns:a="http://schemas.openxmlformats.org/drawingml/2006/main" noGrp="1"/>
          </p:cNvSpPr>
          <p:nvPr/>
        </p:nvSpPr>
        <p:spPr>
          <a:xfrm xmlns:a="http://schemas.openxmlformats.org/drawingml/2006/main">
            <a:off x="3028950" y="4135785"/>
            <a:ext cx="4377928"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Public withdrawal and target wallets.</a:t>
            </a:r>
          </a:p>
        </p:txBody>
      </p:sp>
      <p:sp>
        <p:nvSpPr>
          <p:cNvPr id="15" name="text-14">
            <a:extLst xmlns:a="http://schemas.openxmlformats.org/drawingml/2006/main">
              <a:ext uri="{FF2B5EF4-FFF2-40B4-BE49-F238E27FC236}">
                <a16:creationId xmlns:a16="http://schemas.microsoft.com/office/drawing/2014/main" id="{AB2A4203-6D7E-4A08-A8B4-5307C3EB7431}"/>
              </a:ext>
            </a:extLst>
          </p:cNvPr>
          <p:cNvSpPr>
            <a:spLocks xmlns:a="http://schemas.openxmlformats.org/drawingml/2006/main" noGrp="1"/>
          </p:cNvSpPr>
          <p:nvPr/>
        </p:nvSpPr>
        <p:spPr>
          <a:xfrm xmlns:a="http://schemas.openxmlformats.org/drawingml/2006/main">
            <a:off x="3028950" y="4568577"/>
            <a:ext cx="9150400"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Finish the hosted withdrawal flow, unmodified-wallet exchanges and separately admitted judge access.</a:t>
            </a:r>
          </a:p>
        </p:txBody>
      </p:sp>
      <p:sp>
        <p:nvSpPr>
          <p:cNvPr id="16" name="text-15">
            <a:extLst xmlns:a="http://schemas.openxmlformats.org/drawingml/2006/main">
              <a:ext uri="{FF2B5EF4-FFF2-40B4-BE49-F238E27FC236}">
                <a16:creationId xmlns:a16="http://schemas.microsoft.com/office/drawing/2014/main" id="{484B9924-8D87-432E-A353-35D7E5798A6B}"/>
              </a:ext>
            </a:extLst>
          </p:cNvPr>
          <p:cNvSpPr>
            <a:spLocks xmlns:a="http://schemas.openxmlformats.org/drawingml/2006/main" noGrp="1"/>
          </p:cNvSpPr>
          <p:nvPr/>
        </p:nvSpPr>
        <p:spPr>
          <a:xfrm xmlns:a="http://schemas.openxmlformats.org/drawingml/2006/main">
            <a:off x="838200" y="5334298"/>
            <a:ext cx="1258491"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4A6441"/>
                </a:solidFill>
                <a:latin typeface="ui-monospace"/>
                <a:ea typeface="ui-monospace"/>
                <a:cs typeface="ui-monospace"/>
              </a:defRPr>
            </a:pPr>
            <a:r>
              <a:rPr sz="825" b="0" i="0">
                <a:solidFill>
                  <a:srgbClr val="4A6441"/>
                </a:solidFill>
                <a:latin typeface="ui-monospace"/>
                <a:ea typeface="ui-monospace"/>
                <a:cs typeface="ui-monospace"/>
              </a:rPr>
              <a:t>ECOSYSTEM ROADMAP</a:t>
            </a:r>
          </a:p>
        </p:txBody>
      </p:sp>
      <p:sp>
        <p:nvSpPr>
          <p:cNvPr id="17" name="text-16">
            <a:extLst xmlns:a="http://schemas.openxmlformats.org/drawingml/2006/main">
              <a:ext uri="{FF2B5EF4-FFF2-40B4-BE49-F238E27FC236}">
                <a16:creationId xmlns:a16="http://schemas.microsoft.com/office/drawing/2014/main" id="{574BDCA0-2E58-484F-8462-18DC5F95BEF2}"/>
              </a:ext>
            </a:extLst>
          </p:cNvPr>
          <p:cNvSpPr>
            <a:spLocks xmlns:a="http://schemas.openxmlformats.org/drawingml/2006/main" noGrp="1"/>
          </p:cNvSpPr>
          <p:nvPr/>
        </p:nvSpPr>
        <p:spPr>
          <a:xfrm xmlns:a="http://schemas.openxmlformats.org/drawingml/2006/main">
            <a:off x="3028950" y="5258098"/>
            <a:ext cx="5066407"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Package the verifier and policy integration.</a:t>
            </a:r>
          </a:p>
        </p:txBody>
      </p:sp>
      <p:sp>
        <p:nvSpPr>
          <p:cNvPr id="18" name="text-17">
            <a:extLst xmlns:a="http://schemas.openxmlformats.org/drawingml/2006/main">
              <a:ext uri="{FF2B5EF4-FFF2-40B4-BE49-F238E27FC236}">
                <a16:creationId xmlns:a16="http://schemas.microsoft.com/office/drawing/2014/main" id="{90A5ABC6-D2BA-4649-B648-B738EE70FD80}"/>
              </a:ext>
            </a:extLst>
          </p:cNvPr>
          <p:cNvSpPr>
            <a:spLocks xmlns:a="http://schemas.openxmlformats.org/drawingml/2006/main" noGrp="1"/>
          </p:cNvSpPr>
          <p:nvPr/>
        </p:nvSpPr>
        <p:spPr>
          <a:xfrm xmlns:a="http://schemas.openxmlformats.org/drawingml/2006/main">
            <a:off x="3028950" y="5690890"/>
            <a:ext cx="9007673"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Independent review, current-list / real-document support, then scoped Sybil and multi-proof modules.</a:t>
            </a:r>
          </a:p>
        </p:txBody>
      </p:sp>
      <p:sp>
        <p:nvSpPr>
          <p:cNvPr id="19" name="text-18">
            <a:extLst xmlns:a="http://schemas.openxmlformats.org/drawingml/2006/main">
              <a:ext uri="{FF2B5EF4-FFF2-40B4-BE49-F238E27FC236}">
                <a16:creationId xmlns:a16="http://schemas.microsoft.com/office/drawing/2014/main" id="{BACA946D-6D5F-460F-B25A-E33423A4027E}"/>
              </a:ext>
            </a:extLst>
          </p:cNvPr>
          <p:cNvSpPr>
            <a:spLocks xmlns:a="http://schemas.openxmlformats.org/drawingml/2006/main" noGrp="1"/>
          </p:cNvSpPr>
          <p:nvPr/>
        </p:nvSpPr>
        <p:spPr>
          <a:xfrm xmlns:a="http://schemas.openxmlformats.org/drawingml/2006/main">
            <a:off x="838200" y="6485186"/>
            <a:ext cx="8622804"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Pilot goal: measure integration effort and completed user flows with payment and distribution teams.</a:t>
            </a:r>
          </a:p>
        </p:txBody>
      </p:sp>
      <p:sp>
        <p:nvSpPr>
          <p:cNvPr id="20" name="text-19">
            <a:extLst xmlns:a="http://schemas.openxmlformats.org/drawingml/2006/main">
              <a:ext uri="{FF2B5EF4-FFF2-40B4-BE49-F238E27FC236}">
                <a16:creationId xmlns:a16="http://schemas.microsoft.com/office/drawing/2014/main" id="{2C50AD6E-E95A-4451-98BB-C51275604ABE}"/>
              </a:ext>
            </a:extLst>
          </p:cNvPr>
          <p:cNvSpPr>
            <a:spLocks xmlns:a="http://schemas.openxmlformats.org/drawingml/2006/main" noGrp="1"/>
          </p:cNvSpPr>
          <p:nvPr/>
        </p:nvSpPr>
        <p:spPr>
          <a:xfrm xmlns:a="http://schemas.openxmlformats.org/drawingml/2006/main">
            <a:off x="838200" y="6842820"/>
            <a:ext cx="9343876"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Dated source: handoff 8db2c48 / application f1347f4. Synthetic documents, simulated TRY and mock Testnet USDC. No audit or production-compliance claim.</a:t>
            </a:r>
          </a:p>
        </p:txBody>
      </p:sp>
      <p:sp>
        <p:nvSpPr>
          <p:cNvPr id="21" name="text-20">
            <a:extLst xmlns:a="http://schemas.openxmlformats.org/drawingml/2006/main">
              <a:ext uri="{FF2B5EF4-FFF2-40B4-BE49-F238E27FC236}">
                <a16:creationId xmlns:a16="http://schemas.microsoft.com/office/drawing/2014/main" id="{5CBD9B99-EFFA-4B22-BD2B-64C3B7D9B5A9}"/>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2" name="text-21">
            <a:extLst xmlns:a="http://schemas.openxmlformats.org/drawingml/2006/main">
              <a:ext uri="{FF2B5EF4-FFF2-40B4-BE49-F238E27FC236}">
                <a16:creationId xmlns:a16="http://schemas.microsoft.com/office/drawing/2014/main" id="{8A2D2197-31D3-465D-B374-EABAC895479F}"/>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3" name="text-22">
            <a:extLst xmlns:a="http://schemas.openxmlformats.org/drawingml/2006/main">
              <a:ext uri="{FF2B5EF4-FFF2-40B4-BE49-F238E27FC236}">
                <a16:creationId xmlns:a16="http://schemas.microsoft.com/office/drawing/2014/main" id="{DA21D292-FA31-4571-8011-846C0206A8EB}"/>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17 / 18</a:t>
            </a:r>
          </a:p>
        </p:txBody>
      </p:sp>
    </p:spTree>
    <p:extLst>
      <p:ext uri="{BB962C8B-B14F-4D97-AF65-F5344CB8AC3E}">
        <p14:creationId xmlns:p14="http://schemas.microsoft.com/office/powerpoint/2010/main" val="1416796794"/>
      </p:ext>
    </p:extLst>
  </p:cSld>
</p:sld>
</file>

<file path=ppt/slides/slide18.xml><?xml version="1.0" encoding="utf-8"?>
<p:sld xmlns:p="http://schemas.openxmlformats.org/presentationml/2006/main">
  <p:cSld>
    <p:bg>
      <p:bgPr>
        <a:solidFill xmlns:a="http://schemas.openxmlformats.org/drawingml/2006/main">
          <a:srgbClr val="100C0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355DD3B-9BCA-4BB5-B96B-0949B9BB7C83}"/>
              </a:ext>
            </a:extLst>
          </p:cNvPr>
          <p:cNvSpPr>
            <a:spLocks xmlns:a="http://schemas.openxmlformats.org/drawingml/2006/main" noGrp="1"/>
          </p:cNvSpPr>
          <p:nvPr/>
        </p:nvSpPr>
        <p:spPr>
          <a:xfrm xmlns:a="http://schemas.openxmlformats.org/drawingml/2006/main">
            <a:off x="838200" y="6729413"/>
            <a:ext cx="1072604" cy="95"/>
          </a:xfrm>
          <a:custGeom xmlns:a="http://schemas.openxmlformats.org/drawingml/2006/main">
            <a:pathLst>
              <a:path w="1072604" h="95">
                <a:moveTo>
                  <a:pt x="0" y="0"/>
                </a:moveTo>
                <a:lnTo>
                  <a:pt x="1072604" y="0"/>
                </a:lnTo>
              </a:path>
            </a:pathLst>
          </a:custGeom>
          <a:noFill xmlns:a="http://schemas.openxmlformats.org/drawingml/2006/main"/>
          <a:ln xmlns:a="http://schemas.openxmlformats.org/drawingml/2006/main" w="9525">
            <a:solidFill>
              <a:srgbClr val="4A4233"/>
            </a:solidFill>
          </a:ln>
        </p:spPr>
      </p:sp>
      <p:sp>
        <p:nvSpPr>
          <p:cNvPr id="2" name="">
            <a:extLst xmlns:a="http://schemas.openxmlformats.org/drawingml/2006/main">
              <a:ext uri="{FF2B5EF4-FFF2-40B4-BE49-F238E27FC236}">
                <a16:creationId xmlns:a16="http://schemas.microsoft.com/office/drawing/2014/main" id="{9ED67EC7-9DD3-47BC-897C-FAB068AE805E}"/>
              </a:ext>
            </a:extLst>
          </p:cNvPr>
          <p:cNvSpPr>
            <a:spLocks xmlns:a="http://schemas.openxmlformats.org/drawingml/2006/main" noGrp="1"/>
          </p:cNvSpPr>
          <p:nvPr/>
        </p:nvSpPr>
        <p:spPr>
          <a:xfrm xmlns:a="http://schemas.openxmlformats.org/drawingml/2006/main">
            <a:off x="2196554" y="6729413"/>
            <a:ext cx="1397050" cy="95"/>
          </a:xfrm>
          <a:custGeom xmlns:a="http://schemas.openxmlformats.org/drawingml/2006/main">
            <a:pathLst>
              <a:path w="1397050" h="95">
                <a:moveTo>
                  <a:pt x="0" y="0"/>
                </a:moveTo>
                <a:lnTo>
                  <a:pt x="1397050" y="0"/>
                </a:lnTo>
              </a:path>
            </a:pathLst>
          </a:custGeom>
          <a:noFill xmlns:a="http://schemas.openxmlformats.org/drawingml/2006/main"/>
          <a:ln xmlns:a="http://schemas.openxmlformats.org/drawingml/2006/main" w="9525">
            <a:solidFill>
              <a:srgbClr val="4A4233"/>
            </a:solidFill>
          </a:ln>
        </p:spPr>
      </p:sp>
      <p:sp>
        <p:nvSpPr>
          <p:cNvPr id="3" name="">
            <a:extLst xmlns:a="http://schemas.openxmlformats.org/drawingml/2006/main">
              <a:ext uri="{FF2B5EF4-FFF2-40B4-BE49-F238E27FC236}">
                <a16:creationId xmlns:a16="http://schemas.microsoft.com/office/drawing/2014/main" id="{8300F24F-8084-4A00-A90A-C7B9E53587C0}"/>
              </a:ext>
            </a:extLst>
          </p:cNvPr>
          <p:cNvSpPr>
            <a:spLocks xmlns:a="http://schemas.openxmlformats.org/drawingml/2006/main" noGrp="1"/>
          </p:cNvSpPr>
          <p:nvPr/>
        </p:nvSpPr>
        <p:spPr>
          <a:xfrm xmlns:a="http://schemas.openxmlformats.org/drawingml/2006/main">
            <a:off x="9965978" y="6734175"/>
            <a:ext cx="2911822" cy="95"/>
          </a:xfrm>
          <a:custGeom xmlns:a="http://schemas.openxmlformats.org/drawingml/2006/main">
            <a:pathLst>
              <a:path w="2911822" h="95">
                <a:moveTo>
                  <a:pt x="0" y="0"/>
                </a:moveTo>
                <a:lnTo>
                  <a:pt x="2911822" y="0"/>
                </a:lnTo>
              </a:path>
            </a:pathLst>
          </a:custGeom>
          <a:noFill xmlns:a="http://schemas.openxmlformats.org/drawingml/2006/main"/>
          <a:ln xmlns:a="http://schemas.openxmlformats.org/drawingml/2006/main" w="9525">
            <a:solidFill>
              <a:srgbClr val="4A4233"/>
            </a:solidFill>
          </a:ln>
        </p:spPr>
      </p:sp>
      <p:sp>
        <p:nvSpPr>
          <p:cNvPr id="4" name="text-3">
            <a:extLst xmlns:a="http://schemas.openxmlformats.org/drawingml/2006/main">
              <a:ext uri="{FF2B5EF4-FFF2-40B4-BE49-F238E27FC236}">
                <a16:creationId xmlns:a16="http://schemas.microsoft.com/office/drawing/2014/main" id="{BA6638B9-1170-4270-A6FA-5C1E48711663}"/>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F8E6B3"/>
                </a:solidFill>
                <a:latin typeface="Helvetica Neue"/>
                <a:ea typeface="Helvetica Neue"/>
                <a:cs typeface="Helvetica Neue"/>
              </a:defRPr>
            </a:pPr>
            <a:r>
              <a:rPr sz="1650" b="1" i="0">
                <a:solidFill>
                  <a:srgbClr val="F8E6B3"/>
                </a:solidFill>
                <a:latin typeface="Helvetica Neue"/>
                <a:ea typeface="Helvetica Neue"/>
                <a:cs typeface="Helvetica Neue"/>
                <a:hlinkClick xmlns:r="http://schemas.openxmlformats.org/officeDocument/2006/relationships" r:id="R944d16b8213a41ae"/>
              </a:rPr>
              <a:t>trion</a:t>
            </a:r>
          </a:p>
        </p:txBody>
      </p:sp>
      <p:sp>
        <p:nvSpPr>
          <p:cNvPr id="5" name="text-4">
            <a:extLst xmlns:a="http://schemas.openxmlformats.org/drawingml/2006/main">
              <a:ext uri="{FF2B5EF4-FFF2-40B4-BE49-F238E27FC236}">
                <a16:creationId xmlns:a16="http://schemas.microsoft.com/office/drawing/2014/main" id="{4ADAF86C-338E-4B9C-8BBE-98B38A63E49A}"/>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F8E6B3"/>
                </a:solidFill>
                <a:latin typeface="Helvetica Neue"/>
                <a:ea typeface="Helvetica Neue"/>
                <a:cs typeface="Helvetica Neue"/>
              </a:defRPr>
            </a:pPr>
            <a:r>
              <a:rPr sz="1650" b="0" i="0">
                <a:solidFill>
                  <a:srgbClr val="F8E6B3"/>
                </a:solidFill>
                <a:latin typeface="Helvetica Neue"/>
                <a:ea typeface="Helvetica Neue"/>
                <a:cs typeface="Helvetica Neue"/>
                <a:hlinkClick xmlns:r="http://schemas.openxmlformats.org/officeDocument/2006/relationships" r:id="R024fac6072fb4a9b"/>
              </a:rPr>
              <a:t>labs</a:t>
            </a:r>
          </a:p>
        </p:txBody>
      </p:sp>
      <p:sp>
        <p:nvSpPr>
          <p:cNvPr id="6" name="text-5">
            <a:extLst xmlns:a="http://schemas.openxmlformats.org/drawingml/2006/main">
              <a:ext uri="{FF2B5EF4-FFF2-40B4-BE49-F238E27FC236}">
                <a16:creationId xmlns:a16="http://schemas.microsoft.com/office/drawing/2014/main" id="{752DE57B-47D3-428D-AB53-C4DDD1382E8D}"/>
              </a:ext>
            </a:extLst>
          </p:cNvPr>
          <p:cNvSpPr>
            <a:spLocks xmlns:a="http://schemas.openxmlformats.org/drawingml/2006/main" noGrp="1"/>
          </p:cNvSpPr>
          <p:nvPr/>
        </p:nvSpPr>
        <p:spPr>
          <a:xfrm xmlns:a="http://schemas.openxmlformats.org/drawingml/2006/main">
            <a:off x="12364194" y="450056"/>
            <a:ext cx="589806"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CLOSING</a:t>
            </a:r>
          </a:p>
        </p:txBody>
      </p:sp>
      <p:sp>
        <p:nvSpPr>
          <p:cNvPr id="7" name="text-6">
            <a:extLst xmlns:a="http://schemas.openxmlformats.org/drawingml/2006/main">
              <a:ext uri="{FF2B5EF4-FFF2-40B4-BE49-F238E27FC236}">
                <a16:creationId xmlns:a16="http://schemas.microsoft.com/office/drawing/2014/main" id="{A0EA83E9-47D8-4251-BD88-1CAE27B210C0}"/>
              </a:ext>
            </a:extLst>
          </p:cNvPr>
          <p:cNvSpPr>
            <a:spLocks xmlns:a="http://schemas.openxmlformats.org/drawingml/2006/main" noGrp="1"/>
          </p:cNvSpPr>
          <p:nvPr/>
        </p:nvSpPr>
        <p:spPr>
          <a:xfrm xmlns:a="http://schemas.openxmlformats.org/drawingml/2006/main">
            <a:off x="838200" y="1333500"/>
            <a:ext cx="962174"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C9C0A9"/>
                </a:solidFill>
                <a:latin typeface="ui-monospace"/>
                <a:ea typeface="ui-monospace"/>
                <a:cs typeface="ui-monospace"/>
              </a:defRPr>
            </a:pPr>
            <a:r>
              <a:rPr sz="1050" b="0" i="0">
                <a:solidFill>
                  <a:srgbClr val="C9C0A9"/>
                </a:solidFill>
                <a:latin typeface="ui-monospace"/>
                <a:ea typeface="ui-monospace"/>
                <a:cs typeface="ui-monospace"/>
              </a:rPr>
              <a:t>TRION LABS</a:t>
            </a:r>
          </a:p>
        </p:txBody>
      </p:sp>
      <p:sp>
        <p:nvSpPr>
          <p:cNvPr id="8" name="text-7">
            <a:extLst xmlns:a="http://schemas.openxmlformats.org/drawingml/2006/main">
              <a:ext uri="{FF2B5EF4-FFF2-40B4-BE49-F238E27FC236}">
                <a16:creationId xmlns:a16="http://schemas.microsoft.com/office/drawing/2014/main" id="{B90F18BF-75B9-42AD-8761-7FAB648CC5D4}"/>
              </a:ext>
            </a:extLst>
          </p:cNvPr>
          <p:cNvSpPr>
            <a:spLocks xmlns:a="http://schemas.openxmlformats.org/drawingml/2006/main" noGrp="1"/>
          </p:cNvSpPr>
          <p:nvPr/>
        </p:nvSpPr>
        <p:spPr>
          <a:xfrm xmlns:a="http://schemas.openxmlformats.org/drawingml/2006/main">
            <a:off x="838200" y="1740098"/>
            <a:ext cx="6357938" cy="8134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5250" b="0" i="0">
                <a:solidFill>
                  <a:srgbClr val="F8E6B3"/>
                </a:solidFill>
                <a:latin typeface="Helvetica Neue"/>
                <a:ea typeface="Helvetica Neue"/>
                <a:cs typeface="Helvetica Neue"/>
              </a:defRPr>
            </a:pPr>
            <a:r>
              <a:rPr sz="5250" b="0" i="0">
                <a:solidFill>
                  <a:srgbClr val="F8E6B3"/>
                </a:solidFill>
                <a:latin typeface="Helvetica Neue"/>
                <a:ea typeface="Helvetica Neue"/>
                <a:cs typeface="Helvetica Neue"/>
              </a:rPr>
              <a:t>ZKPassport verification</a:t>
            </a:r>
          </a:p>
        </p:txBody>
      </p:sp>
      <p:sp>
        <p:nvSpPr>
          <p:cNvPr id="9" name="text-8">
            <a:extLst xmlns:a="http://schemas.openxmlformats.org/drawingml/2006/main">
              <a:ext uri="{FF2B5EF4-FFF2-40B4-BE49-F238E27FC236}">
                <a16:creationId xmlns:a16="http://schemas.microsoft.com/office/drawing/2014/main" id="{C2DC90CE-3FCF-4165-9C76-C56E73EB0298}"/>
              </a:ext>
            </a:extLst>
          </p:cNvPr>
          <p:cNvSpPr>
            <a:spLocks xmlns:a="http://schemas.openxmlformats.org/drawingml/2006/main" noGrp="1"/>
          </p:cNvSpPr>
          <p:nvPr/>
        </p:nvSpPr>
        <p:spPr>
          <a:xfrm xmlns:a="http://schemas.openxmlformats.org/drawingml/2006/main">
            <a:off x="838200" y="2466826"/>
            <a:ext cx="5106293" cy="8134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5250" b="0" i="0">
                <a:solidFill>
                  <a:srgbClr val="F8E6B3"/>
                </a:solidFill>
                <a:latin typeface="Helvetica Neue"/>
                <a:ea typeface="Helvetica Neue"/>
                <a:cs typeface="Helvetica Neue"/>
              </a:defRPr>
            </a:pPr>
            <a:r>
              <a:rPr sz="5250" b="0" i="0">
                <a:solidFill>
                  <a:srgbClr val="F8E6B3"/>
                </a:solidFill>
                <a:latin typeface="Helvetica Neue"/>
                <a:ea typeface="Helvetica Neue"/>
                <a:cs typeface="Helvetica Neue"/>
              </a:rPr>
              <a:t>for Stellar projects.</a:t>
            </a:r>
          </a:p>
        </p:txBody>
      </p:sp>
      <p:sp>
        <p:nvSpPr>
          <p:cNvPr id="10" name="text-9">
            <a:extLst xmlns:a="http://schemas.openxmlformats.org/drawingml/2006/main">
              <a:ext uri="{FF2B5EF4-FFF2-40B4-BE49-F238E27FC236}">
                <a16:creationId xmlns:a16="http://schemas.microsoft.com/office/drawing/2014/main" id="{4E11582D-8914-49DE-AC18-9057CEBD8677}"/>
              </a:ext>
            </a:extLst>
          </p:cNvPr>
          <p:cNvSpPr>
            <a:spLocks xmlns:a="http://schemas.openxmlformats.org/drawingml/2006/main" noGrp="1"/>
          </p:cNvSpPr>
          <p:nvPr/>
        </p:nvSpPr>
        <p:spPr>
          <a:xfrm xmlns:a="http://schemas.openxmlformats.org/drawingml/2006/main">
            <a:off x="838200" y="3536454"/>
            <a:ext cx="4683472"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F8E6B3"/>
                </a:solidFill>
                <a:latin typeface="Helvetica Neue"/>
                <a:ea typeface="Helvetica Neue"/>
                <a:cs typeface="Helvetica Neue"/>
              </a:defRPr>
            </a:pPr>
            <a:r>
              <a:rPr sz="2325" b="0" i="0">
                <a:solidFill>
                  <a:srgbClr val="F8E6B3"/>
                </a:solidFill>
                <a:latin typeface="Helvetica Neue"/>
                <a:ea typeface="Helvetica Neue"/>
                <a:cs typeface="Helvetica Neue"/>
              </a:rPr>
              <a:t>Use proofs of document conditions</a:t>
            </a:r>
          </a:p>
        </p:txBody>
      </p:sp>
      <p:sp>
        <p:nvSpPr>
          <p:cNvPr id="11" name="text-10">
            <a:extLst xmlns:a="http://schemas.openxmlformats.org/drawingml/2006/main">
              <a:ext uri="{FF2B5EF4-FFF2-40B4-BE49-F238E27FC236}">
                <a16:creationId xmlns:a16="http://schemas.microsoft.com/office/drawing/2014/main" id="{BB224C42-DA5C-4AE0-887C-F5875C136949}"/>
              </a:ext>
            </a:extLst>
          </p:cNvPr>
          <p:cNvSpPr>
            <a:spLocks xmlns:a="http://schemas.openxmlformats.org/drawingml/2006/main" noGrp="1"/>
          </p:cNvSpPr>
          <p:nvPr/>
        </p:nvSpPr>
        <p:spPr>
          <a:xfrm xmlns:a="http://schemas.openxmlformats.org/drawingml/2006/main">
            <a:off x="838200" y="3949750"/>
            <a:ext cx="2605683"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F8E6B3"/>
                </a:solidFill>
                <a:latin typeface="Helvetica Neue"/>
                <a:ea typeface="Helvetica Neue"/>
                <a:cs typeface="Helvetica Neue"/>
              </a:defRPr>
            </a:pPr>
            <a:r>
              <a:rPr sz="2325" b="0" i="0">
                <a:solidFill>
                  <a:srgbClr val="F8E6B3"/>
                </a:solidFill>
                <a:latin typeface="Helvetica Neue"/>
                <a:ea typeface="Helvetica Neue"/>
                <a:cs typeface="Helvetica Neue"/>
              </a:rPr>
              <a:t>in application rules.</a:t>
            </a:r>
          </a:p>
        </p:txBody>
      </p:sp>
      <p:sp>
        <p:nvSpPr>
          <p:cNvPr id="12" name="text-11">
            <a:extLst xmlns:a="http://schemas.openxmlformats.org/drawingml/2006/main">
              <a:ext uri="{FF2B5EF4-FFF2-40B4-BE49-F238E27FC236}">
                <a16:creationId xmlns:a16="http://schemas.microsoft.com/office/drawing/2014/main" id="{CF971DD3-A239-4050-9A60-9CADE8D589E3}"/>
              </a:ext>
            </a:extLst>
          </p:cNvPr>
          <p:cNvSpPr>
            <a:spLocks xmlns:a="http://schemas.openxmlformats.org/drawingml/2006/main" noGrp="1"/>
          </p:cNvSpPr>
          <p:nvPr/>
        </p:nvSpPr>
        <p:spPr>
          <a:xfrm xmlns:a="http://schemas.openxmlformats.org/drawingml/2006/main">
            <a:off x="838200" y="4572595"/>
            <a:ext cx="2499717"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First example: an anchor.</a:t>
            </a:r>
          </a:p>
        </p:txBody>
      </p:sp>
      <p:sp>
        <p:nvSpPr>
          <p:cNvPr id="13" name="text-12">
            <a:extLst xmlns:a="http://schemas.openxmlformats.org/drawingml/2006/main">
              <a:ext uri="{FF2B5EF4-FFF2-40B4-BE49-F238E27FC236}">
                <a16:creationId xmlns:a16="http://schemas.microsoft.com/office/drawing/2014/main" id="{1FBAD4F7-C7D0-40C6-A9C4-677659AEE0FB}"/>
              </a:ext>
            </a:extLst>
          </p:cNvPr>
          <p:cNvSpPr>
            <a:spLocks xmlns:a="http://schemas.openxmlformats.org/drawingml/2006/main" noGrp="1"/>
          </p:cNvSpPr>
          <p:nvPr/>
        </p:nvSpPr>
        <p:spPr>
          <a:xfrm xmlns:a="http://schemas.openxmlformats.org/drawingml/2006/main">
            <a:off x="838200" y="4890195"/>
            <a:ext cx="4957167"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C9C0A9"/>
                </a:solidFill>
                <a:latin typeface="Helvetica Neue"/>
                <a:ea typeface="Helvetica Neue"/>
                <a:cs typeface="Helvetica Neue"/>
              </a:defRPr>
            </a:pPr>
            <a:r>
              <a:rPr sz="1725" b="0" i="0">
                <a:solidFill>
                  <a:srgbClr val="C9C0A9"/>
                </a:solidFill>
                <a:latin typeface="Helvetica Neue"/>
                <a:ea typeface="Helvetica Neue"/>
                <a:cs typeface="Helvetica Neue"/>
              </a:rPr>
              <a:t>Expansion: access, reuse, and entitlement checks.</a:t>
            </a:r>
          </a:p>
        </p:txBody>
      </p:sp>
      <p:sp>
        <p:nvSpPr>
          <p:cNvPr id="14" name="text-13">
            <a:extLst xmlns:a="http://schemas.openxmlformats.org/drawingml/2006/main">
              <a:ext uri="{FF2B5EF4-FFF2-40B4-BE49-F238E27FC236}">
                <a16:creationId xmlns:a16="http://schemas.microsoft.com/office/drawing/2014/main" id="{1B738D4A-140A-46DD-A5C3-FD323A334D67}"/>
              </a:ext>
            </a:extLst>
          </p:cNvPr>
          <p:cNvSpPr>
            <a:spLocks xmlns:a="http://schemas.openxmlformats.org/drawingml/2006/main" noGrp="1"/>
          </p:cNvSpPr>
          <p:nvPr/>
        </p:nvSpPr>
        <p:spPr>
          <a:xfrm xmlns:a="http://schemas.openxmlformats.org/drawingml/2006/main">
            <a:off x="838200" y="6481763"/>
            <a:ext cx="1148804"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F8E6B3"/>
                </a:solidFill>
                <a:latin typeface="Helvetica Neue"/>
                <a:ea typeface="Helvetica Neue"/>
                <a:cs typeface="Helvetica Neue"/>
              </a:defRPr>
            </a:pPr>
            <a:r>
              <a:rPr sz="1200" b="0" i="0">
                <a:solidFill>
                  <a:srgbClr val="F8E6B3"/>
                </a:solidFill>
                <a:latin typeface="Helvetica Neue"/>
                <a:ea typeface="Helvetica Neue"/>
                <a:cs typeface="Helvetica Neue"/>
                <a:hlinkClick xmlns:r="http://schemas.openxmlformats.org/officeDocument/2006/relationships" r:id="Rc440ae94b1b04fec"/>
              </a:rPr>
              <a:t>trionlabs.dev ↗</a:t>
            </a:r>
          </a:p>
        </p:txBody>
      </p:sp>
      <p:sp>
        <p:nvSpPr>
          <p:cNvPr id="15" name="text-14">
            <a:extLst xmlns:a="http://schemas.openxmlformats.org/drawingml/2006/main">
              <a:ext uri="{FF2B5EF4-FFF2-40B4-BE49-F238E27FC236}">
                <a16:creationId xmlns:a16="http://schemas.microsoft.com/office/drawing/2014/main" id="{7E6FB425-8B76-48F1-9041-BEF7E8C2F44E}"/>
              </a:ext>
            </a:extLst>
          </p:cNvPr>
          <p:cNvSpPr>
            <a:spLocks xmlns:a="http://schemas.openxmlformats.org/drawingml/2006/main" noGrp="1"/>
          </p:cNvSpPr>
          <p:nvPr/>
        </p:nvSpPr>
        <p:spPr>
          <a:xfrm xmlns:a="http://schemas.openxmlformats.org/drawingml/2006/main">
            <a:off x="2196554" y="6481763"/>
            <a:ext cx="1473250"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F8E6B3"/>
                </a:solidFill>
                <a:latin typeface="Helvetica Neue"/>
                <a:ea typeface="Helvetica Neue"/>
                <a:cs typeface="Helvetica Neue"/>
              </a:defRPr>
            </a:pPr>
            <a:r>
              <a:rPr sz="1200" b="0" i="0">
                <a:solidFill>
                  <a:srgbClr val="F8E6B3"/>
                </a:solidFill>
                <a:latin typeface="Helvetica Neue"/>
                <a:ea typeface="Helvetica Neue"/>
                <a:cs typeface="Helvetica Neue"/>
                <a:hlinkClick xmlns:r="http://schemas.openxmlformats.org/officeDocument/2006/relationships" r:id="R5f95e706398e4cc7"/>
              </a:rPr>
              <a:t>Project repository ↗</a:t>
            </a:r>
          </a:p>
        </p:txBody>
      </p:sp>
      <p:sp>
        <p:nvSpPr>
          <p:cNvPr id="16" name="text-15">
            <a:extLst xmlns:a="http://schemas.openxmlformats.org/drawingml/2006/main">
              <a:ext uri="{FF2B5EF4-FFF2-40B4-BE49-F238E27FC236}">
                <a16:creationId xmlns:a16="http://schemas.microsoft.com/office/drawing/2014/main" id="{C6602F5F-140D-4ABA-B786-C31A6C3BD4EC}"/>
              </a:ext>
            </a:extLst>
          </p:cNvPr>
          <p:cNvSpPr>
            <a:spLocks xmlns:a="http://schemas.openxmlformats.org/drawingml/2006/main" noGrp="1"/>
          </p:cNvSpPr>
          <p:nvPr/>
        </p:nvSpPr>
        <p:spPr>
          <a:xfrm xmlns:a="http://schemas.openxmlformats.org/drawingml/2006/main">
            <a:off x="10023128" y="6486525"/>
            <a:ext cx="2873722"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F8E6B3"/>
                </a:solidFill>
                <a:latin typeface="Helvetica Neue"/>
                <a:ea typeface="Helvetica Neue"/>
                <a:cs typeface="Helvetica Neue"/>
              </a:defRPr>
            </a:pPr>
            <a:r>
              <a:rPr sz="1200" b="0" i="0">
                <a:solidFill>
                  <a:srgbClr val="F8E6B3"/>
                </a:solidFill>
                <a:latin typeface="Helvetica Neue"/>
                <a:ea typeface="Helvetica Neue"/>
                <a:cs typeface="Helvetica Neue"/>
              </a:rPr>
              <a:t>Technical appendix and jury questions ↗</a:t>
            </a:r>
          </a:p>
        </p:txBody>
      </p:sp>
      <p:sp>
        <p:nvSpPr>
          <p:cNvPr id="17" name="text-16">
            <a:extLst xmlns:a="http://schemas.openxmlformats.org/drawingml/2006/main">
              <a:ext uri="{FF2B5EF4-FFF2-40B4-BE49-F238E27FC236}">
                <a16:creationId xmlns:a16="http://schemas.microsoft.com/office/drawing/2014/main" id="{1A019378-2377-4832-96EF-0BA26D67781C}"/>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STELLAR / SCALE</a:t>
            </a:r>
          </a:p>
        </p:txBody>
      </p:sp>
      <p:sp>
        <p:nvSpPr>
          <p:cNvPr id="18" name="text-17">
            <a:extLst xmlns:a="http://schemas.openxmlformats.org/drawingml/2006/main">
              <a:ext uri="{FF2B5EF4-FFF2-40B4-BE49-F238E27FC236}">
                <a16:creationId xmlns:a16="http://schemas.microsoft.com/office/drawing/2014/main" id="{9C9D7289-1D00-456D-9379-35FE1367BF9B}"/>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Sources ↗</a:t>
            </a:r>
          </a:p>
        </p:txBody>
      </p:sp>
      <p:sp>
        <p:nvSpPr>
          <p:cNvPr id="19" name="text-18">
            <a:extLst xmlns:a="http://schemas.openxmlformats.org/drawingml/2006/main">
              <a:ext uri="{FF2B5EF4-FFF2-40B4-BE49-F238E27FC236}">
                <a16:creationId xmlns:a16="http://schemas.microsoft.com/office/drawing/2014/main" id="{8A9F9588-952E-40B3-9BA6-D7C3D4F1D254}"/>
              </a:ext>
            </a:extLst>
          </p:cNvPr>
          <p:cNvSpPr>
            <a:spLocks xmlns:a="http://schemas.openxmlformats.org/drawingml/2006/main" noGrp="1"/>
          </p:cNvSpPr>
          <p:nvPr/>
        </p:nvSpPr>
        <p:spPr>
          <a:xfrm xmlns:a="http://schemas.openxmlformats.org/drawingml/2006/main">
            <a:off x="12410926" y="7258050"/>
            <a:ext cx="543074"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C9C0A9"/>
                </a:solidFill>
                <a:latin typeface="ui-monospace"/>
                <a:ea typeface="ui-monospace"/>
                <a:cs typeface="ui-monospace"/>
              </a:defRPr>
            </a:pPr>
            <a:r>
              <a:rPr sz="825" b="0" i="0">
                <a:solidFill>
                  <a:srgbClr val="C9C0A9"/>
                </a:solidFill>
                <a:latin typeface="ui-monospace"/>
                <a:ea typeface="ui-monospace"/>
                <a:cs typeface="ui-monospace"/>
              </a:rPr>
              <a:t>18 / 18</a:t>
            </a:r>
          </a:p>
        </p:txBody>
      </p:sp>
    </p:spTree>
    <p:extLst>
      <p:ext uri="{BB962C8B-B14F-4D97-AF65-F5344CB8AC3E}">
        <p14:creationId xmlns:p14="http://schemas.microsoft.com/office/powerpoint/2010/main" val="1368441038"/>
      </p:ext>
    </p:extLst>
  </p:cSld>
</p:sld>
</file>

<file path=ppt/slides/slide19.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6" name="">
            <a:extLst xmlns:a="http://schemas.openxmlformats.org/drawingml/2006/main">
              <a:ext uri="{FF2B5EF4-FFF2-40B4-BE49-F238E27FC236}">
                <a16:creationId xmlns:a16="http://schemas.microsoft.com/office/drawing/2014/main" id="{63167BFE-6A01-4DE3-AF36-FD0323E4821D}"/>
              </a:ext>
            </a:extLst>
          </p:cNvPr>
          <p:cNvSpPr>
            <a:spLocks xmlns:a="http://schemas.openxmlformats.org/drawingml/2006/main" noGrp="1"/>
          </p:cNvSpPr>
          <p:nvPr/>
        </p:nvSpPr>
        <p:spPr>
          <a:xfrm xmlns:a="http://schemas.openxmlformats.org/drawingml/2006/main">
            <a:off x="838200" y="215443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F786382B-FA4B-4BA4-96D5-155B931E3D9E}"/>
              </a:ext>
            </a:extLst>
          </p:cNvPr>
          <p:cNvSpPr>
            <a:spLocks xmlns:a="http://schemas.openxmlformats.org/drawingml/2006/main" noGrp="1"/>
          </p:cNvSpPr>
          <p:nvPr/>
        </p:nvSpPr>
        <p:spPr>
          <a:xfrm xmlns:a="http://schemas.openxmlformats.org/drawingml/2006/main">
            <a:off x="7167563" y="215443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7384FB8A-E807-45D0-918C-FC0CA20E801A}"/>
              </a:ext>
            </a:extLst>
          </p:cNvPr>
          <p:cNvSpPr>
            <a:spLocks xmlns:a="http://schemas.openxmlformats.org/drawingml/2006/main" noGrp="1"/>
          </p:cNvSpPr>
          <p:nvPr/>
        </p:nvSpPr>
        <p:spPr>
          <a:xfrm xmlns:a="http://schemas.openxmlformats.org/drawingml/2006/main">
            <a:off x="838200" y="275451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98068909-0400-4731-9AA3-188C7499554B}"/>
              </a:ext>
            </a:extLst>
          </p:cNvPr>
          <p:cNvSpPr>
            <a:spLocks xmlns:a="http://schemas.openxmlformats.org/drawingml/2006/main" noGrp="1"/>
          </p:cNvSpPr>
          <p:nvPr/>
        </p:nvSpPr>
        <p:spPr>
          <a:xfrm xmlns:a="http://schemas.openxmlformats.org/drawingml/2006/main">
            <a:off x="7167563" y="275451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F35607E1-D14A-463F-B7F9-3626397779D3}"/>
              </a:ext>
            </a:extLst>
          </p:cNvPr>
          <p:cNvSpPr>
            <a:spLocks xmlns:a="http://schemas.openxmlformats.org/drawingml/2006/main" noGrp="1"/>
          </p:cNvSpPr>
          <p:nvPr/>
        </p:nvSpPr>
        <p:spPr>
          <a:xfrm xmlns:a="http://schemas.openxmlformats.org/drawingml/2006/main">
            <a:off x="838200" y="335458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AC9AB65A-17D2-438D-BF41-0717A0A3DBB0}"/>
              </a:ext>
            </a:extLst>
          </p:cNvPr>
          <p:cNvSpPr>
            <a:spLocks xmlns:a="http://schemas.openxmlformats.org/drawingml/2006/main" noGrp="1"/>
          </p:cNvSpPr>
          <p:nvPr/>
        </p:nvSpPr>
        <p:spPr>
          <a:xfrm xmlns:a="http://schemas.openxmlformats.org/drawingml/2006/main">
            <a:off x="7167563" y="335458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7" name="">
            <a:extLst xmlns:a="http://schemas.openxmlformats.org/drawingml/2006/main">
              <a:ext uri="{FF2B5EF4-FFF2-40B4-BE49-F238E27FC236}">
                <a16:creationId xmlns:a16="http://schemas.microsoft.com/office/drawing/2014/main" id="{96B61D22-2306-4FD5-B146-43D3DD7C95C7}"/>
              </a:ext>
            </a:extLst>
          </p:cNvPr>
          <p:cNvSpPr>
            <a:spLocks xmlns:a="http://schemas.openxmlformats.org/drawingml/2006/main" noGrp="1"/>
          </p:cNvSpPr>
          <p:nvPr/>
        </p:nvSpPr>
        <p:spPr>
          <a:xfrm xmlns:a="http://schemas.openxmlformats.org/drawingml/2006/main">
            <a:off x="838200" y="395466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8" name="">
            <a:extLst xmlns:a="http://schemas.openxmlformats.org/drawingml/2006/main">
              <a:ext uri="{FF2B5EF4-FFF2-40B4-BE49-F238E27FC236}">
                <a16:creationId xmlns:a16="http://schemas.microsoft.com/office/drawing/2014/main" id="{50E07EFF-0CC3-4CA2-A015-D23DD173E0F1}"/>
              </a:ext>
            </a:extLst>
          </p:cNvPr>
          <p:cNvSpPr>
            <a:spLocks xmlns:a="http://schemas.openxmlformats.org/drawingml/2006/main" noGrp="1"/>
          </p:cNvSpPr>
          <p:nvPr/>
        </p:nvSpPr>
        <p:spPr>
          <a:xfrm xmlns:a="http://schemas.openxmlformats.org/drawingml/2006/main">
            <a:off x="7167563" y="395466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9" name="">
            <a:extLst xmlns:a="http://schemas.openxmlformats.org/drawingml/2006/main">
              <a:ext uri="{FF2B5EF4-FFF2-40B4-BE49-F238E27FC236}">
                <a16:creationId xmlns:a16="http://schemas.microsoft.com/office/drawing/2014/main" id="{0DB73559-2E30-4F3B-BA8B-68F578D252C1}"/>
              </a:ext>
            </a:extLst>
          </p:cNvPr>
          <p:cNvSpPr>
            <a:spLocks xmlns:a="http://schemas.openxmlformats.org/drawingml/2006/main" noGrp="1"/>
          </p:cNvSpPr>
          <p:nvPr/>
        </p:nvSpPr>
        <p:spPr>
          <a:xfrm xmlns:a="http://schemas.openxmlformats.org/drawingml/2006/main">
            <a:off x="838200" y="455473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10" name="">
            <a:extLst xmlns:a="http://schemas.openxmlformats.org/drawingml/2006/main">
              <a:ext uri="{FF2B5EF4-FFF2-40B4-BE49-F238E27FC236}">
                <a16:creationId xmlns:a16="http://schemas.microsoft.com/office/drawing/2014/main" id="{5A1650CF-E26D-4352-B5E8-5240C5EB75EF}"/>
              </a:ext>
            </a:extLst>
          </p:cNvPr>
          <p:cNvSpPr>
            <a:spLocks xmlns:a="http://schemas.openxmlformats.org/drawingml/2006/main" noGrp="1"/>
          </p:cNvSpPr>
          <p:nvPr/>
        </p:nvSpPr>
        <p:spPr>
          <a:xfrm xmlns:a="http://schemas.openxmlformats.org/drawingml/2006/main">
            <a:off x="7167563" y="4554736"/>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11" name="">
            <a:extLst xmlns:a="http://schemas.openxmlformats.org/drawingml/2006/main">
              <a:ext uri="{FF2B5EF4-FFF2-40B4-BE49-F238E27FC236}">
                <a16:creationId xmlns:a16="http://schemas.microsoft.com/office/drawing/2014/main" id="{40356A05-6370-4996-86B7-F61005A2F72D}"/>
              </a:ext>
            </a:extLst>
          </p:cNvPr>
          <p:cNvSpPr>
            <a:spLocks xmlns:a="http://schemas.openxmlformats.org/drawingml/2006/main" noGrp="1"/>
          </p:cNvSpPr>
          <p:nvPr/>
        </p:nvSpPr>
        <p:spPr>
          <a:xfrm xmlns:a="http://schemas.openxmlformats.org/drawingml/2006/main">
            <a:off x="838200" y="515481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12" name="">
            <a:extLst xmlns:a="http://schemas.openxmlformats.org/drawingml/2006/main">
              <a:ext uri="{FF2B5EF4-FFF2-40B4-BE49-F238E27FC236}">
                <a16:creationId xmlns:a16="http://schemas.microsoft.com/office/drawing/2014/main" id="{4AEFEC00-D688-4397-BEC4-5522C8E7250E}"/>
              </a:ext>
            </a:extLst>
          </p:cNvPr>
          <p:cNvSpPr>
            <a:spLocks xmlns:a="http://schemas.openxmlformats.org/drawingml/2006/main" noGrp="1"/>
          </p:cNvSpPr>
          <p:nvPr/>
        </p:nvSpPr>
        <p:spPr>
          <a:xfrm xmlns:a="http://schemas.openxmlformats.org/drawingml/2006/main">
            <a:off x="7167563" y="5154811"/>
            <a:ext cx="5710238" cy="95"/>
          </a:xfrm>
          <a:custGeom xmlns:a="http://schemas.openxmlformats.org/drawingml/2006/main">
            <a:pathLst>
              <a:path w="5710238" h="95">
                <a:moveTo>
                  <a:pt x="0" y="0"/>
                </a:moveTo>
                <a:lnTo>
                  <a:pt x="5710238" y="0"/>
                </a:lnTo>
              </a:path>
            </a:pathLst>
          </a:custGeom>
          <a:noFill xmlns:a="http://schemas.openxmlformats.org/drawingml/2006/main"/>
          <a:ln xmlns:a="http://schemas.openxmlformats.org/drawingml/2006/main" w="9525">
            <a:solidFill>
              <a:srgbClr val="D0D3C7"/>
            </a:solidFill>
          </a:ln>
        </p:spPr>
      </p:sp>
      <p:sp>
        <p:nvSpPr>
          <p:cNvPr id="13" name="">
            <a:extLst xmlns:a="http://schemas.openxmlformats.org/drawingml/2006/main">
              <a:ext uri="{FF2B5EF4-FFF2-40B4-BE49-F238E27FC236}">
                <a16:creationId xmlns:a16="http://schemas.microsoft.com/office/drawing/2014/main" id="{E0F1121C-A5A5-4AA6-9ACA-6903A4350025}"/>
              </a:ext>
            </a:extLst>
          </p:cNvPr>
          <p:cNvSpPr>
            <a:spLocks xmlns:a="http://schemas.openxmlformats.org/drawingml/2006/main" noGrp="1"/>
          </p:cNvSpPr>
          <p:nvPr/>
        </p:nvSpPr>
        <p:spPr>
          <a:xfrm xmlns:a="http://schemas.openxmlformats.org/drawingml/2006/main">
            <a:off x="838200" y="6231136"/>
            <a:ext cx="2682925" cy="95"/>
          </a:xfrm>
          <a:custGeom xmlns:a="http://schemas.openxmlformats.org/drawingml/2006/main">
            <a:pathLst>
              <a:path w="2682925" h="95">
                <a:moveTo>
                  <a:pt x="0" y="0"/>
                </a:moveTo>
                <a:lnTo>
                  <a:pt x="2682925" y="0"/>
                </a:lnTo>
              </a:path>
            </a:pathLst>
          </a:custGeom>
          <a:noFill xmlns:a="http://schemas.openxmlformats.org/drawingml/2006/main"/>
          <a:ln xmlns:a="http://schemas.openxmlformats.org/drawingml/2006/main" w="9525">
            <a:solidFill>
              <a:srgbClr val="D0D3C7"/>
            </a:solidFill>
          </a:ln>
        </p:spPr>
      </p:sp>
      <p:sp>
        <p:nvSpPr>
          <p:cNvPr id="14" name="text-13">
            <a:extLst xmlns:a="http://schemas.openxmlformats.org/drawingml/2006/main">
              <a:ext uri="{FF2B5EF4-FFF2-40B4-BE49-F238E27FC236}">
                <a16:creationId xmlns:a16="http://schemas.microsoft.com/office/drawing/2014/main" id="{6EE09405-F04E-477E-BAF4-347997DEBE42}"/>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ed5f38e92f2b4ff8"/>
              </a:rPr>
              <a:t>trion</a:t>
            </a:r>
          </a:p>
        </p:txBody>
      </p:sp>
      <p:sp>
        <p:nvSpPr>
          <p:cNvPr id="15" name="text-14">
            <a:extLst xmlns:a="http://schemas.openxmlformats.org/drawingml/2006/main">
              <a:ext uri="{FF2B5EF4-FFF2-40B4-BE49-F238E27FC236}">
                <a16:creationId xmlns:a16="http://schemas.microsoft.com/office/drawing/2014/main" id="{5FECEDF9-D7D4-49AD-B93B-25030713BB14}"/>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310dc95a6c3f4ff3"/>
              </a:rPr>
              <a:t>labs</a:t>
            </a:r>
          </a:p>
        </p:txBody>
      </p:sp>
      <p:sp>
        <p:nvSpPr>
          <p:cNvPr id="16" name="text-15">
            <a:extLst xmlns:a="http://schemas.openxmlformats.org/drawingml/2006/main">
              <a:ext uri="{FF2B5EF4-FFF2-40B4-BE49-F238E27FC236}">
                <a16:creationId xmlns:a16="http://schemas.microsoft.com/office/drawing/2014/main" id="{4ED711DD-C8AB-4E44-BB91-00C3C7A25538}"/>
              </a:ext>
            </a:extLst>
          </p:cNvPr>
          <p:cNvSpPr>
            <a:spLocks xmlns:a="http://schemas.openxmlformats.org/drawingml/2006/main" noGrp="1"/>
          </p:cNvSpPr>
          <p:nvPr/>
        </p:nvSpPr>
        <p:spPr>
          <a:xfrm xmlns:a="http://schemas.openxmlformats.org/drawingml/2006/main">
            <a:off x="10897195" y="450056"/>
            <a:ext cx="205680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PREPARED ANSWERS</a:t>
            </a:r>
          </a:p>
        </p:txBody>
      </p:sp>
      <p:sp>
        <p:nvSpPr>
          <p:cNvPr id="17" name="text-16">
            <a:extLst xmlns:a="http://schemas.openxmlformats.org/drawingml/2006/main">
              <a:ext uri="{FF2B5EF4-FFF2-40B4-BE49-F238E27FC236}">
                <a16:creationId xmlns:a16="http://schemas.microsoft.com/office/drawing/2014/main" id="{C7D52884-B38D-4FEC-BE7E-A90CF225F577}"/>
              </a:ext>
            </a:extLst>
          </p:cNvPr>
          <p:cNvSpPr>
            <a:spLocks xmlns:a="http://schemas.openxmlformats.org/drawingml/2006/main" noGrp="1"/>
          </p:cNvSpPr>
          <p:nvPr/>
        </p:nvSpPr>
        <p:spPr>
          <a:xfrm xmlns:a="http://schemas.openxmlformats.org/drawingml/2006/main">
            <a:off x="838200" y="1181100"/>
            <a:ext cx="3730526"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Jury questions.</a:t>
            </a:r>
          </a:p>
        </p:txBody>
      </p:sp>
      <p:sp>
        <p:nvSpPr>
          <p:cNvPr id="18" name="text-17">
            <a:extLst xmlns:a="http://schemas.openxmlformats.org/drawingml/2006/main">
              <a:ext uri="{FF2B5EF4-FFF2-40B4-BE49-F238E27FC236}">
                <a16:creationId xmlns:a16="http://schemas.microsoft.com/office/drawing/2014/main" id="{C40FF63A-242E-4AAB-B814-A8EC1BE83CC5}"/>
              </a:ext>
            </a:extLst>
          </p:cNvPr>
          <p:cNvSpPr>
            <a:spLocks xmlns:a="http://schemas.openxmlformats.org/drawingml/2006/main" noGrp="1"/>
          </p:cNvSpPr>
          <p:nvPr/>
        </p:nvSpPr>
        <p:spPr>
          <a:xfrm xmlns:a="http://schemas.openxmlformats.org/drawingml/2006/main">
            <a:off x="838200" y="2349698"/>
            <a:ext cx="2020491"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Is this the lightest KYC?</a:t>
            </a:r>
          </a:p>
        </p:txBody>
      </p:sp>
      <p:sp>
        <p:nvSpPr>
          <p:cNvPr id="19" name="text-18">
            <a:extLst xmlns:a="http://schemas.openxmlformats.org/drawingml/2006/main">
              <a:ext uri="{FF2B5EF4-FFF2-40B4-BE49-F238E27FC236}">
                <a16:creationId xmlns:a16="http://schemas.microsoft.com/office/drawing/2014/main" id="{50C8DAD7-44CA-486A-B587-D0AEF3F09E50}"/>
              </a:ext>
            </a:extLst>
          </p:cNvPr>
          <p:cNvSpPr>
            <a:spLocks xmlns:a="http://schemas.openxmlformats.org/drawingml/2006/main" noGrp="1"/>
          </p:cNvSpPr>
          <p:nvPr/>
        </p:nvSpPr>
        <p:spPr>
          <a:xfrm xmlns:a="http://schemas.openxmlformats.org/drawingml/2006/main">
            <a:off x="6371183" y="234657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20" name="text-19">
            <a:extLst xmlns:a="http://schemas.openxmlformats.org/drawingml/2006/main">
              <a:ext uri="{FF2B5EF4-FFF2-40B4-BE49-F238E27FC236}">
                <a16:creationId xmlns:a16="http://schemas.microsoft.com/office/drawing/2014/main" id="{F7C98013-D4C0-4091-8190-D702F894E39B}"/>
              </a:ext>
            </a:extLst>
          </p:cNvPr>
          <p:cNvSpPr>
            <a:spLocks xmlns:a="http://schemas.openxmlformats.org/drawingml/2006/main" noGrp="1"/>
          </p:cNvSpPr>
          <p:nvPr/>
        </p:nvSpPr>
        <p:spPr>
          <a:xfrm xmlns:a="http://schemas.openxmlformats.org/drawingml/2006/main">
            <a:off x="7167563" y="2349698"/>
            <a:ext cx="3839914"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What do you add beyond ZKPassport or Self?</a:t>
            </a:r>
          </a:p>
        </p:txBody>
      </p:sp>
      <p:sp>
        <p:nvSpPr>
          <p:cNvPr id="21" name="text-20">
            <a:extLst xmlns:a="http://schemas.openxmlformats.org/drawingml/2006/main">
              <a:ext uri="{FF2B5EF4-FFF2-40B4-BE49-F238E27FC236}">
                <a16:creationId xmlns:a16="http://schemas.microsoft.com/office/drawing/2014/main" id="{B79EF014-AF33-4808-A7B4-B9D9DF45E09D}"/>
              </a:ext>
            </a:extLst>
          </p:cNvPr>
          <p:cNvSpPr>
            <a:spLocks xmlns:a="http://schemas.openxmlformats.org/drawingml/2006/main" noGrp="1"/>
          </p:cNvSpPr>
          <p:nvPr/>
        </p:nvSpPr>
        <p:spPr>
          <a:xfrm xmlns:a="http://schemas.openxmlformats.org/drawingml/2006/main">
            <a:off x="12700546" y="234657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22" name="text-21">
            <a:extLst xmlns:a="http://schemas.openxmlformats.org/drawingml/2006/main">
              <a:ext uri="{FF2B5EF4-FFF2-40B4-BE49-F238E27FC236}">
                <a16:creationId xmlns:a16="http://schemas.microsoft.com/office/drawing/2014/main" id="{4ABB4184-04C2-4E7C-84F0-E1B6FC3BF7F8}"/>
              </a:ext>
            </a:extLst>
          </p:cNvPr>
          <p:cNvSpPr>
            <a:spLocks xmlns:a="http://schemas.openxmlformats.org/drawingml/2006/main" noGrp="1"/>
          </p:cNvSpPr>
          <p:nvPr/>
        </p:nvSpPr>
        <p:spPr>
          <a:xfrm xmlns:a="http://schemas.openxmlformats.org/drawingml/2006/main">
            <a:off x="838200" y="2949773"/>
            <a:ext cx="2858095"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Does the Sybil check work today?</a:t>
            </a:r>
          </a:p>
        </p:txBody>
      </p:sp>
      <p:sp>
        <p:nvSpPr>
          <p:cNvPr id="23" name="text-22">
            <a:extLst xmlns:a="http://schemas.openxmlformats.org/drawingml/2006/main">
              <a:ext uri="{FF2B5EF4-FFF2-40B4-BE49-F238E27FC236}">
                <a16:creationId xmlns:a16="http://schemas.microsoft.com/office/drawing/2014/main" id="{F099CE5F-DF28-492B-94BE-93F4064BF87D}"/>
              </a:ext>
            </a:extLst>
          </p:cNvPr>
          <p:cNvSpPr>
            <a:spLocks xmlns:a="http://schemas.openxmlformats.org/drawingml/2006/main" noGrp="1"/>
          </p:cNvSpPr>
          <p:nvPr/>
        </p:nvSpPr>
        <p:spPr>
          <a:xfrm xmlns:a="http://schemas.openxmlformats.org/drawingml/2006/main">
            <a:off x="6371183" y="294664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24" name="text-23">
            <a:extLst xmlns:a="http://schemas.openxmlformats.org/drawingml/2006/main">
              <a:ext uri="{FF2B5EF4-FFF2-40B4-BE49-F238E27FC236}">
                <a16:creationId xmlns:a16="http://schemas.microsoft.com/office/drawing/2014/main" id="{F03D1502-D516-420D-BF74-095CDEFCFC85}"/>
              </a:ext>
            </a:extLst>
          </p:cNvPr>
          <p:cNvSpPr>
            <a:spLocks xmlns:a="http://schemas.openxmlformats.org/drawingml/2006/main" noGrp="1"/>
          </p:cNvSpPr>
          <p:nvPr/>
        </p:nvSpPr>
        <p:spPr>
          <a:xfrm xmlns:a="http://schemas.openxmlformats.org/drawingml/2006/main">
            <a:off x="7167563" y="2949773"/>
            <a:ext cx="333732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What exactly does the OFAC check do?</a:t>
            </a:r>
          </a:p>
        </p:txBody>
      </p:sp>
      <p:sp>
        <p:nvSpPr>
          <p:cNvPr id="25" name="text-24">
            <a:extLst xmlns:a="http://schemas.openxmlformats.org/drawingml/2006/main">
              <a:ext uri="{FF2B5EF4-FFF2-40B4-BE49-F238E27FC236}">
                <a16:creationId xmlns:a16="http://schemas.microsoft.com/office/drawing/2014/main" id="{B57DE481-1B55-4648-A9F0-88871D982ADA}"/>
              </a:ext>
            </a:extLst>
          </p:cNvPr>
          <p:cNvSpPr>
            <a:spLocks xmlns:a="http://schemas.openxmlformats.org/drawingml/2006/main" noGrp="1"/>
          </p:cNvSpPr>
          <p:nvPr/>
        </p:nvSpPr>
        <p:spPr>
          <a:xfrm xmlns:a="http://schemas.openxmlformats.org/drawingml/2006/main">
            <a:off x="12700546" y="294664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26" name="text-25">
            <a:extLst xmlns:a="http://schemas.openxmlformats.org/drawingml/2006/main">
              <a:ext uri="{FF2B5EF4-FFF2-40B4-BE49-F238E27FC236}">
                <a16:creationId xmlns:a16="http://schemas.microsoft.com/office/drawing/2014/main" id="{800A3DD5-E75F-4801-8ECA-E13C080944BA}"/>
              </a:ext>
            </a:extLst>
          </p:cNvPr>
          <p:cNvSpPr>
            <a:spLocks xmlns:a="http://schemas.openxmlformats.org/drawingml/2006/main" noGrp="1"/>
          </p:cNvSpPr>
          <p:nvPr/>
        </p:nvSpPr>
        <p:spPr>
          <a:xfrm xmlns:a="http://schemas.openxmlformats.org/drawingml/2006/main">
            <a:off x="838200" y="3549848"/>
            <a:ext cx="370820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What if the list changes or the proof expires?</a:t>
            </a:r>
          </a:p>
        </p:txBody>
      </p:sp>
      <p:sp>
        <p:nvSpPr>
          <p:cNvPr id="27" name="text-26">
            <a:extLst xmlns:a="http://schemas.openxmlformats.org/drawingml/2006/main">
              <a:ext uri="{FF2B5EF4-FFF2-40B4-BE49-F238E27FC236}">
                <a16:creationId xmlns:a16="http://schemas.microsoft.com/office/drawing/2014/main" id="{0D67E7A7-D9D7-4BB6-80B2-A8737F93D140}"/>
              </a:ext>
            </a:extLst>
          </p:cNvPr>
          <p:cNvSpPr>
            <a:spLocks xmlns:a="http://schemas.openxmlformats.org/drawingml/2006/main" noGrp="1"/>
          </p:cNvSpPr>
          <p:nvPr/>
        </p:nvSpPr>
        <p:spPr>
          <a:xfrm xmlns:a="http://schemas.openxmlformats.org/drawingml/2006/main">
            <a:off x="6371183" y="354672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28" name="text-27">
            <a:extLst xmlns:a="http://schemas.openxmlformats.org/drawingml/2006/main">
              <a:ext uri="{FF2B5EF4-FFF2-40B4-BE49-F238E27FC236}">
                <a16:creationId xmlns:a16="http://schemas.microsoft.com/office/drawing/2014/main" id="{72236432-3D77-499D-B36C-AF7676B48F66}"/>
              </a:ext>
            </a:extLst>
          </p:cNvPr>
          <p:cNvSpPr>
            <a:spLocks xmlns:a="http://schemas.openxmlformats.org/drawingml/2006/main" noGrp="1"/>
          </p:cNvSpPr>
          <p:nvPr/>
        </p:nvSpPr>
        <p:spPr>
          <a:xfrm xmlns:a="http://schemas.openxmlformats.org/drawingml/2006/main">
            <a:off x="7167563" y="3549848"/>
            <a:ext cx="4163616"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Why onchain ZK rather than a backend signature?</a:t>
            </a:r>
          </a:p>
        </p:txBody>
      </p:sp>
      <p:sp>
        <p:nvSpPr>
          <p:cNvPr id="29" name="text-28">
            <a:extLst xmlns:a="http://schemas.openxmlformats.org/drawingml/2006/main">
              <a:ext uri="{FF2B5EF4-FFF2-40B4-BE49-F238E27FC236}">
                <a16:creationId xmlns:a16="http://schemas.microsoft.com/office/drawing/2014/main" id="{8AF1356F-971A-4A10-BAF0-3D9CA465C1F4}"/>
              </a:ext>
            </a:extLst>
          </p:cNvPr>
          <p:cNvSpPr>
            <a:spLocks xmlns:a="http://schemas.openxmlformats.org/drawingml/2006/main" noGrp="1"/>
          </p:cNvSpPr>
          <p:nvPr/>
        </p:nvSpPr>
        <p:spPr>
          <a:xfrm xmlns:a="http://schemas.openxmlformats.org/drawingml/2006/main">
            <a:off x="12700546" y="354672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30" name="text-29">
            <a:extLst xmlns:a="http://schemas.openxmlformats.org/drawingml/2006/main">
              <a:ext uri="{FF2B5EF4-FFF2-40B4-BE49-F238E27FC236}">
                <a16:creationId xmlns:a16="http://schemas.microsoft.com/office/drawing/2014/main" id="{65D0591B-F6BA-4C91-BAA2-393AC9ADBDFA}"/>
              </a:ext>
            </a:extLst>
          </p:cNvPr>
          <p:cNvSpPr>
            <a:spLocks xmlns:a="http://schemas.openxmlformats.org/drawingml/2006/main" noGrp="1"/>
          </p:cNvSpPr>
          <p:nvPr/>
        </p:nvSpPr>
        <p:spPr>
          <a:xfrm xmlns:a="http://schemas.openxmlformats.org/drawingml/2006/main">
            <a:off x="838200" y="4149923"/>
            <a:ext cx="2341662"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Which data remains public?</a:t>
            </a:r>
          </a:p>
        </p:txBody>
      </p:sp>
      <p:sp>
        <p:nvSpPr>
          <p:cNvPr id="31" name="text-30">
            <a:extLst xmlns:a="http://schemas.openxmlformats.org/drawingml/2006/main">
              <a:ext uri="{FF2B5EF4-FFF2-40B4-BE49-F238E27FC236}">
                <a16:creationId xmlns:a16="http://schemas.microsoft.com/office/drawing/2014/main" id="{1B53A979-302D-4C78-BB01-F1CAACF828F6}"/>
              </a:ext>
            </a:extLst>
          </p:cNvPr>
          <p:cNvSpPr>
            <a:spLocks xmlns:a="http://schemas.openxmlformats.org/drawingml/2006/main" noGrp="1"/>
          </p:cNvSpPr>
          <p:nvPr/>
        </p:nvSpPr>
        <p:spPr>
          <a:xfrm xmlns:a="http://schemas.openxmlformats.org/drawingml/2006/main">
            <a:off x="6371183" y="414679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32" name="text-31">
            <a:extLst xmlns:a="http://schemas.openxmlformats.org/drawingml/2006/main">
              <a:ext uri="{FF2B5EF4-FFF2-40B4-BE49-F238E27FC236}">
                <a16:creationId xmlns:a16="http://schemas.microsoft.com/office/drawing/2014/main" id="{7B6299EA-3D73-48B7-9B93-E4DDE65E38BA}"/>
              </a:ext>
            </a:extLst>
          </p:cNvPr>
          <p:cNvSpPr>
            <a:spLocks xmlns:a="http://schemas.openxmlformats.org/drawingml/2006/main" noGrp="1"/>
          </p:cNvSpPr>
          <p:nvPr/>
        </p:nvSpPr>
        <p:spPr>
          <a:xfrm xmlns:a="http://schemas.openxmlformats.org/drawingml/2006/main">
            <a:off x="7167563" y="4149923"/>
            <a:ext cx="3187750"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Can a standard Stellar wallet use this?</a:t>
            </a:r>
          </a:p>
        </p:txBody>
      </p:sp>
      <p:sp>
        <p:nvSpPr>
          <p:cNvPr id="33" name="text-32">
            <a:extLst xmlns:a="http://schemas.openxmlformats.org/drawingml/2006/main">
              <a:ext uri="{FF2B5EF4-FFF2-40B4-BE49-F238E27FC236}">
                <a16:creationId xmlns:a16="http://schemas.microsoft.com/office/drawing/2014/main" id="{2CED3E73-E212-46FA-BA98-5D4E2347E917}"/>
              </a:ext>
            </a:extLst>
          </p:cNvPr>
          <p:cNvSpPr>
            <a:spLocks xmlns:a="http://schemas.openxmlformats.org/drawingml/2006/main" noGrp="1"/>
          </p:cNvSpPr>
          <p:nvPr/>
        </p:nvSpPr>
        <p:spPr>
          <a:xfrm xmlns:a="http://schemas.openxmlformats.org/drawingml/2006/main">
            <a:off x="12700546" y="414679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34" name="text-33">
            <a:extLst xmlns:a="http://schemas.openxmlformats.org/drawingml/2006/main">
              <a:ext uri="{FF2B5EF4-FFF2-40B4-BE49-F238E27FC236}">
                <a16:creationId xmlns:a16="http://schemas.microsoft.com/office/drawing/2014/main" id="{E23C3CDB-69AC-4DF9-8F18-8EFDBFEBD023}"/>
              </a:ext>
            </a:extLst>
          </p:cNvPr>
          <p:cNvSpPr>
            <a:spLocks xmlns:a="http://schemas.openxmlformats.org/drawingml/2006/main" noGrp="1"/>
          </p:cNvSpPr>
          <p:nvPr/>
        </p:nvSpPr>
        <p:spPr>
          <a:xfrm xmlns:a="http://schemas.openxmlformats.org/drawingml/2006/main">
            <a:off x="838200" y="4749998"/>
            <a:ext cx="4159597"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How do you link the user to the document holder?</a:t>
            </a:r>
          </a:p>
        </p:txBody>
      </p:sp>
      <p:sp>
        <p:nvSpPr>
          <p:cNvPr id="35" name="text-34">
            <a:extLst xmlns:a="http://schemas.openxmlformats.org/drawingml/2006/main">
              <a:ext uri="{FF2B5EF4-FFF2-40B4-BE49-F238E27FC236}">
                <a16:creationId xmlns:a16="http://schemas.microsoft.com/office/drawing/2014/main" id="{B9E9B859-53DD-474F-B519-40B7E62B935C}"/>
              </a:ext>
            </a:extLst>
          </p:cNvPr>
          <p:cNvSpPr>
            <a:spLocks xmlns:a="http://schemas.openxmlformats.org/drawingml/2006/main" noGrp="1"/>
          </p:cNvSpPr>
          <p:nvPr/>
        </p:nvSpPr>
        <p:spPr>
          <a:xfrm xmlns:a="http://schemas.openxmlformats.org/drawingml/2006/main">
            <a:off x="6371183" y="474687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36" name="text-35">
            <a:extLst xmlns:a="http://schemas.openxmlformats.org/drawingml/2006/main">
              <a:ext uri="{FF2B5EF4-FFF2-40B4-BE49-F238E27FC236}">
                <a16:creationId xmlns:a16="http://schemas.microsoft.com/office/drawing/2014/main" id="{8896D791-3FE3-4BF9-82C3-AA5EAE7DE6E8}"/>
              </a:ext>
            </a:extLst>
          </p:cNvPr>
          <p:cNvSpPr>
            <a:spLocks xmlns:a="http://schemas.openxmlformats.org/drawingml/2006/main" noGrp="1"/>
          </p:cNvSpPr>
          <p:nvPr/>
        </p:nvSpPr>
        <p:spPr>
          <a:xfrm xmlns:a="http://schemas.openxmlformats.org/drawingml/2006/main">
            <a:off x="7167563" y="4749998"/>
            <a:ext cx="3196530"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How much does it reduce KYC costs?</a:t>
            </a:r>
          </a:p>
        </p:txBody>
      </p:sp>
      <p:sp>
        <p:nvSpPr>
          <p:cNvPr id="37" name="text-36">
            <a:extLst xmlns:a="http://schemas.openxmlformats.org/drawingml/2006/main">
              <a:ext uri="{FF2B5EF4-FFF2-40B4-BE49-F238E27FC236}">
                <a16:creationId xmlns:a16="http://schemas.microsoft.com/office/drawing/2014/main" id="{068B19AE-4412-423C-911B-FFB6F0E9F6FA}"/>
              </a:ext>
            </a:extLst>
          </p:cNvPr>
          <p:cNvSpPr>
            <a:spLocks xmlns:a="http://schemas.openxmlformats.org/drawingml/2006/main" noGrp="1"/>
          </p:cNvSpPr>
          <p:nvPr/>
        </p:nvSpPr>
        <p:spPr>
          <a:xfrm xmlns:a="http://schemas.openxmlformats.org/drawingml/2006/main">
            <a:off x="12700546" y="4746873"/>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38" name="text-37">
            <a:extLst xmlns:a="http://schemas.openxmlformats.org/drawingml/2006/main">
              <a:ext uri="{FF2B5EF4-FFF2-40B4-BE49-F238E27FC236}">
                <a16:creationId xmlns:a16="http://schemas.microsoft.com/office/drawing/2014/main" id="{BA399232-A4D3-4697-888E-9E85CF7953CE}"/>
              </a:ext>
            </a:extLst>
          </p:cNvPr>
          <p:cNvSpPr>
            <a:spLocks xmlns:a="http://schemas.openxmlformats.org/drawingml/2006/main" noGrp="1"/>
          </p:cNvSpPr>
          <p:nvPr/>
        </p:nvSpPr>
        <p:spPr>
          <a:xfrm xmlns:a="http://schemas.openxmlformats.org/drawingml/2006/main">
            <a:off x="838200" y="5350073"/>
            <a:ext cx="3248620"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Did funds actually move in the anchor?</a:t>
            </a:r>
          </a:p>
        </p:txBody>
      </p:sp>
      <p:sp>
        <p:nvSpPr>
          <p:cNvPr id="39" name="text-38">
            <a:extLst xmlns:a="http://schemas.openxmlformats.org/drawingml/2006/main">
              <a:ext uri="{FF2B5EF4-FFF2-40B4-BE49-F238E27FC236}">
                <a16:creationId xmlns:a16="http://schemas.microsoft.com/office/drawing/2014/main" id="{5A26EDF9-D16B-4277-B1E2-228137C4FAF5}"/>
              </a:ext>
            </a:extLst>
          </p:cNvPr>
          <p:cNvSpPr>
            <a:spLocks xmlns:a="http://schemas.openxmlformats.org/drawingml/2006/main" noGrp="1"/>
          </p:cNvSpPr>
          <p:nvPr/>
        </p:nvSpPr>
        <p:spPr>
          <a:xfrm xmlns:a="http://schemas.openxmlformats.org/drawingml/2006/main">
            <a:off x="6371183" y="534694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40" name="text-39">
            <a:extLst xmlns:a="http://schemas.openxmlformats.org/drawingml/2006/main">
              <a:ext uri="{FF2B5EF4-FFF2-40B4-BE49-F238E27FC236}">
                <a16:creationId xmlns:a16="http://schemas.microsoft.com/office/drawing/2014/main" id="{A27D5861-5E17-4691-83A7-53177BCD791D}"/>
              </a:ext>
            </a:extLst>
          </p:cNvPr>
          <p:cNvSpPr>
            <a:spLocks xmlns:a="http://schemas.openxmlformats.org/drawingml/2006/main" noGrp="1"/>
          </p:cNvSpPr>
          <p:nvPr/>
        </p:nvSpPr>
        <p:spPr>
          <a:xfrm xmlns:a="http://schemas.openxmlformats.org/drawingml/2006/main">
            <a:off x="7167563" y="5350073"/>
            <a:ext cx="3245197"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22241F"/>
                </a:solidFill>
                <a:latin typeface="Helvetica Neue"/>
                <a:ea typeface="Helvetica Neue"/>
                <a:cs typeface="Helvetica Neue"/>
              </a:defRPr>
            </a:pPr>
            <a:r>
              <a:rPr sz="1500" b="0" i="0">
                <a:solidFill>
                  <a:srgbClr val="22241F"/>
                </a:solidFill>
                <a:latin typeface="Helvetica Neue"/>
                <a:ea typeface="Helvetica Neue"/>
                <a:cs typeface="Helvetica Neue"/>
              </a:rPr>
              <a:t>What can another project reuse today?</a:t>
            </a:r>
          </a:p>
        </p:txBody>
      </p:sp>
      <p:sp>
        <p:nvSpPr>
          <p:cNvPr id="41" name="text-40">
            <a:extLst xmlns:a="http://schemas.openxmlformats.org/drawingml/2006/main">
              <a:ext uri="{FF2B5EF4-FFF2-40B4-BE49-F238E27FC236}">
                <a16:creationId xmlns:a16="http://schemas.microsoft.com/office/drawing/2014/main" id="{6866D24D-44BE-49D5-A2F9-C75075CF7449}"/>
              </a:ext>
            </a:extLst>
          </p:cNvPr>
          <p:cNvSpPr>
            <a:spLocks xmlns:a="http://schemas.openxmlformats.org/drawingml/2006/main" noGrp="1"/>
          </p:cNvSpPr>
          <p:nvPr/>
        </p:nvSpPr>
        <p:spPr>
          <a:xfrm xmlns:a="http://schemas.openxmlformats.org/drawingml/2006/main">
            <a:off x="12700546" y="5346948"/>
            <a:ext cx="253454" cy="2207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425" b="0" i="0">
                <a:solidFill>
                  <a:srgbClr val="22241F"/>
                </a:solidFill>
                <a:latin typeface="Helvetica Neue"/>
                <a:ea typeface="Helvetica Neue"/>
                <a:cs typeface="Helvetica Neue"/>
              </a:defRPr>
            </a:pPr>
            <a:r>
              <a:rPr sz="1425" b="0" i="0">
                <a:solidFill>
                  <a:srgbClr val="22241F"/>
                </a:solidFill>
                <a:latin typeface="Helvetica Neue"/>
                <a:ea typeface="Helvetica Neue"/>
                <a:cs typeface="Helvetica Neue"/>
              </a:rPr>
              <a:t>↗</a:t>
            </a:r>
          </a:p>
        </p:txBody>
      </p:sp>
      <p:sp>
        <p:nvSpPr>
          <p:cNvPr id="42" name="text-41">
            <a:extLst xmlns:a="http://schemas.openxmlformats.org/drawingml/2006/main">
              <a:ext uri="{FF2B5EF4-FFF2-40B4-BE49-F238E27FC236}">
                <a16:creationId xmlns:a16="http://schemas.microsoft.com/office/drawing/2014/main" id="{6EDCE902-7D9B-4356-BB3D-8DC318CEEF55}"/>
              </a:ext>
            </a:extLst>
          </p:cNvPr>
          <p:cNvSpPr>
            <a:spLocks xmlns:a="http://schemas.openxmlformats.org/drawingml/2006/main" noGrp="1"/>
          </p:cNvSpPr>
          <p:nvPr/>
        </p:nvSpPr>
        <p:spPr>
          <a:xfrm xmlns:a="http://schemas.openxmlformats.org/drawingml/2006/main">
            <a:off x="895350" y="5983486"/>
            <a:ext cx="2644825"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rPr>
              <a:t>All questions and sourced answers ↗</a:t>
            </a:r>
          </a:p>
        </p:txBody>
      </p:sp>
      <p:sp>
        <p:nvSpPr>
          <p:cNvPr id="43" name="text-42">
            <a:extLst xmlns:a="http://schemas.openxmlformats.org/drawingml/2006/main">
              <a:ext uri="{FF2B5EF4-FFF2-40B4-BE49-F238E27FC236}">
                <a16:creationId xmlns:a16="http://schemas.microsoft.com/office/drawing/2014/main" id="{BDB96BDA-F556-45FA-AF8E-72BE37503AC3}"/>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44" name="text-43">
            <a:extLst xmlns:a="http://schemas.openxmlformats.org/drawingml/2006/main">
              <a:ext uri="{FF2B5EF4-FFF2-40B4-BE49-F238E27FC236}">
                <a16:creationId xmlns:a16="http://schemas.microsoft.com/office/drawing/2014/main" id="{185FCA00-E5ED-45C2-9669-43E86A562960}"/>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45" name="text-44">
            <a:extLst xmlns:a="http://schemas.openxmlformats.org/drawingml/2006/main">
              <a:ext uri="{FF2B5EF4-FFF2-40B4-BE49-F238E27FC236}">
                <a16:creationId xmlns:a16="http://schemas.microsoft.com/office/drawing/2014/main" id="{45D50454-988B-4071-9071-120BC90C1F76}"/>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A01 / 09</a:t>
            </a:r>
          </a:p>
        </p:txBody>
      </p:sp>
    </p:spTree>
    <p:extLst>
      <p:ext uri="{BB962C8B-B14F-4D97-AF65-F5344CB8AC3E}">
        <p14:creationId xmlns:p14="http://schemas.microsoft.com/office/powerpoint/2010/main" val="1924559341"/>
      </p:ext>
    </p:extLst>
  </p:cSld>
</p:sld>
</file>

<file path=ppt/slides/slide20.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7BB79951-5A3D-4021-856F-FD38D7F7F314}"/>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2674eff78db449c3"/>
              </a:rPr>
              <a:t>trion</a:t>
            </a:r>
          </a:p>
        </p:txBody>
      </p:sp>
      <p:sp>
        <p:nvSpPr>
          <p:cNvPr id="2" name="text-1">
            <a:extLst xmlns:a="http://schemas.openxmlformats.org/drawingml/2006/main">
              <a:ext uri="{FF2B5EF4-FFF2-40B4-BE49-F238E27FC236}">
                <a16:creationId xmlns:a16="http://schemas.microsoft.com/office/drawing/2014/main" id="{1A83AB56-BD09-459B-B559-C6C16917C8EA}"/>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5ab7526592a94d65"/>
              </a:rPr>
              <a:t>labs</a:t>
            </a:r>
          </a:p>
        </p:txBody>
      </p:sp>
      <p:sp>
        <p:nvSpPr>
          <p:cNvPr id="3" name="text-2">
            <a:extLst xmlns:a="http://schemas.openxmlformats.org/drawingml/2006/main">
              <a:ext uri="{FF2B5EF4-FFF2-40B4-BE49-F238E27FC236}">
                <a16:creationId xmlns:a16="http://schemas.microsoft.com/office/drawing/2014/main" id="{7400D883-C7AE-4F8C-B909-EE288FFF2749}"/>
              </a:ext>
            </a:extLst>
          </p:cNvPr>
          <p:cNvSpPr>
            <a:spLocks xmlns:a="http://schemas.openxmlformats.org/drawingml/2006/main" noGrp="1"/>
          </p:cNvSpPr>
          <p:nvPr/>
        </p:nvSpPr>
        <p:spPr>
          <a:xfrm xmlns:a="http://schemas.openxmlformats.org/drawingml/2006/main">
            <a:off x="11190684" y="450056"/>
            <a:ext cx="1763316"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CAPABILITIES</a:t>
            </a:r>
          </a:p>
        </p:txBody>
      </p:sp>
      <p:sp>
        <p:nvSpPr>
          <p:cNvPr id="4" name="text-3">
            <a:extLst xmlns:a="http://schemas.openxmlformats.org/drawingml/2006/main">
              <a:ext uri="{FF2B5EF4-FFF2-40B4-BE49-F238E27FC236}">
                <a16:creationId xmlns:a16="http://schemas.microsoft.com/office/drawing/2014/main" id="{15E84D54-2498-4801-9DB5-1E9A19035B72}"/>
              </a:ext>
            </a:extLst>
          </p:cNvPr>
          <p:cNvSpPr>
            <a:spLocks xmlns:a="http://schemas.openxmlformats.org/drawingml/2006/main" noGrp="1"/>
          </p:cNvSpPr>
          <p:nvPr/>
        </p:nvSpPr>
        <p:spPr>
          <a:xfrm xmlns:a="http://schemas.openxmlformats.org/drawingml/2006/main">
            <a:off x="838200" y="1171575"/>
            <a:ext cx="5538192" cy="6391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125" b="0" i="0">
                <a:solidFill>
                  <a:srgbClr val="22241F"/>
                </a:solidFill>
                <a:latin typeface="Helvetica Neue"/>
                <a:ea typeface="Helvetica Neue"/>
                <a:cs typeface="Helvetica Neue"/>
              </a:defRPr>
            </a:pPr>
            <a:r>
              <a:rPr sz="4125" b="0" i="0">
                <a:solidFill>
                  <a:srgbClr val="22241F"/>
                </a:solidFill>
                <a:latin typeface="Helvetica Neue"/>
                <a:ea typeface="Helvetica Neue"/>
                <a:cs typeface="Helvetica Neue"/>
              </a:rPr>
              <a:t>Separate current features</a:t>
            </a:r>
          </a:p>
        </p:txBody>
      </p:sp>
      <p:sp>
        <p:nvSpPr>
          <p:cNvPr id="5" name="text-4">
            <a:extLst xmlns:a="http://schemas.openxmlformats.org/drawingml/2006/main">
              <a:ext uri="{FF2B5EF4-FFF2-40B4-BE49-F238E27FC236}">
                <a16:creationId xmlns:a16="http://schemas.microsoft.com/office/drawing/2014/main" id="{81CF6BB0-AC00-4F04-853A-E624A2677F2E}"/>
              </a:ext>
            </a:extLst>
          </p:cNvPr>
          <p:cNvSpPr>
            <a:spLocks xmlns:a="http://schemas.openxmlformats.org/drawingml/2006/main" noGrp="1"/>
          </p:cNvSpPr>
          <p:nvPr/>
        </p:nvSpPr>
        <p:spPr>
          <a:xfrm xmlns:a="http://schemas.openxmlformats.org/drawingml/2006/main">
            <a:off x="838200" y="1737271"/>
            <a:ext cx="4557861" cy="6391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125" b="0" i="0">
                <a:solidFill>
                  <a:srgbClr val="22241F"/>
                </a:solidFill>
                <a:latin typeface="Helvetica Neue"/>
                <a:ea typeface="Helvetica Neue"/>
                <a:cs typeface="Helvetica Neue"/>
              </a:defRPr>
            </a:pPr>
            <a:r>
              <a:rPr sz="4125" b="0" i="0">
                <a:solidFill>
                  <a:srgbClr val="22241F"/>
                </a:solidFill>
                <a:latin typeface="Helvetica Neue"/>
                <a:ea typeface="Helvetica Neue"/>
                <a:cs typeface="Helvetica Neue"/>
              </a:rPr>
              <a:t>from future modules.</a:t>
            </a:r>
          </a:p>
        </p:txBody>
      </p:sp>
      <p:sp>
        <p:nvSpPr>
          <p:cNvPr id="6" name="text-5">
            <a:extLst xmlns:a="http://schemas.openxmlformats.org/drawingml/2006/main">
              <a:ext uri="{FF2B5EF4-FFF2-40B4-BE49-F238E27FC236}">
                <a16:creationId xmlns:a16="http://schemas.microsoft.com/office/drawing/2014/main" id="{1273A99A-DC9F-4189-997F-20A39D2EF557}"/>
              </a:ext>
            </a:extLst>
          </p:cNvPr>
          <p:cNvSpPr>
            <a:spLocks xmlns:a="http://schemas.openxmlformats.org/drawingml/2006/main" noGrp="1"/>
          </p:cNvSpPr>
          <p:nvPr/>
        </p:nvSpPr>
        <p:spPr>
          <a:xfrm xmlns:a="http://schemas.openxmlformats.org/drawingml/2006/main">
            <a:off x="838200" y="6856214"/>
            <a:ext cx="6876455" cy="1510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75" b="0" i="0">
                <a:solidFill>
                  <a:srgbClr val="697065"/>
                </a:solidFill>
                <a:latin typeface="Helvetica Neue"/>
                <a:ea typeface="Helvetica Neue"/>
                <a:cs typeface="Helvetica Neue"/>
              </a:defRPr>
            </a:pPr>
            <a:r>
              <a:rPr sz="975" b="0" i="0">
                <a:solidFill>
                  <a:srgbClr val="697065"/>
                </a:solidFill>
                <a:latin typeface="Helvetica Neue"/>
                <a:ea typeface="Helvetica Neue"/>
                <a:cs typeface="Helvetica Neue"/>
              </a:rPr>
              <a:t>Handoff 8db2c48. Public withdrawal and unmodified-wallet acceptance remain unverified; source records were not rerun here.</a:t>
            </a:r>
          </a:p>
        </p:txBody>
      </p:sp>
      <p:sp>
        <p:nvSpPr>
          <p:cNvPr id="7" name="text-6">
            <a:extLst xmlns:a="http://schemas.openxmlformats.org/drawingml/2006/main">
              <a:ext uri="{FF2B5EF4-FFF2-40B4-BE49-F238E27FC236}">
                <a16:creationId xmlns:a16="http://schemas.microsoft.com/office/drawing/2014/main" id="{8D6B1026-8402-420B-97D0-4A6657550468}"/>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8" name="text-7">
            <a:extLst xmlns:a="http://schemas.openxmlformats.org/drawingml/2006/main">
              <a:ext uri="{FF2B5EF4-FFF2-40B4-BE49-F238E27FC236}">
                <a16:creationId xmlns:a16="http://schemas.microsoft.com/office/drawing/2014/main" id="{B8124D10-78A0-4240-9059-37439AAFF3BC}"/>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9" name="text-8">
            <a:extLst xmlns:a="http://schemas.openxmlformats.org/drawingml/2006/main">
              <a:ext uri="{FF2B5EF4-FFF2-40B4-BE49-F238E27FC236}">
                <a16:creationId xmlns:a16="http://schemas.microsoft.com/office/drawing/2014/main" id="{13EFA7AD-EBED-4343-848D-B58F7133C08F}"/>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A02 / 09</a:t>
            </a:r>
          </a:p>
        </p:txBody>
      </p:sp>
      <p:graphicFrame>
        <p:nvGraphicFramePr>
          <p:cNvPr id="20" name=""/>
          <p:cNvGraphicFramePr/>
          <p:nvPr/>
        </p:nvGraphicFramePr>
        <p:xfrm>
          <a:off xmlns:a="http://schemas.openxmlformats.org/drawingml/2006/main" x="838200" y="2569666"/>
          <a:ext xmlns:a="http://schemas.openxmlformats.org/drawingml/2006/main" cx="12039600" cy="4037409"/>
        </p:xfrm>
        <a:graphic xmlns:a="http://schemas.openxmlformats.org/drawingml/2006/main">
          <a:graphicData uri="http://schemas.openxmlformats.org/drawingml/2006/table">
            <a:tbl>
              <a:tblPr/>
              <a:tblGrid>
                <a:gridCol w="3009900"/>
                <a:gridCol w="4093369"/>
                <a:gridCol w="4936331"/>
              </a:tblGrid>
              <a:tr h="261938">
                <a:tc>
                  <a:txBody>
                    <a:bodyPr lIns="0" tIns="0" rIns="76200" bIns="0"/>
                    <a:lstStyle/>
                    <a:p>
                      <a:r>
                        <a:rPr sz="825" b="0">
                          <a:solidFill>
                            <a:srgbClr val="697065"/>
                          </a:solidFill>
                          <a:latin typeface="ui-monospace"/>
                          <a:ea typeface="ui-monospace"/>
                          <a:cs typeface="ui-monospace"/>
                        </a:rPr>
                        <a:t>Capability</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Documented status</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Scope in this presentation</a:t>
                      </a:r>
                    </a:p>
                  </a:txBody>
                  <a:tcPr marL="91440" marR="91440" marT="45720" marB="45720">
                    <a:solidFill>
                      <a:srgbClr val="F7F5EF"/>
                    </a:solidFill>
                  </a:tcPr>
                </a:tc>
              </a:tr>
              <a:tr h="708422">
                <a:tc>
                  <a:txBody>
                    <a:bodyPr lIns="0" tIns="114300" rIns="76200" bIns="114300"/>
                    <a:lstStyle/>
                    <a:p>
                      <a:r>
                        <a:rPr sz="1425" b="0">
                          <a:solidFill>
                            <a:srgbClr val="4A6441"/>
                          </a:solidFill>
                          <a:latin typeface="Helvetica Neue"/>
                          <a:ea typeface="Helvetica Neue"/>
                          <a:cs typeface="Helvetica Neue"/>
                        </a:rPr>
                        <a:t>Age + two country conditions</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Current Count8: fresh public proof + deposit</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Synthetic age, nationality and issuer conditions; not real identity.</a:t>
                      </a:r>
                    </a:p>
                  </a:txBody>
                  <a:tcPr marL="91440" marR="91440" marT="45720" marB="45720">
                    <a:solidFill>
                      <a:srgbClr val="F7F5EF"/>
                    </a:solidFill>
                  </a:tcPr>
                </a:tc>
              </a:tr>
              <a:tr h="708422">
                <a:tc>
                  <a:txBody>
                    <a:bodyPr lIns="0" tIns="114300" rIns="76200" bIns="114300"/>
                    <a:lstStyle/>
                    <a:p>
                      <a:r>
                        <a:rPr sz="1425" b="0">
                          <a:solidFill>
                            <a:srgbClr val="4A6441"/>
                          </a:solidFill>
                          <a:latin typeface="Helvetica Neue"/>
                          <a:ea typeface="Helvetica Neue"/>
                          <a:cs typeface="Helvetica Neue"/>
                        </a:rPr>
                        <a:t>Private sanctions list</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Included in the recorded public Count8 proof</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January 2026 snapshot; not current production compliance.</a:t>
                      </a:r>
                    </a:p>
                  </a:txBody>
                  <a:tcPr marL="91440" marR="91440" marT="45720" marB="45720">
                    <a:solidFill>
                      <a:srgbClr val="F7F5EF"/>
                    </a:solidFill>
                  </a:tcPr>
                </a:tc>
              </a:tr>
              <a:tr h="473273">
                <a:tc>
                  <a:txBody>
                    <a:bodyPr lIns="0" tIns="114300" rIns="76200" bIns="114300"/>
                    <a:lstStyle/>
                    <a:p>
                      <a:r>
                        <a:rPr sz="1425" b="0">
                          <a:solidFill>
                            <a:srgbClr val="4A6441"/>
                          </a:solidFill>
                          <a:latin typeface="Helvetica Neue"/>
                          <a:ea typeface="Helvetica Neue"/>
                          <a:cs typeface="Helvetica Neue"/>
                        </a:rPr>
                        <a:t>OFAC digital address screening</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Separate backend pre-check</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Not ZK; not full sanctions compliance</a:t>
                      </a:r>
                    </a:p>
                  </a:txBody>
                  <a:tcPr marL="91440" marR="91440" marT="45720" marB="45720">
                    <a:solidFill>
                      <a:srgbClr val="F7F5EF"/>
                    </a:solidFill>
                  </a:tcPr>
                </a:tc>
              </a:tr>
              <a:tr h="708422">
                <a:tc>
                  <a:txBody>
                    <a:bodyPr lIns="0" tIns="114300" rIns="76200" bIns="114300"/>
                    <a:lstStyle/>
                    <a:p>
                      <a:r>
                        <a:rPr sz="1425" b="0">
                          <a:solidFill>
                            <a:srgbClr val="4A6441"/>
                          </a:solidFill>
                          <a:latin typeface="Helvetica Neue"/>
                          <a:ea typeface="Helvetica Neue"/>
                          <a:cs typeface="Helvetica Neue"/>
                        </a:rPr>
                        <a:t>Time-limited eligibility</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Reusable account/policy grant</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Second public deposit reused eligibility; original expiry is unchanged.</a:t>
                      </a:r>
                    </a:p>
                  </a:txBody>
                  <a:tcPr marL="91440" marR="91440" marT="45720" marB="45720">
                    <a:solidFill>
                      <a:srgbClr val="F7F5EF"/>
                    </a:solidFill>
                  </a:tcPr>
                </a:tc>
              </a:tr>
              <a:tr h="473273">
                <a:tc>
                  <a:txBody>
                    <a:bodyPr lIns="0" tIns="114300" rIns="76200" bIns="114300"/>
                    <a:lstStyle/>
                    <a:p>
                      <a:r>
                        <a:rPr sz="1425" b="0">
                          <a:solidFill>
                            <a:srgbClr val="4A6441"/>
                          </a:solidFill>
                          <a:latin typeface="Helvetica Neue"/>
                          <a:ea typeface="Helvetica Neue"/>
                          <a:cs typeface="Helvetica Neue"/>
                        </a:rPr>
                        <a:t>Sybil / campaign uniqueness</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Future design in this presentation</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Requires a scoped nullifier registry and identity model</a:t>
                      </a:r>
                    </a:p>
                  </a:txBody>
                  <a:tcPr marL="91440" marR="91440" marT="45720" marB="45720">
                    <a:solidFill>
                      <a:srgbClr val="F7F5EF"/>
                    </a:solidFill>
                  </a:tcPr>
                </a:tc>
              </a:tr>
              <a:tr h="703659">
                <a:tc>
                  <a:txBody>
                    <a:bodyPr lIns="0" tIns="114300" rIns="76200" bIns="114300"/>
                    <a:lstStyle/>
                    <a:p>
                      <a:r>
                        <a:rPr sz="1425" b="0">
                          <a:solidFill>
                            <a:srgbClr val="4A6441"/>
                          </a:solidFill>
                          <a:latin typeface="Helvetica Neue"/>
                          <a:ea typeface="Helvetica Neue"/>
                          <a:cs typeface="Helvetica Neue"/>
                        </a:rPr>
                        <a:t>Multiple proofs with email</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Not yet integrated</a:t>
                      </a:r>
                    </a:p>
                  </a:txBody>
                  <a:tcPr marL="91440" marR="91440" marT="45720" marB="45720">
                    <a:solidFill>
                      <a:srgbClr val="F7F5EF"/>
                    </a:solidFill>
                  </a:tcPr>
                </a:tc>
                <a:tc>
                  <a:txBody>
                    <a:bodyPr lIns="0" tIns="114300" rIns="76200" bIns="114300"/>
                    <a:lstStyle/>
                    <a:p>
                      <a:r>
                        <a:rPr sz="1425" b="0">
                          <a:solidFill>
                            <a:srgbClr val="22241F"/>
                          </a:solidFill>
                          <a:latin typeface="Helvetica Neue"/>
                          <a:ea typeface="Helvetica Neue"/>
                          <a:cs typeface="Helvetica Neue"/>
                        </a:rPr>
                        <a:t>Source trust and same-subject binding must be established</a:t>
                      </a:r>
                    </a:p>
                  </a:txBody>
                  <a:tcPr marL="91440" marR="91440" marT="45720" marB="45720">
                    <a:solidFill>
                      <a:srgbClr val="F7F5EF"/>
                    </a:solidFill>
                  </a:tcPr>
                </a:tc>
              </a:tr>
            </a:tbl>
          </a:graphicData>
        </a:graphic>
      </p:graphicFrame>
    </p:spTree>
    <p:extLst>
      <p:ext uri="{BB962C8B-B14F-4D97-AF65-F5344CB8AC3E}">
        <p14:creationId xmlns:p14="http://schemas.microsoft.com/office/powerpoint/2010/main" val="1106441925"/>
      </p:ext>
    </p:extLst>
  </p:cSld>
</p:sld>
</file>

<file path=ppt/slides/slide2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3EF8265F-C701-46A6-BD02-AF3573588BC5}"/>
              </a:ext>
            </a:extLst>
          </p:cNvPr>
          <p:cNvSpPr>
            <a:spLocks xmlns:a="http://schemas.openxmlformats.org/drawingml/2006/main" noGrp="1"/>
          </p:cNvSpPr>
          <p:nvPr/>
        </p:nvSpPr>
        <p:spPr>
          <a:xfrm xmlns:a="http://schemas.openxmlformats.org/drawingml/2006/main">
            <a:off x="838200" y="2813447"/>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A4662EE9-D5CD-4F5F-9A24-76124CE14C5D}"/>
              </a:ext>
            </a:extLst>
          </p:cNvPr>
          <p:cNvSpPr>
            <a:spLocks xmlns:a="http://schemas.openxmlformats.org/drawingml/2006/main" noGrp="1"/>
          </p:cNvSpPr>
          <p:nvPr/>
        </p:nvSpPr>
        <p:spPr>
          <a:xfrm xmlns:a="http://schemas.openxmlformats.org/drawingml/2006/main">
            <a:off x="7191375" y="2813447"/>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D1B11D5D-BE43-4AC9-AF6E-4D47B8B6B89C}"/>
              </a:ext>
            </a:extLst>
          </p:cNvPr>
          <p:cNvSpPr>
            <a:spLocks xmlns:a="http://schemas.openxmlformats.org/drawingml/2006/main" noGrp="1"/>
          </p:cNvSpPr>
          <p:nvPr/>
        </p:nvSpPr>
        <p:spPr>
          <a:xfrm xmlns:a="http://schemas.openxmlformats.org/drawingml/2006/main">
            <a:off x="838200" y="4698206"/>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AED84CF1-A4A9-4183-BDDD-39FC587D2931}"/>
              </a:ext>
            </a:extLst>
          </p:cNvPr>
          <p:cNvSpPr>
            <a:spLocks xmlns:a="http://schemas.openxmlformats.org/drawingml/2006/main" noGrp="1"/>
          </p:cNvSpPr>
          <p:nvPr/>
        </p:nvSpPr>
        <p:spPr>
          <a:xfrm xmlns:a="http://schemas.openxmlformats.org/drawingml/2006/main">
            <a:off x="7191375" y="4698206"/>
            <a:ext cx="5686425" cy="95"/>
          </a:xfrm>
          <a:custGeom xmlns:a="http://schemas.openxmlformats.org/drawingml/2006/main">
            <a:pathLst>
              <a:path w="5686425" h="95">
                <a:moveTo>
                  <a:pt x="0" y="0"/>
                </a:moveTo>
                <a:lnTo>
                  <a:pt x="5686425" y="0"/>
                </a:lnTo>
              </a:path>
            </a:pathLst>
          </a:custGeom>
          <a:noFill xmlns:a="http://schemas.openxmlformats.org/drawingml/2006/main"/>
          <a:ln xmlns:a="http://schemas.openxmlformats.org/drawingml/2006/main" w="9525">
            <a:solidFill>
              <a:srgbClr val="D0D3C7"/>
            </a:solidFill>
          </a:ln>
        </p:spPr>
      </p:sp>
      <p:sp>
        <p:nvSpPr>
          <p:cNvPr id="5" name="text-4">
            <a:extLst xmlns:a="http://schemas.openxmlformats.org/drawingml/2006/main">
              <a:ext uri="{FF2B5EF4-FFF2-40B4-BE49-F238E27FC236}">
                <a16:creationId xmlns:a16="http://schemas.microsoft.com/office/drawing/2014/main" id="{24E9FAE6-6293-4FCA-B0F6-71E0765F9235}"/>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bd67fc3335844920"/>
              </a:rPr>
              <a:t>trion</a:t>
            </a:r>
          </a:p>
        </p:txBody>
      </p:sp>
      <p:sp>
        <p:nvSpPr>
          <p:cNvPr id="6" name="text-5">
            <a:extLst xmlns:a="http://schemas.openxmlformats.org/drawingml/2006/main">
              <a:ext uri="{FF2B5EF4-FFF2-40B4-BE49-F238E27FC236}">
                <a16:creationId xmlns:a16="http://schemas.microsoft.com/office/drawing/2014/main" id="{69482E3B-DD44-4CD6-8098-6F6A29533C5C}"/>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48a8cd8cc15e4f30"/>
              </a:rPr>
              <a:t>labs</a:t>
            </a:r>
          </a:p>
        </p:txBody>
      </p:sp>
      <p:sp>
        <p:nvSpPr>
          <p:cNvPr id="7" name="text-6">
            <a:extLst xmlns:a="http://schemas.openxmlformats.org/drawingml/2006/main">
              <a:ext uri="{FF2B5EF4-FFF2-40B4-BE49-F238E27FC236}">
                <a16:creationId xmlns:a16="http://schemas.microsoft.com/office/drawing/2014/main" id="{0F9F7BCD-D195-43AD-93FD-624785DA41DB}"/>
              </a:ext>
            </a:extLst>
          </p:cNvPr>
          <p:cNvSpPr>
            <a:spLocks xmlns:a="http://schemas.openxmlformats.org/drawingml/2006/main" noGrp="1"/>
          </p:cNvSpPr>
          <p:nvPr/>
        </p:nvSpPr>
        <p:spPr>
          <a:xfrm xmlns:a="http://schemas.openxmlformats.org/drawingml/2006/main">
            <a:off x="11190684" y="450056"/>
            <a:ext cx="1763316"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SYBIL LIMITS</a:t>
            </a:r>
          </a:p>
        </p:txBody>
      </p:sp>
      <p:sp>
        <p:nvSpPr>
          <p:cNvPr id="8" name="text-7">
            <a:extLst xmlns:a="http://schemas.openxmlformats.org/drawingml/2006/main">
              <a:ext uri="{FF2B5EF4-FFF2-40B4-BE49-F238E27FC236}">
                <a16:creationId xmlns:a16="http://schemas.microsoft.com/office/drawing/2014/main" id="{E6356AE2-7D07-4FC3-B955-972A47D1664E}"/>
              </a:ext>
            </a:extLst>
          </p:cNvPr>
          <p:cNvSpPr>
            <a:spLocks xmlns:a="http://schemas.openxmlformats.org/drawingml/2006/main" noGrp="1"/>
          </p:cNvSpPr>
          <p:nvPr/>
        </p:nvSpPr>
        <p:spPr>
          <a:xfrm xmlns:a="http://schemas.openxmlformats.org/drawingml/2006/main">
            <a:off x="838200" y="1181100"/>
            <a:ext cx="5295156"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Four issues to resolve</a:t>
            </a:r>
          </a:p>
        </p:txBody>
      </p:sp>
      <p:sp>
        <p:nvSpPr>
          <p:cNvPr id="9" name="text-8">
            <a:extLst xmlns:a="http://schemas.openxmlformats.org/drawingml/2006/main">
              <a:ext uri="{FF2B5EF4-FFF2-40B4-BE49-F238E27FC236}">
                <a16:creationId xmlns:a16="http://schemas.microsoft.com/office/drawing/2014/main" id="{858A4046-D9B7-4E71-A10A-C082D9419750}"/>
              </a:ext>
            </a:extLst>
          </p:cNvPr>
          <p:cNvSpPr>
            <a:spLocks xmlns:a="http://schemas.openxmlformats.org/drawingml/2006/main" noGrp="1"/>
          </p:cNvSpPr>
          <p:nvPr/>
        </p:nvSpPr>
        <p:spPr>
          <a:xfrm xmlns:a="http://schemas.openxmlformats.org/drawingml/2006/main">
            <a:off x="838200" y="1830586"/>
            <a:ext cx="4740027"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for Sybil resistance.</a:t>
            </a:r>
          </a:p>
        </p:txBody>
      </p:sp>
      <p:sp>
        <p:nvSpPr>
          <p:cNvPr id="10" name="text-9">
            <a:extLst xmlns:a="http://schemas.openxmlformats.org/drawingml/2006/main">
              <a:ext uri="{FF2B5EF4-FFF2-40B4-BE49-F238E27FC236}">
                <a16:creationId xmlns:a16="http://schemas.microsoft.com/office/drawing/2014/main" id="{6B7E5A29-7447-4473-B2F5-7578CAA812FE}"/>
              </a:ext>
            </a:extLst>
          </p:cNvPr>
          <p:cNvSpPr>
            <a:spLocks xmlns:a="http://schemas.openxmlformats.org/drawingml/2006/main" noGrp="1"/>
          </p:cNvSpPr>
          <p:nvPr/>
        </p:nvSpPr>
        <p:spPr>
          <a:xfrm xmlns:a="http://schemas.openxmlformats.org/drawingml/2006/main">
            <a:off x="1238250" y="3053507"/>
            <a:ext cx="539204"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SOURCE</a:t>
            </a:r>
          </a:p>
        </p:txBody>
      </p:sp>
      <p:sp>
        <p:nvSpPr>
          <p:cNvPr id="11" name="text-10">
            <a:extLst xmlns:a="http://schemas.openxmlformats.org/drawingml/2006/main">
              <a:ext uri="{FF2B5EF4-FFF2-40B4-BE49-F238E27FC236}">
                <a16:creationId xmlns:a16="http://schemas.microsoft.com/office/drawing/2014/main" id="{5D6EEC6F-F0D1-429D-AA0C-319F8B688A4B}"/>
              </a:ext>
            </a:extLst>
          </p:cNvPr>
          <p:cNvSpPr>
            <a:spLocks xmlns:a="http://schemas.openxmlformats.org/drawingml/2006/main" noGrp="1"/>
          </p:cNvSpPr>
          <p:nvPr/>
        </p:nvSpPr>
        <p:spPr>
          <a:xfrm xmlns:a="http://schemas.openxmlformats.org/drawingml/2006/main">
            <a:off x="838200" y="3423047"/>
            <a:ext cx="4210199"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Same document or same person?</a:t>
            </a:r>
          </a:p>
        </p:txBody>
      </p:sp>
      <p:sp>
        <p:nvSpPr>
          <p:cNvPr id="12" name="text-11">
            <a:extLst xmlns:a="http://schemas.openxmlformats.org/drawingml/2006/main">
              <a:ext uri="{FF2B5EF4-FFF2-40B4-BE49-F238E27FC236}">
                <a16:creationId xmlns:a16="http://schemas.microsoft.com/office/drawing/2014/main" id="{54F0246C-97A8-4282-B3F1-3806FCD65B99}"/>
              </a:ext>
            </a:extLst>
          </p:cNvPr>
          <p:cNvSpPr>
            <a:spLocks xmlns:a="http://schemas.openxmlformats.org/drawingml/2006/main" noGrp="1"/>
          </p:cNvSpPr>
          <p:nvPr/>
        </p:nvSpPr>
        <p:spPr>
          <a:xfrm xmlns:a="http://schemas.openxmlformats.org/drawingml/2006/main">
            <a:off x="838200" y="3873103"/>
            <a:ext cx="521999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Define multiple-document, renewal, and person-document</a:t>
            </a:r>
          </a:p>
        </p:txBody>
      </p:sp>
      <p:sp>
        <p:nvSpPr>
          <p:cNvPr id="13" name="text-12">
            <a:extLst xmlns:a="http://schemas.openxmlformats.org/drawingml/2006/main">
              <a:ext uri="{FF2B5EF4-FFF2-40B4-BE49-F238E27FC236}">
                <a16:creationId xmlns:a16="http://schemas.microsoft.com/office/drawing/2014/main" id="{4D2FB9F6-F824-4BF6-9359-489EB6506B78}"/>
              </a:ext>
            </a:extLst>
          </p:cNvPr>
          <p:cNvSpPr>
            <a:spLocks xmlns:a="http://schemas.openxmlformats.org/drawingml/2006/main" noGrp="1"/>
          </p:cNvSpPr>
          <p:nvPr/>
        </p:nvSpPr>
        <p:spPr>
          <a:xfrm xmlns:a="http://schemas.openxmlformats.org/drawingml/2006/main">
            <a:off x="838200" y="4157067"/>
            <a:ext cx="1260425"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binding rules.</a:t>
            </a:r>
          </a:p>
        </p:txBody>
      </p:sp>
      <p:sp>
        <p:nvSpPr>
          <p:cNvPr id="14" name="text-13">
            <a:extLst xmlns:a="http://schemas.openxmlformats.org/drawingml/2006/main">
              <a:ext uri="{FF2B5EF4-FFF2-40B4-BE49-F238E27FC236}">
                <a16:creationId xmlns:a16="http://schemas.microsoft.com/office/drawing/2014/main" id="{0CADB9B6-7D55-4934-B059-B422F6460A0A}"/>
              </a:ext>
            </a:extLst>
          </p:cNvPr>
          <p:cNvSpPr>
            <a:spLocks xmlns:a="http://schemas.openxmlformats.org/drawingml/2006/main" noGrp="1"/>
          </p:cNvSpPr>
          <p:nvPr/>
        </p:nvSpPr>
        <p:spPr>
          <a:xfrm xmlns:a="http://schemas.openxmlformats.org/drawingml/2006/main">
            <a:off x="7591425" y="3053507"/>
            <a:ext cx="462111"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SCOPE</a:t>
            </a:r>
          </a:p>
        </p:txBody>
      </p:sp>
      <p:sp>
        <p:nvSpPr>
          <p:cNvPr id="15" name="text-14">
            <a:extLst xmlns:a="http://schemas.openxmlformats.org/drawingml/2006/main">
              <a:ext uri="{FF2B5EF4-FFF2-40B4-BE49-F238E27FC236}">
                <a16:creationId xmlns:a16="http://schemas.microsoft.com/office/drawing/2014/main" id="{139E60AF-564D-4B5A-B209-459EAD04E34D}"/>
              </a:ext>
            </a:extLst>
          </p:cNvPr>
          <p:cNvSpPr>
            <a:spLocks xmlns:a="http://schemas.openxmlformats.org/drawingml/2006/main" noGrp="1"/>
          </p:cNvSpPr>
          <p:nvPr/>
        </p:nvSpPr>
        <p:spPr>
          <a:xfrm xmlns:a="http://schemas.openxmlformats.org/drawingml/2006/main">
            <a:off x="7191375" y="3423047"/>
            <a:ext cx="3056781"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Once in which program?</a:t>
            </a:r>
          </a:p>
        </p:txBody>
      </p:sp>
      <p:sp>
        <p:nvSpPr>
          <p:cNvPr id="16" name="text-15">
            <a:extLst xmlns:a="http://schemas.openxmlformats.org/drawingml/2006/main">
              <a:ext uri="{FF2B5EF4-FFF2-40B4-BE49-F238E27FC236}">
                <a16:creationId xmlns:a16="http://schemas.microsoft.com/office/drawing/2014/main" id="{85310D7A-328D-49D2-B374-C7004CA81172}"/>
              </a:ext>
            </a:extLst>
          </p:cNvPr>
          <p:cNvSpPr>
            <a:spLocks xmlns:a="http://schemas.openxmlformats.org/drawingml/2006/main" noGrp="1"/>
          </p:cNvSpPr>
          <p:nvPr/>
        </p:nvSpPr>
        <p:spPr>
          <a:xfrm xmlns:a="http://schemas.openxmlformats.org/drawingml/2006/main">
            <a:off x="7191375" y="3873103"/>
            <a:ext cx="5048845"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Scope the nullifier to the campaign and entitlement type.</a:t>
            </a:r>
          </a:p>
        </p:txBody>
      </p:sp>
      <p:sp>
        <p:nvSpPr>
          <p:cNvPr id="17" name="text-16">
            <a:extLst xmlns:a="http://schemas.openxmlformats.org/drawingml/2006/main">
              <a:ext uri="{FF2B5EF4-FFF2-40B4-BE49-F238E27FC236}">
                <a16:creationId xmlns:a16="http://schemas.microsoft.com/office/drawing/2014/main" id="{E7587DD8-EC13-4397-A370-B42306A578EA}"/>
              </a:ext>
            </a:extLst>
          </p:cNvPr>
          <p:cNvSpPr>
            <a:spLocks xmlns:a="http://schemas.openxmlformats.org/drawingml/2006/main" noGrp="1"/>
          </p:cNvSpPr>
          <p:nvPr/>
        </p:nvSpPr>
        <p:spPr>
          <a:xfrm xmlns:a="http://schemas.openxmlformats.org/drawingml/2006/main">
            <a:off x="1238250" y="4938266"/>
            <a:ext cx="539204"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RECORD</a:t>
            </a:r>
          </a:p>
        </p:txBody>
      </p:sp>
      <p:sp>
        <p:nvSpPr>
          <p:cNvPr id="18" name="text-17">
            <a:extLst xmlns:a="http://schemas.openxmlformats.org/drawingml/2006/main">
              <a:ext uri="{FF2B5EF4-FFF2-40B4-BE49-F238E27FC236}">
                <a16:creationId xmlns:a16="http://schemas.microsoft.com/office/drawing/2014/main" id="{C9C3B878-9DA3-4317-AA19-E2947C5235C8}"/>
              </a:ext>
            </a:extLst>
          </p:cNvPr>
          <p:cNvSpPr>
            <a:spLocks xmlns:a="http://schemas.openxmlformats.org/drawingml/2006/main" noGrp="1"/>
          </p:cNvSpPr>
          <p:nvPr/>
        </p:nvSpPr>
        <p:spPr>
          <a:xfrm xmlns:a="http://schemas.openxmlformats.org/drawingml/2006/main">
            <a:off x="838200" y="5307806"/>
            <a:ext cx="3654475"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Which entitlement was used?</a:t>
            </a:r>
          </a:p>
        </p:txBody>
      </p:sp>
      <p:sp>
        <p:nvSpPr>
          <p:cNvPr id="19" name="text-18">
            <a:extLst xmlns:a="http://schemas.openxmlformats.org/drawingml/2006/main">
              <a:ext uri="{FF2B5EF4-FFF2-40B4-BE49-F238E27FC236}">
                <a16:creationId xmlns:a16="http://schemas.microsoft.com/office/drawing/2014/main" id="{7342CBD7-ECBF-4DD9-ABA1-51FB4DD25238}"/>
              </a:ext>
            </a:extLst>
          </p:cNvPr>
          <p:cNvSpPr>
            <a:spLocks xmlns:a="http://schemas.openxmlformats.org/drawingml/2006/main" noGrp="1"/>
          </p:cNvSpPr>
          <p:nvPr/>
        </p:nvSpPr>
        <p:spPr>
          <a:xfrm xmlns:a="http://schemas.openxmlformats.org/drawingml/2006/main">
            <a:off x="838200" y="5757863"/>
            <a:ext cx="4636740"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Persist successful claims and protect against reuse.</a:t>
            </a:r>
          </a:p>
        </p:txBody>
      </p:sp>
      <p:sp>
        <p:nvSpPr>
          <p:cNvPr id="20" name="text-19">
            <a:extLst xmlns:a="http://schemas.openxmlformats.org/drawingml/2006/main">
              <a:ext uri="{FF2B5EF4-FFF2-40B4-BE49-F238E27FC236}">
                <a16:creationId xmlns:a16="http://schemas.microsoft.com/office/drawing/2014/main" id="{88049F64-6370-44EE-BE61-0FD4E05C227F}"/>
              </a:ext>
            </a:extLst>
          </p:cNvPr>
          <p:cNvSpPr>
            <a:spLocks xmlns:a="http://schemas.openxmlformats.org/drawingml/2006/main" noGrp="1"/>
          </p:cNvSpPr>
          <p:nvPr/>
        </p:nvSpPr>
        <p:spPr>
          <a:xfrm xmlns:a="http://schemas.openxmlformats.org/drawingml/2006/main">
            <a:off x="7591425" y="4938266"/>
            <a:ext cx="616446" cy="1394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900" b="0" i="0">
                <a:solidFill>
                  <a:srgbClr val="697065"/>
                </a:solidFill>
                <a:latin typeface="ui-monospace"/>
                <a:ea typeface="ui-monospace"/>
                <a:cs typeface="ui-monospace"/>
              </a:defRPr>
            </a:pPr>
            <a:r>
              <a:rPr sz="900" b="0" i="0">
                <a:solidFill>
                  <a:srgbClr val="697065"/>
                </a:solidFill>
                <a:latin typeface="ui-monospace"/>
                <a:ea typeface="ui-monospace"/>
                <a:cs typeface="ui-monospace"/>
              </a:rPr>
              <a:t>PRIVACY</a:t>
            </a:r>
          </a:p>
        </p:txBody>
      </p:sp>
      <p:sp>
        <p:nvSpPr>
          <p:cNvPr id="21" name="text-20">
            <a:extLst xmlns:a="http://schemas.openxmlformats.org/drawingml/2006/main">
              <a:ext uri="{FF2B5EF4-FFF2-40B4-BE49-F238E27FC236}">
                <a16:creationId xmlns:a16="http://schemas.microsoft.com/office/drawing/2014/main" id="{2E4C7B19-8E84-481A-9F2E-24721BA3FE36}"/>
              </a:ext>
            </a:extLst>
          </p:cNvPr>
          <p:cNvSpPr>
            <a:spLocks xmlns:a="http://schemas.openxmlformats.org/drawingml/2006/main" noGrp="1"/>
          </p:cNvSpPr>
          <p:nvPr/>
        </p:nvSpPr>
        <p:spPr>
          <a:xfrm xmlns:a="http://schemas.openxmlformats.org/drawingml/2006/main">
            <a:off x="7191375" y="5307806"/>
            <a:ext cx="4388793"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22241F"/>
                </a:solidFill>
                <a:latin typeface="Helvetica Neue"/>
                <a:ea typeface="Helvetica Neue"/>
                <a:cs typeface="Helvetica Neue"/>
              </a:defRPr>
            </a:pPr>
            <a:r>
              <a:rPr sz="2175" b="0" i="0">
                <a:solidFill>
                  <a:srgbClr val="22241F"/>
                </a:solidFill>
                <a:latin typeface="Helvetica Neue"/>
                <a:ea typeface="Helvetica Neue"/>
                <a:cs typeface="Helvetica Neue"/>
              </a:rPr>
              <a:t>Can activity be linked across apps?</a:t>
            </a:r>
          </a:p>
        </p:txBody>
      </p:sp>
      <p:sp>
        <p:nvSpPr>
          <p:cNvPr id="22" name="text-21">
            <a:extLst xmlns:a="http://schemas.openxmlformats.org/drawingml/2006/main">
              <a:ext uri="{FF2B5EF4-FFF2-40B4-BE49-F238E27FC236}">
                <a16:creationId xmlns:a16="http://schemas.microsoft.com/office/drawing/2014/main" id="{003A2058-F1A5-4386-BE9E-7D54B0029B7F}"/>
              </a:ext>
            </a:extLst>
          </p:cNvPr>
          <p:cNvSpPr>
            <a:spLocks xmlns:a="http://schemas.openxmlformats.org/drawingml/2006/main" noGrp="1"/>
          </p:cNvSpPr>
          <p:nvPr/>
        </p:nvSpPr>
        <p:spPr>
          <a:xfrm xmlns:a="http://schemas.openxmlformats.org/drawingml/2006/main">
            <a:off x="7191375" y="5757863"/>
            <a:ext cx="5171926"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Assess whether the identity marker can be tracked across</a:t>
            </a:r>
          </a:p>
        </p:txBody>
      </p:sp>
      <p:sp>
        <p:nvSpPr>
          <p:cNvPr id="23" name="text-22">
            <a:extLst xmlns:a="http://schemas.openxmlformats.org/drawingml/2006/main">
              <a:ext uri="{FF2B5EF4-FFF2-40B4-BE49-F238E27FC236}">
                <a16:creationId xmlns:a16="http://schemas.microsoft.com/office/drawing/2014/main" id="{E4594376-1295-4135-B455-F3ED6FDE18C8}"/>
              </a:ext>
            </a:extLst>
          </p:cNvPr>
          <p:cNvSpPr>
            <a:spLocks xmlns:a="http://schemas.openxmlformats.org/drawingml/2006/main" noGrp="1"/>
          </p:cNvSpPr>
          <p:nvPr/>
        </p:nvSpPr>
        <p:spPr>
          <a:xfrm xmlns:a="http://schemas.openxmlformats.org/drawingml/2006/main">
            <a:off x="7191375" y="6041827"/>
            <a:ext cx="974973"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programs.</a:t>
            </a:r>
          </a:p>
        </p:txBody>
      </p:sp>
      <p:sp>
        <p:nvSpPr>
          <p:cNvPr id="24" name="text-23">
            <a:extLst xmlns:a="http://schemas.openxmlformats.org/drawingml/2006/main">
              <a:ext uri="{FF2B5EF4-FFF2-40B4-BE49-F238E27FC236}">
                <a16:creationId xmlns:a16="http://schemas.microsoft.com/office/drawing/2014/main" id="{E10AF39B-8AB0-4AA8-803E-C8A4506AAF62}"/>
              </a:ext>
            </a:extLst>
          </p:cNvPr>
          <p:cNvSpPr>
            <a:spLocks xmlns:a="http://schemas.openxmlformats.org/drawingml/2006/main" noGrp="1"/>
          </p:cNvSpPr>
          <p:nvPr/>
        </p:nvSpPr>
        <p:spPr>
          <a:xfrm xmlns:a="http://schemas.openxmlformats.org/drawingml/2006/main">
            <a:off x="838200" y="6842820"/>
            <a:ext cx="4341316"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Order replay protection does not replace campaign-level Sybil resistance.</a:t>
            </a:r>
          </a:p>
        </p:txBody>
      </p:sp>
      <p:sp>
        <p:nvSpPr>
          <p:cNvPr id="25" name="text-24">
            <a:extLst xmlns:a="http://schemas.openxmlformats.org/drawingml/2006/main">
              <a:ext uri="{FF2B5EF4-FFF2-40B4-BE49-F238E27FC236}">
                <a16:creationId xmlns:a16="http://schemas.microsoft.com/office/drawing/2014/main" id="{D61BD43A-DAAB-433F-92F8-B7C705D636AA}"/>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6" name="text-25">
            <a:extLst xmlns:a="http://schemas.openxmlformats.org/drawingml/2006/main">
              <a:ext uri="{FF2B5EF4-FFF2-40B4-BE49-F238E27FC236}">
                <a16:creationId xmlns:a16="http://schemas.microsoft.com/office/drawing/2014/main" id="{D749426B-0C7E-4130-84B4-AA8F3A71C4CE}"/>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7" name="text-26">
            <a:extLst xmlns:a="http://schemas.openxmlformats.org/drawingml/2006/main">
              <a:ext uri="{FF2B5EF4-FFF2-40B4-BE49-F238E27FC236}">
                <a16:creationId xmlns:a16="http://schemas.microsoft.com/office/drawing/2014/main" id="{6FF98B56-DA8F-4D54-BB7A-A7287ACDC472}"/>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A03 / 09</a:t>
            </a:r>
          </a:p>
        </p:txBody>
      </p:sp>
      <p:pic>
        <p:nvPicPr>
          <p:cNvPr id="59" name=""/>
          <p:cNvPicPr>
            <a:picLocks xmlns:a="http://schemas.openxmlformats.org/drawingml/2006/main" noChangeAspect="1"/>
          </p:cNvPicPr>
          <p:nvPr/>
        </p:nvPicPr>
        <p:blipFill>
          <a:blip xmlns:r="http://schemas.openxmlformats.org/officeDocument/2006/relationships" xmlns:a="http://schemas.openxmlformats.org/drawingml/2006/main" r:embed="R466d3c4b27dc409f"/>
          <a:stretch xmlns:a="http://schemas.openxmlformats.org/drawingml/2006/main"/>
        </p:blipFill>
        <p:spPr>
          <a:xfrm xmlns:a="http://schemas.openxmlformats.org/drawingml/2006/main">
            <a:off x="842792" y="2994422"/>
            <a:ext cx="247990" cy="257175"/>
          </a:xfrm>
          <a:prstGeom xmlns:a="http://schemas.openxmlformats.org/drawingml/2006/main" prst="rect">
            <a:avLst/>
          </a:prstGeom>
        </p:spPr>
      </p:pic>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7494eeae7ff64343"/>
          <a:stretch xmlns:a="http://schemas.openxmlformats.org/drawingml/2006/main"/>
        </p:blipFill>
        <p:spPr>
          <a:xfrm xmlns:a="http://schemas.openxmlformats.org/drawingml/2006/main">
            <a:off x="7195967" y="2994422"/>
            <a:ext cx="247990" cy="257175"/>
          </a:xfrm>
          <a:prstGeom xmlns:a="http://schemas.openxmlformats.org/drawingml/2006/main" prst="rect">
            <a:avLst/>
          </a:prstGeom>
        </p:spPr>
      </p:pic>
      <p:pic>
        <p:nvPicPr>
          <p:cNvPr id="61" name=""/>
          <p:cNvPicPr>
            <a:picLocks xmlns:a="http://schemas.openxmlformats.org/drawingml/2006/main" noChangeAspect="1"/>
          </p:cNvPicPr>
          <p:nvPr/>
        </p:nvPicPr>
        <p:blipFill>
          <a:blip xmlns:r="http://schemas.openxmlformats.org/officeDocument/2006/relationships" xmlns:a="http://schemas.openxmlformats.org/drawingml/2006/main" r:embed="Ra2f61303ce304aff"/>
          <a:stretch xmlns:a="http://schemas.openxmlformats.org/drawingml/2006/main"/>
        </p:blipFill>
        <p:spPr>
          <a:xfrm xmlns:a="http://schemas.openxmlformats.org/drawingml/2006/main">
            <a:off x="842792" y="4879181"/>
            <a:ext cx="247990" cy="257175"/>
          </a:xfrm>
          <a:prstGeom xmlns:a="http://schemas.openxmlformats.org/drawingml/2006/main" prst="rect">
            <a:avLst/>
          </a:prstGeom>
        </p:spPr>
      </p:pic>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2341606947234b15"/>
          <a:stretch xmlns:a="http://schemas.openxmlformats.org/drawingml/2006/main"/>
        </p:blipFill>
        <p:spPr>
          <a:xfrm xmlns:a="http://schemas.openxmlformats.org/drawingml/2006/main">
            <a:off x="7195967" y="4879181"/>
            <a:ext cx="247990" cy="257175"/>
          </a:xfrm>
          <a:prstGeom xmlns:a="http://schemas.openxmlformats.org/drawingml/2006/main" prst="rect">
            <a:avLst/>
          </a:prstGeom>
        </p:spPr>
      </p:pic>
    </p:spTree>
    <p:extLst>
      <p:ext uri="{BB962C8B-B14F-4D97-AF65-F5344CB8AC3E}">
        <p14:creationId xmlns:p14="http://schemas.microsoft.com/office/powerpoint/2010/main" val="1607776728"/>
      </p:ext>
    </p:extLst>
  </p:cSld>
</p:sld>
</file>

<file path=ppt/slides/slide2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0D0C3675-D651-40BD-A271-4560E6AFAA0C}"/>
              </a:ext>
            </a:extLst>
          </p:cNvPr>
          <p:cNvSpPr>
            <a:spLocks xmlns:a="http://schemas.openxmlformats.org/drawingml/2006/main" noGrp="1"/>
          </p:cNvSpPr>
          <p:nvPr/>
        </p:nvSpPr>
        <p:spPr>
          <a:xfrm xmlns:a="http://schemas.openxmlformats.org/drawingml/2006/main">
            <a:off x="838200" y="2937272"/>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2C2FFB80-1A55-4A8E-9B64-800FE6CD8594}"/>
              </a:ext>
            </a:extLst>
          </p:cNvPr>
          <p:cNvSpPr>
            <a:spLocks xmlns:a="http://schemas.openxmlformats.org/drawingml/2006/main" noGrp="1"/>
          </p:cNvSpPr>
          <p:nvPr/>
        </p:nvSpPr>
        <p:spPr>
          <a:xfrm xmlns:a="http://schemas.openxmlformats.org/drawingml/2006/main">
            <a:off x="4987826" y="2937272"/>
            <a:ext cx="3740200" cy="95"/>
          </a:xfrm>
          <a:custGeom xmlns:a="http://schemas.openxmlformats.org/drawingml/2006/main">
            <a:pathLst>
              <a:path w="3740200" h="95">
                <a:moveTo>
                  <a:pt x="0" y="0"/>
                </a:moveTo>
                <a:lnTo>
                  <a:pt x="3740200"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44B20BDC-F64E-4A30-BD65-6A0379830AE2}"/>
              </a:ext>
            </a:extLst>
          </p:cNvPr>
          <p:cNvSpPr>
            <a:spLocks xmlns:a="http://schemas.openxmlformats.org/drawingml/2006/main" noGrp="1"/>
          </p:cNvSpPr>
          <p:nvPr/>
        </p:nvSpPr>
        <p:spPr>
          <a:xfrm xmlns:a="http://schemas.openxmlformats.org/drawingml/2006/main">
            <a:off x="9137600" y="2937272"/>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82919F52-1331-4993-BB61-3DE2281DD2DA}"/>
              </a:ext>
            </a:extLst>
          </p:cNvPr>
          <p:cNvSpPr>
            <a:spLocks xmlns:a="http://schemas.openxmlformats.org/drawingml/2006/main" noGrp="1"/>
          </p:cNvSpPr>
          <p:nvPr/>
        </p:nvSpPr>
        <p:spPr>
          <a:xfrm xmlns:a="http://schemas.openxmlformats.org/drawingml/2006/main">
            <a:off x="838200" y="6047184"/>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5" name="text-4">
            <a:extLst xmlns:a="http://schemas.openxmlformats.org/drawingml/2006/main">
              <a:ext uri="{FF2B5EF4-FFF2-40B4-BE49-F238E27FC236}">
                <a16:creationId xmlns:a16="http://schemas.microsoft.com/office/drawing/2014/main" id="{25305526-A694-43A7-A587-8A5D42AF8E84}"/>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16cfdd538c5a4623"/>
              </a:rPr>
              <a:t>trion</a:t>
            </a:r>
          </a:p>
        </p:txBody>
      </p:sp>
      <p:sp>
        <p:nvSpPr>
          <p:cNvPr id="6" name="text-5">
            <a:extLst xmlns:a="http://schemas.openxmlformats.org/drawingml/2006/main">
              <a:ext uri="{FF2B5EF4-FFF2-40B4-BE49-F238E27FC236}">
                <a16:creationId xmlns:a16="http://schemas.microsoft.com/office/drawing/2014/main" id="{277C2261-42A0-4C76-AE45-C6B1D1821553}"/>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5a19bcf3040a484e"/>
              </a:rPr>
              <a:t>labs</a:t>
            </a:r>
          </a:p>
        </p:txBody>
      </p:sp>
      <p:sp>
        <p:nvSpPr>
          <p:cNvPr id="7" name="text-6">
            <a:extLst xmlns:a="http://schemas.openxmlformats.org/drawingml/2006/main">
              <a:ext uri="{FF2B5EF4-FFF2-40B4-BE49-F238E27FC236}">
                <a16:creationId xmlns:a16="http://schemas.microsoft.com/office/drawing/2014/main" id="{DAD98538-199D-45F0-BC59-DFEDF78ED59D}"/>
              </a:ext>
            </a:extLst>
          </p:cNvPr>
          <p:cNvSpPr>
            <a:spLocks xmlns:a="http://schemas.openxmlformats.org/drawingml/2006/main" noGrp="1"/>
          </p:cNvSpPr>
          <p:nvPr/>
        </p:nvSpPr>
        <p:spPr>
          <a:xfrm xmlns:a="http://schemas.openxmlformats.org/drawingml/2006/main">
            <a:off x="10970568" y="450056"/>
            <a:ext cx="198343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SCREENING SCOPE</a:t>
            </a:r>
          </a:p>
        </p:txBody>
      </p:sp>
      <p:sp>
        <p:nvSpPr>
          <p:cNvPr id="8" name="text-7">
            <a:extLst xmlns:a="http://schemas.openxmlformats.org/drawingml/2006/main">
              <a:ext uri="{FF2B5EF4-FFF2-40B4-BE49-F238E27FC236}">
                <a16:creationId xmlns:a16="http://schemas.microsoft.com/office/drawing/2014/main" id="{AA6E3E3F-D2A9-4877-A86F-31CDBE408105}"/>
              </a:ext>
            </a:extLst>
          </p:cNvPr>
          <p:cNvSpPr>
            <a:spLocks xmlns:a="http://schemas.openxmlformats.org/drawingml/2006/main" noGrp="1"/>
          </p:cNvSpPr>
          <p:nvPr/>
        </p:nvSpPr>
        <p:spPr>
          <a:xfrm xmlns:a="http://schemas.openxmlformats.org/drawingml/2006/main">
            <a:off x="838200" y="1181100"/>
            <a:ext cx="4917728"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State precisely what</a:t>
            </a:r>
          </a:p>
        </p:txBody>
      </p:sp>
      <p:sp>
        <p:nvSpPr>
          <p:cNvPr id="9" name="text-8">
            <a:extLst xmlns:a="http://schemas.openxmlformats.org/drawingml/2006/main">
              <a:ext uri="{FF2B5EF4-FFF2-40B4-BE49-F238E27FC236}">
                <a16:creationId xmlns:a16="http://schemas.microsoft.com/office/drawing/2014/main" id="{89B70A1E-CC79-476B-AA35-FAEDFF5BC8DA}"/>
              </a:ext>
            </a:extLst>
          </p:cNvPr>
          <p:cNvSpPr>
            <a:spLocks xmlns:a="http://schemas.openxmlformats.org/drawingml/2006/main" noGrp="1"/>
          </p:cNvSpPr>
          <p:nvPr/>
        </p:nvSpPr>
        <p:spPr>
          <a:xfrm xmlns:a="http://schemas.openxmlformats.org/drawingml/2006/main">
            <a:off x="838200" y="1830586"/>
            <a:ext cx="6195864"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a screening result means.</a:t>
            </a:r>
          </a:p>
        </p:txBody>
      </p:sp>
      <p:sp>
        <p:nvSpPr>
          <p:cNvPr id="10" name="text-9">
            <a:extLst xmlns:a="http://schemas.openxmlformats.org/drawingml/2006/main">
              <a:ext uri="{FF2B5EF4-FFF2-40B4-BE49-F238E27FC236}">
                <a16:creationId xmlns:a16="http://schemas.microsoft.com/office/drawing/2014/main" id="{24F264AA-CBAE-4A4B-AA4D-FD7598DF3620}"/>
              </a:ext>
            </a:extLst>
          </p:cNvPr>
          <p:cNvSpPr>
            <a:spLocks xmlns:a="http://schemas.openxmlformats.org/drawingml/2006/main" noGrp="1"/>
          </p:cNvSpPr>
          <p:nvPr/>
        </p:nvSpPr>
        <p:spPr>
          <a:xfrm xmlns:a="http://schemas.openxmlformats.org/drawingml/2006/main">
            <a:off x="838200" y="3775472"/>
            <a:ext cx="2111722"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Which dataset?</a:t>
            </a:r>
          </a:p>
        </p:txBody>
      </p:sp>
      <p:sp>
        <p:nvSpPr>
          <p:cNvPr id="11" name="text-10">
            <a:extLst xmlns:a="http://schemas.openxmlformats.org/drawingml/2006/main">
              <a:ext uri="{FF2B5EF4-FFF2-40B4-BE49-F238E27FC236}">
                <a16:creationId xmlns:a16="http://schemas.microsoft.com/office/drawing/2014/main" id="{8541265A-B612-4B69-AE4F-7C4AEB58E351}"/>
              </a:ext>
            </a:extLst>
          </p:cNvPr>
          <p:cNvSpPr>
            <a:spLocks xmlns:a="http://schemas.openxmlformats.org/drawingml/2006/main" noGrp="1"/>
          </p:cNvSpPr>
          <p:nvPr/>
        </p:nvSpPr>
        <p:spPr>
          <a:xfrm xmlns:a="http://schemas.openxmlformats.org/drawingml/2006/main">
            <a:off x="838200" y="4320183"/>
            <a:ext cx="363349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Record the list’s source, version, and</a:t>
            </a:r>
          </a:p>
        </p:txBody>
      </p:sp>
      <p:sp>
        <p:nvSpPr>
          <p:cNvPr id="12" name="text-11">
            <a:extLst xmlns:a="http://schemas.openxmlformats.org/drawingml/2006/main">
              <a:ext uri="{FF2B5EF4-FFF2-40B4-BE49-F238E27FC236}">
                <a16:creationId xmlns:a16="http://schemas.microsoft.com/office/drawing/2014/main" id="{F5A66DA9-1C32-4846-B2E4-E3D046F210E9}"/>
              </a:ext>
            </a:extLst>
          </p:cNvPr>
          <p:cNvSpPr>
            <a:spLocks xmlns:a="http://schemas.openxmlformats.org/drawingml/2006/main" noGrp="1"/>
          </p:cNvSpPr>
          <p:nvPr/>
        </p:nvSpPr>
        <p:spPr>
          <a:xfrm xmlns:a="http://schemas.openxmlformats.org/drawingml/2006/main">
            <a:off x="838200" y="4640014"/>
            <a:ext cx="3429744"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date. A pinned root is not a current</a:t>
            </a:r>
          </a:p>
        </p:txBody>
      </p:sp>
      <p:sp>
        <p:nvSpPr>
          <p:cNvPr id="13" name="text-12">
            <a:extLst xmlns:a="http://schemas.openxmlformats.org/drawingml/2006/main">
              <a:ext uri="{FF2B5EF4-FFF2-40B4-BE49-F238E27FC236}">
                <a16:creationId xmlns:a16="http://schemas.microsoft.com/office/drawing/2014/main" id="{A1376ABF-6ED9-49F3-93D0-416F6CEE6829}"/>
              </a:ext>
            </a:extLst>
          </p:cNvPr>
          <p:cNvSpPr>
            <a:spLocks xmlns:a="http://schemas.openxmlformats.org/drawingml/2006/main" noGrp="1"/>
          </p:cNvSpPr>
          <p:nvPr/>
        </p:nvSpPr>
        <p:spPr>
          <a:xfrm xmlns:a="http://schemas.openxmlformats.org/drawingml/2006/main">
            <a:off x="838200" y="4959846"/>
            <a:ext cx="405854"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list.</a:t>
            </a:r>
          </a:p>
        </p:txBody>
      </p:sp>
      <p:sp>
        <p:nvSpPr>
          <p:cNvPr id="14" name="text-13">
            <a:extLst xmlns:a="http://schemas.openxmlformats.org/drawingml/2006/main">
              <a:ext uri="{FF2B5EF4-FFF2-40B4-BE49-F238E27FC236}">
                <a16:creationId xmlns:a16="http://schemas.microsoft.com/office/drawing/2014/main" id="{46909ADF-F020-4E97-A502-2C36513B7FFD}"/>
              </a:ext>
            </a:extLst>
          </p:cNvPr>
          <p:cNvSpPr>
            <a:spLocks xmlns:a="http://schemas.openxmlformats.org/drawingml/2006/main" noGrp="1"/>
          </p:cNvSpPr>
          <p:nvPr/>
        </p:nvSpPr>
        <p:spPr>
          <a:xfrm xmlns:a="http://schemas.openxmlformats.org/drawingml/2006/main">
            <a:off x="4987826" y="3775472"/>
            <a:ext cx="3434655"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Which matching method?</a:t>
            </a:r>
          </a:p>
        </p:txBody>
      </p:sp>
      <p:sp>
        <p:nvSpPr>
          <p:cNvPr id="15" name="text-14">
            <a:extLst xmlns:a="http://schemas.openxmlformats.org/drawingml/2006/main">
              <a:ext uri="{FF2B5EF4-FFF2-40B4-BE49-F238E27FC236}">
                <a16:creationId xmlns:a16="http://schemas.microsoft.com/office/drawing/2014/main" id="{7CA97304-EBA7-4185-8D8A-26DB159567AF}"/>
              </a:ext>
            </a:extLst>
          </p:cNvPr>
          <p:cNvSpPr>
            <a:spLocks xmlns:a="http://schemas.openxmlformats.org/drawingml/2006/main" noGrp="1"/>
          </p:cNvSpPr>
          <p:nvPr/>
        </p:nvSpPr>
        <p:spPr>
          <a:xfrm xmlns:a="http://schemas.openxmlformats.org/drawingml/2006/main">
            <a:off x="4987826" y="4320183"/>
            <a:ext cx="3564731"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Exact address matching differs from</a:t>
            </a:r>
          </a:p>
        </p:txBody>
      </p:sp>
      <p:sp>
        <p:nvSpPr>
          <p:cNvPr id="16" name="text-15">
            <a:extLst xmlns:a="http://schemas.openxmlformats.org/drawingml/2006/main">
              <a:ext uri="{FF2B5EF4-FFF2-40B4-BE49-F238E27FC236}">
                <a16:creationId xmlns:a16="http://schemas.microsoft.com/office/drawing/2014/main" id="{231830A6-F354-42E2-B61C-D384EB4454B2}"/>
              </a:ext>
            </a:extLst>
          </p:cNvPr>
          <p:cNvSpPr>
            <a:spLocks xmlns:a="http://schemas.openxmlformats.org/drawingml/2006/main" noGrp="1"/>
          </p:cNvSpPr>
          <p:nvPr/>
        </p:nvSpPr>
        <p:spPr>
          <a:xfrm xmlns:a="http://schemas.openxmlformats.org/drawingml/2006/main">
            <a:off x="4987826" y="4640014"/>
            <a:ext cx="3048298"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name/identity screening. Exact</a:t>
            </a:r>
          </a:p>
        </p:txBody>
      </p:sp>
      <p:sp>
        <p:nvSpPr>
          <p:cNvPr id="17" name="text-16">
            <a:extLst xmlns:a="http://schemas.openxmlformats.org/drawingml/2006/main">
              <a:ext uri="{FF2B5EF4-FFF2-40B4-BE49-F238E27FC236}">
                <a16:creationId xmlns:a16="http://schemas.microsoft.com/office/drawing/2014/main" id="{8FF9116A-7B66-4DCF-BEF4-4B47CA8D9075}"/>
              </a:ext>
            </a:extLst>
          </p:cNvPr>
          <p:cNvSpPr>
            <a:spLocks xmlns:a="http://schemas.openxmlformats.org/drawingml/2006/main" noGrp="1"/>
          </p:cNvSpPr>
          <p:nvPr/>
        </p:nvSpPr>
        <p:spPr>
          <a:xfrm xmlns:a="http://schemas.openxmlformats.org/drawingml/2006/main">
            <a:off x="4987826" y="4959846"/>
            <a:ext cx="3377059"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matching alone cannot establish a</a:t>
            </a:r>
          </a:p>
        </p:txBody>
      </p:sp>
      <p:sp>
        <p:nvSpPr>
          <p:cNvPr id="18" name="text-17">
            <a:extLst xmlns:a="http://schemas.openxmlformats.org/drawingml/2006/main">
              <a:ext uri="{FF2B5EF4-FFF2-40B4-BE49-F238E27FC236}">
                <a16:creationId xmlns:a16="http://schemas.microsoft.com/office/drawing/2014/main" id="{1205428B-8310-47F6-AB1E-1AA7F78C9D00}"/>
              </a:ext>
            </a:extLst>
          </p:cNvPr>
          <p:cNvSpPr>
            <a:spLocks xmlns:a="http://schemas.openxmlformats.org/drawingml/2006/main" noGrp="1"/>
          </p:cNvSpPr>
          <p:nvPr/>
        </p:nvSpPr>
        <p:spPr>
          <a:xfrm xmlns:a="http://schemas.openxmlformats.org/drawingml/2006/main">
            <a:off x="4987826" y="5279678"/>
            <a:ext cx="1475036"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broader result.</a:t>
            </a:r>
          </a:p>
        </p:txBody>
      </p:sp>
      <p:sp>
        <p:nvSpPr>
          <p:cNvPr id="19" name="text-18">
            <a:extLst xmlns:a="http://schemas.openxmlformats.org/drawingml/2006/main">
              <a:ext uri="{FF2B5EF4-FFF2-40B4-BE49-F238E27FC236}">
                <a16:creationId xmlns:a16="http://schemas.microsoft.com/office/drawing/2014/main" id="{744D023C-596C-4E76-9E06-68C1CCC896F0}"/>
              </a:ext>
            </a:extLst>
          </p:cNvPr>
          <p:cNvSpPr>
            <a:spLocks xmlns:a="http://schemas.openxmlformats.org/drawingml/2006/main" noGrp="1"/>
          </p:cNvSpPr>
          <p:nvPr/>
        </p:nvSpPr>
        <p:spPr>
          <a:xfrm xmlns:a="http://schemas.openxmlformats.org/drawingml/2006/main">
            <a:off x="9137600" y="3775472"/>
            <a:ext cx="1638449"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Valid when?</a:t>
            </a:r>
          </a:p>
        </p:txBody>
      </p:sp>
      <p:sp>
        <p:nvSpPr>
          <p:cNvPr id="20" name="text-19">
            <a:extLst xmlns:a="http://schemas.openxmlformats.org/drawingml/2006/main">
              <a:ext uri="{FF2B5EF4-FFF2-40B4-BE49-F238E27FC236}">
                <a16:creationId xmlns:a16="http://schemas.microsoft.com/office/drawing/2014/main" id="{B6453F68-E23D-4937-B3B2-8EB3009E6B0C}"/>
              </a:ext>
            </a:extLst>
          </p:cNvPr>
          <p:cNvSpPr>
            <a:spLocks xmlns:a="http://schemas.openxmlformats.org/drawingml/2006/main" noGrp="1"/>
          </p:cNvSpPr>
          <p:nvPr/>
        </p:nvSpPr>
        <p:spPr>
          <a:xfrm xmlns:a="http://schemas.openxmlformats.org/drawingml/2006/main">
            <a:off x="9137600" y="4320183"/>
            <a:ext cx="3076277"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Separate proof validity from list</a:t>
            </a:r>
          </a:p>
        </p:txBody>
      </p:sp>
      <p:sp>
        <p:nvSpPr>
          <p:cNvPr id="21" name="text-20">
            <a:extLst xmlns:a="http://schemas.openxmlformats.org/drawingml/2006/main">
              <a:ext uri="{FF2B5EF4-FFF2-40B4-BE49-F238E27FC236}">
                <a16:creationId xmlns:a16="http://schemas.microsoft.com/office/drawing/2014/main" id="{917FB734-FAA0-48A8-BECD-F02A581FBCF2}"/>
              </a:ext>
            </a:extLst>
          </p:cNvPr>
          <p:cNvSpPr>
            <a:spLocks xmlns:a="http://schemas.openxmlformats.org/drawingml/2006/main" noGrp="1"/>
          </p:cNvSpPr>
          <p:nvPr/>
        </p:nvSpPr>
        <p:spPr>
          <a:xfrm xmlns:a="http://schemas.openxmlformats.org/drawingml/2006/main">
            <a:off x="9137600" y="4640014"/>
            <a:ext cx="3246834"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freshness. A valid proof does not</a:t>
            </a:r>
          </a:p>
        </p:txBody>
      </p:sp>
      <p:sp>
        <p:nvSpPr>
          <p:cNvPr id="22" name="text-21">
            <a:extLst xmlns:a="http://schemas.openxmlformats.org/drawingml/2006/main">
              <a:ext uri="{FF2B5EF4-FFF2-40B4-BE49-F238E27FC236}">
                <a16:creationId xmlns:a16="http://schemas.microsoft.com/office/drawing/2014/main" id="{1E87014A-138A-4ABD-89A4-D5F249F3AF3A}"/>
              </a:ext>
            </a:extLst>
          </p:cNvPr>
          <p:cNvSpPr>
            <a:spLocks xmlns:a="http://schemas.openxmlformats.org/drawingml/2006/main" noGrp="1"/>
          </p:cNvSpPr>
          <p:nvPr/>
        </p:nvSpPr>
        <p:spPr>
          <a:xfrm xmlns:a="http://schemas.openxmlformats.org/drawingml/2006/main">
            <a:off x="9137600" y="4959846"/>
            <a:ext cx="224849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update an old dataset.</a:t>
            </a:r>
          </a:p>
        </p:txBody>
      </p:sp>
      <p:sp>
        <p:nvSpPr>
          <p:cNvPr id="23" name="text-22">
            <a:extLst xmlns:a="http://schemas.openxmlformats.org/drawingml/2006/main">
              <a:ext uri="{FF2B5EF4-FFF2-40B4-BE49-F238E27FC236}">
                <a16:creationId xmlns:a16="http://schemas.microsoft.com/office/drawing/2014/main" id="{922DEC42-C6E6-44D6-8D3D-55D35A79B499}"/>
              </a:ext>
            </a:extLst>
          </p:cNvPr>
          <p:cNvSpPr>
            <a:spLocks xmlns:a="http://schemas.openxmlformats.org/drawingml/2006/main" noGrp="1"/>
          </p:cNvSpPr>
          <p:nvPr/>
        </p:nvSpPr>
        <p:spPr>
          <a:xfrm xmlns:a="http://schemas.openxmlformats.org/drawingml/2006/main">
            <a:off x="838200" y="6332934"/>
            <a:ext cx="7129314"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4A6441"/>
                </a:solidFill>
                <a:latin typeface="Helvetica Neue"/>
                <a:ea typeface="Helvetica Neue"/>
                <a:cs typeface="Helvetica Neue"/>
              </a:defRPr>
            </a:pPr>
            <a:r>
              <a:rPr sz="1875" b="0" i="0">
                <a:solidFill>
                  <a:srgbClr val="4A6441"/>
                </a:solidFill>
                <a:latin typeface="Helvetica Neue"/>
                <a:ea typeface="Helvetica Neue"/>
                <a:cs typeface="Helvetica Neue"/>
              </a:rPr>
              <a:t>“No match under this list and rule” ≠ “compliant with all sanctions.”</a:t>
            </a:r>
          </a:p>
        </p:txBody>
      </p:sp>
      <p:sp>
        <p:nvSpPr>
          <p:cNvPr id="24" name="text-23">
            <a:extLst xmlns:a="http://schemas.openxmlformats.org/drawingml/2006/main">
              <a:ext uri="{FF2B5EF4-FFF2-40B4-BE49-F238E27FC236}">
                <a16:creationId xmlns:a16="http://schemas.microsoft.com/office/drawing/2014/main" id="{CFE3FEBC-6512-4AE9-8D70-8329A9A22FFD}"/>
              </a:ext>
            </a:extLst>
          </p:cNvPr>
          <p:cNvSpPr>
            <a:spLocks xmlns:a="http://schemas.openxmlformats.org/drawingml/2006/main" noGrp="1"/>
          </p:cNvSpPr>
          <p:nvPr/>
        </p:nvSpPr>
        <p:spPr>
          <a:xfrm xmlns:a="http://schemas.openxmlformats.org/drawingml/2006/main">
            <a:off x="838200" y="6842820"/>
            <a:ext cx="5860852"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This prototype’s list check is not real-person verification or current production compliance approval.</a:t>
            </a:r>
          </a:p>
        </p:txBody>
      </p:sp>
      <p:sp>
        <p:nvSpPr>
          <p:cNvPr id="25" name="text-24">
            <a:extLst xmlns:a="http://schemas.openxmlformats.org/drawingml/2006/main">
              <a:ext uri="{FF2B5EF4-FFF2-40B4-BE49-F238E27FC236}">
                <a16:creationId xmlns:a16="http://schemas.microsoft.com/office/drawing/2014/main" id="{BBE9F878-2601-4379-940B-24EDE0830D87}"/>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6" name="text-25">
            <a:extLst xmlns:a="http://schemas.openxmlformats.org/drawingml/2006/main">
              <a:ext uri="{FF2B5EF4-FFF2-40B4-BE49-F238E27FC236}">
                <a16:creationId xmlns:a16="http://schemas.microsoft.com/office/drawing/2014/main" id="{8455C5A1-73A2-4ECD-A317-5ED72E044FD2}"/>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7" name="text-26">
            <a:extLst xmlns:a="http://schemas.openxmlformats.org/drawingml/2006/main">
              <a:ext uri="{FF2B5EF4-FFF2-40B4-BE49-F238E27FC236}">
                <a16:creationId xmlns:a16="http://schemas.microsoft.com/office/drawing/2014/main" id="{E8710F42-4A5A-44C6-AC77-CEBCC760CEE5}"/>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A04 / 09</a:t>
            </a:r>
          </a:p>
        </p:txBody>
      </p:sp>
      <p:pic>
        <p:nvPicPr>
          <p:cNvPr id="58" name=""/>
          <p:cNvPicPr>
            <a:picLocks xmlns:a="http://schemas.openxmlformats.org/drawingml/2006/main" noChangeAspect="1"/>
          </p:cNvPicPr>
          <p:nvPr/>
        </p:nvPicPr>
        <p:blipFill>
          <a:blip xmlns:r="http://schemas.openxmlformats.org/officeDocument/2006/relationships" xmlns:a="http://schemas.openxmlformats.org/drawingml/2006/main" r:embed="Re2b11e8def704f50"/>
          <a:stretch xmlns:a="http://schemas.openxmlformats.org/drawingml/2006/main"/>
        </p:blipFill>
        <p:spPr>
          <a:xfrm xmlns:a="http://schemas.openxmlformats.org/drawingml/2006/main">
            <a:off x="842840" y="3175397"/>
            <a:ext cx="352669" cy="361950"/>
          </a:xfrm>
          <a:prstGeom xmlns:a="http://schemas.openxmlformats.org/drawingml/2006/main" prst="rect">
            <a:avLst/>
          </a:prstGeom>
        </p:spPr>
      </p:pic>
      <p:pic>
        <p:nvPicPr>
          <p:cNvPr id="59" name=""/>
          <p:cNvPicPr>
            <a:picLocks xmlns:a="http://schemas.openxmlformats.org/drawingml/2006/main" noChangeAspect="1"/>
          </p:cNvPicPr>
          <p:nvPr/>
        </p:nvPicPr>
        <p:blipFill>
          <a:blip xmlns:r="http://schemas.openxmlformats.org/officeDocument/2006/relationships" xmlns:a="http://schemas.openxmlformats.org/drawingml/2006/main" r:embed="R14dc2a66edd24e8f"/>
          <a:stretch xmlns:a="http://schemas.openxmlformats.org/drawingml/2006/main"/>
        </p:blipFill>
        <p:spPr>
          <a:xfrm xmlns:a="http://schemas.openxmlformats.org/drawingml/2006/main">
            <a:off x="4987826" y="3175397"/>
            <a:ext cx="361950" cy="361950"/>
          </a:xfrm>
          <a:prstGeom xmlns:a="http://schemas.openxmlformats.org/drawingml/2006/main" prst="rect">
            <a:avLst/>
          </a:prstGeom>
        </p:spPr>
      </p:pic>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9ff5489632d5403b"/>
          <a:stretch xmlns:a="http://schemas.openxmlformats.org/drawingml/2006/main"/>
        </p:blipFill>
        <p:spPr>
          <a:xfrm xmlns:a="http://schemas.openxmlformats.org/drawingml/2006/main">
            <a:off x="9137600" y="3175397"/>
            <a:ext cx="361950" cy="361950"/>
          </a:xfrm>
          <a:prstGeom xmlns:a="http://schemas.openxmlformats.org/drawingml/2006/main" prst="rect">
            <a:avLst/>
          </a:prstGeom>
        </p:spPr>
      </p:pic>
    </p:spTree>
    <p:extLst>
      <p:ext uri="{BB962C8B-B14F-4D97-AF65-F5344CB8AC3E}">
        <p14:creationId xmlns:p14="http://schemas.microsoft.com/office/powerpoint/2010/main" val="300834847"/>
      </p:ext>
    </p:extLst>
  </p:cSld>
</p:sld>
</file>

<file path=ppt/slides/slide2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5BE9CD2E-CFBD-4155-ABE0-28FF07C344C0}"/>
              </a:ext>
            </a:extLst>
          </p:cNvPr>
          <p:cNvSpPr>
            <a:spLocks xmlns:a="http://schemas.openxmlformats.org/drawingml/2006/main" noGrp="1"/>
          </p:cNvSpPr>
          <p:nvPr/>
        </p:nvSpPr>
        <p:spPr>
          <a:xfrm xmlns:a="http://schemas.openxmlformats.org/drawingml/2006/main">
            <a:off x="838200" y="2870597"/>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2D9F28D3-1AB1-4FE7-B4DF-732A4FDF0F06}"/>
              </a:ext>
            </a:extLst>
          </p:cNvPr>
          <p:cNvSpPr>
            <a:spLocks xmlns:a="http://schemas.openxmlformats.org/drawingml/2006/main" noGrp="1"/>
          </p:cNvSpPr>
          <p:nvPr/>
        </p:nvSpPr>
        <p:spPr>
          <a:xfrm xmlns:a="http://schemas.openxmlformats.org/drawingml/2006/main">
            <a:off x="7148513" y="2870597"/>
            <a:ext cx="5729288" cy="95"/>
          </a:xfrm>
          <a:custGeom xmlns:a="http://schemas.openxmlformats.org/drawingml/2006/main">
            <a:pathLst>
              <a:path w="5729288" h="95">
                <a:moveTo>
                  <a:pt x="0" y="0"/>
                </a:moveTo>
                <a:lnTo>
                  <a:pt x="5729288" y="0"/>
                </a:lnTo>
              </a:path>
            </a:pathLst>
          </a:custGeom>
          <a:noFill xmlns:a="http://schemas.openxmlformats.org/drawingml/2006/main"/>
          <a:ln xmlns:a="http://schemas.openxmlformats.org/drawingml/2006/main" w="9525">
            <a:solidFill>
              <a:srgbClr val="D0D3C7"/>
            </a:solidFill>
          </a:ln>
        </p:spPr>
      </p:sp>
      <p:sp>
        <p:nvSpPr>
          <p:cNvPr id="3" name="text-2">
            <a:extLst xmlns:a="http://schemas.openxmlformats.org/drawingml/2006/main">
              <a:ext uri="{FF2B5EF4-FFF2-40B4-BE49-F238E27FC236}">
                <a16:creationId xmlns:a16="http://schemas.microsoft.com/office/drawing/2014/main" id="{7DA45267-165E-4B9F-BF29-05CB74125296}"/>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ad63b2a1e09f409c"/>
              </a:rPr>
              <a:t>trion</a:t>
            </a:r>
          </a:p>
        </p:txBody>
      </p:sp>
      <p:sp>
        <p:nvSpPr>
          <p:cNvPr id="4" name="text-3">
            <a:extLst xmlns:a="http://schemas.openxmlformats.org/drawingml/2006/main">
              <a:ext uri="{FF2B5EF4-FFF2-40B4-BE49-F238E27FC236}">
                <a16:creationId xmlns:a16="http://schemas.microsoft.com/office/drawing/2014/main" id="{D5EC4095-072B-444B-99BA-8EB5D694D882}"/>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208f96d84b4549a5"/>
              </a:rPr>
              <a:t>labs</a:t>
            </a:r>
          </a:p>
        </p:txBody>
      </p:sp>
      <p:sp>
        <p:nvSpPr>
          <p:cNvPr id="5" name="text-4">
            <a:extLst xmlns:a="http://schemas.openxmlformats.org/drawingml/2006/main">
              <a:ext uri="{FF2B5EF4-FFF2-40B4-BE49-F238E27FC236}">
                <a16:creationId xmlns:a16="http://schemas.microsoft.com/office/drawing/2014/main" id="{C030A146-2311-4242-BB84-BBB84F6A9CF9}"/>
              </a:ext>
            </a:extLst>
          </p:cNvPr>
          <p:cNvSpPr>
            <a:spLocks xmlns:a="http://schemas.openxmlformats.org/drawingml/2006/main" noGrp="1"/>
          </p:cNvSpPr>
          <p:nvPr/>
        </p:nvSpPr>
        <p:spPr>
          <a:xfrm xmlns:a="http://schemas.openxmlformats.org/drawingml/2006/main">
            <a:off x="10090398" y="450056"/>
            <a:ext cx="286360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VERSIONS AND TRUST BOUNDARY</a:t>
            </a:r>
          </a:p>
        </p:txBody>
      </p:sp>
      <p:sp>
        <p:nvSpPr>
          <p:cNvPr id="6" name="text-5">
            <a:extLst xmlns:a="http://schemas.openxmlformats.org/drawingml/2006/main">
              <a:ext uri="{FF2B5EF4-FFF2-40B4-BE49-F238E27FC236}">
                <a16:creationId xmlns:a16="http://schemas.microsoft.com/office/drawing/2014/main" id="{D66F89A5-6B46-4954-8421-195A9A14B60E}"/>
              </a:ext>
            </a:extLst>
          </p:cNvPr>
          <p:cNvSpPr>
            <a:spLocks xmlns:a="http://schemas.openxmlformats.org/drawingml/2006/main" noGrp="1"/>
          </p:cNvSpPr>
          <p:nvPr/>
        </p:nvSpPr>
        <p:spPr>
          <a:xfrm xmlns:a="http://schemas.openxmlformats.org/drawingml/2006/main">
            <a:off x="838200" y="1181100"/>
            <a:ext cx="6064151"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The new SEP flow differs</a:t>
            </a:r>
          </a:p>
        </p:txBody>
      </p:sp>
      <p:sp>
        <p:nvSpPr>
          <p:cNvPr id="7" name="text-6">
            <a:extLst xmlns:a="http://schemas.openxmlformats.org/drawingml/2006/main">
              <a:ext uri="{FF2B5EF4-FFF2-40B4-BE49-F238E27FC236}">
                <a16:creationId xmlns:a16="http://schemas.microsoft.com/office/drawing/2014/main" id="{8755F4FB-7EFA-4FC8-8573-FAA086DD9D56}"/>
              </a:ext>
            </a:extLst>
          </p:cNvPr>
          <p:cNvSpPr>
            <a:spLocks xmlns:a="http://schemas.openxmlformats.org/drawingml/2006/main" noGrp="1"/>
          </p:cNvSpPr>
          <p:nvPr/>
        </p:nvSpPr>
        <p:spPr>
          <a:xfrm xmlns:a="http://schemas.openxmlformats.org/drawingml/2006/main">
            <a:off x="838200" y="1830586"/>
            <a:ext cx="5063133"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from the earlier vault.</a:t>
            </a:r>
          </a:p>
        </p:txBody>
      </p:sp>
      <p:sp>
        <p:nvSpPr>
          <p:cNvPr id="8" name="text-7">
            <a:extLst xmlns:a="http://schemas.openxmlformats.org/drawingml/2006/main">
              <a:ext uri="{FF2B5EF4-FFF2-40B4-BE49-F238E27FC236}">
                <a16:creationId xmlns:a16="http://schemas.microsoft.com/office/drawing/2014/main" id="{DA4FAD8F-0BD3-4A86-A0C8-6DF3E7D3F850}"/>
              </a:ext>
            </a:extLst>
          </p:cNvPr>
          <p:cNvSpPr>
            <a:spLocks xmlns:a="http://schemas.openxmlformats.org/drawingml/2006/main" noGrp="1"/>
          </p:cNvSpPr>
          <p:nvPr/>
        </p:nvSpPr>
        <p:spPr>
          <a:xfrm xmlns:a="http://schemas.openxmlformats.org/drawingml/2006/main">
            <a:off x="838200" y="3108722"/>
            <a:ext cx="214818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EARLIER CUSTOM VAULT / OUTER7</a:t>
            </a:r>
          </a:p>
        </p:txBody>
      </p:sp>
      <p:sp>
        <p:nvSpPr>
          <p:cNvPr id="9" name="text-8">
            <a:extLst xmlns:a="http://schemas.openxmlformats.org/drawingml/2006/main">
              <a:ext uri="{FF2B5EF4-FFF2-40B4-BE49-F238E27FC236}">
                <a16:creationId xmlns:a16="http://schemas.microsoft.com/office/drawing/2014/main" id="{E302973B-9EB9-4C9E-88EF-C4AC9AF1082F}"/>
              </a:ext>
            </a:extLst>
          </p:cNvPr>
          <p:cNvSpPr>
            <a:spLocks xmlns:a="http://schemas.openxmlformats.org/drawingml/2006/main" noGrp="1"/>
          </p:cNvSpPr>
          <p:nvPr/>
        </p:nvSpPr>
        <p:spPr>
          <a:xfrm xmlns:a="http://schemas.openxmlformats.org/drawingml/2006/main">
            <a:off x="838200" y="3518743"/>
            <a:ext cx="2850952" cy="3950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550" b="0" i="0">
                <a:solidFill>
                  <a:srgbClr val="22241F"/>
                </a:solidFill>
                <a:latin typeface="Helvetica Neue"/>
                <a:ea typeface="Helvetica Neue"/>
                <a:cs typeface="Helvetica Neue"/>
              </a:defRPr>
            </a:pPr>
            <a:r>
              <a:rPr sz="2550" b="0" i="0">
                <a:solidFill>
                  <a:srgbClr val="22241F"/>
                </a:solidFill>
                <a:latin typeface="Helvetica Neue"/>
                <a:ea typeface="Helvetica Neue"/>
                <a:cs typeface="Helvetica Neue"/>
              </a:rPr>
              <a:t>Order-bound proof.</a:t>
            </a:r>
          </a:p>
        </p:txBody>
      </p:sp>
      <p:sp>
        <p:nvSpPr>
          <p:cNvPr id="10" name="text-9">
            <a:extLst xmlns:a="http://schemas.openxmlformats.org/drawingml/2006/main">
              <a:ext uri="{FF2B5EF4-FFF2-40B4-BE49-F238E27FC236}">
                <a16:creationId xmlns:a16="http://schemas.microsoft.com/office/drawing/2014/main" id="{CF308B37-171F-45A1-9198-0DECE5801B3E}"/>
              </a:ext>
            </a:extLst>
          </p:cNvPr>
          <p:cNvSpPr>
            <a:spLocks xmlns:a="http://schemas.openxmlformats.org/drawingml/2006/main" noGrp="1"/>
          </p:cNvSpPr>
          <p:nvPr/>
        </p:nvSpPr>
        <p:spPr>
          <a:xfrm xmlns:a="http://schemas.openxmlformats.org/drawingml/2006/main">
            <a:off x="838200" y="4206180"/>
            <a:ext cx="1573411"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Wallet-signed </a:t>
            </a:r>
          </a:p>
        </p:txBody>
      </p:sp>
      <p:sp>
        <p:nvSpPr>
          <p:cNvPr id="11" name="text-10">
            <a:extLst xmlns:a="http://schemas.openxmlformats.org/drawingml/2006/main">
              <a:ext uri="{FF2B5EF4-FFF2-40B4-BE49-F238E27FC236}">
                <a16:creationId xmlns:a16="http://schemas.microsoft.com/office/drawing/2014/main" id="{04B36C80-43AE-4B37-9536-1141755A9323}"/>
              </a:ext>
            </a:extLst>
          </p:cNvPr>
          <p:cNvSpPr>
            <a:spLocks xmlns:a="http://schemas.openxmlformats.org/drawingml/2006/main" noGrp="1"/>
          </p:cNvSpPr>
          <p:nvPr/>
        </p:nvSpPr>
        <p:spPr>
          <a:xfrm xmlns:a="http://schemas.openxmlformats.org/drawingml/2006/main">
            <a:off x="2335411" y="4215705"/>
            <a:ext cx="1632496"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monospace"/>
                <a:ea typeface="monospace"/>
                <a:cs typeface="monospace"/>
              </a:defRPr>
            </a:pPr>
            <a:r>
              <a:rPr sz="1875" b="0" i="0">
                <a:solidFill>
                  <a:srgbClr val="697065"/>
                </a:solidFill>
                <a:latin typeface="monospace"/>
                <a:ea typeface="monospace"/>
                <a:cs typeface="monospace"/>
              </a:rPr>
              <a:t>prove_order</a:t>
            </a:r>
          </a:p>
        </p:txBody>
      </p:sp>
      <p:sp>
        <p:nvSpPr>
          <p:cNvPr id="12" name="text-11">
            <a:extLst xmlns:a="http://schemas.openxmlformats.org/drawingml/2006/main">
              <a:ext uri="{FF2B5EF4-FFF2-40B4-BE49-F238E27FC236}">
                <a16:creationId xmlns:a16="http://schemas.microsoft.com/office/drawing/2014/main" id="{3AB82538-AC02-422F-B51E-FF4A5AD164EF}"/>
              </a:ext>
            </a:extLst>
          </p:cNvPr>
          <p:cNvSpPr>
            <a:spLocks xmlns:a="http://schemas.openxmlformats.org/drawingml/2006/main" noGrp="1"/>
          </p:cNvSpPr>
          <p:nvPr/>
        </p:nvSpPr>
        <p:spPr>
          <a:xfrm xmlns:a="http://schemas.openxmlformats.org/drawingml/2006/main">
            <a:off x="3891707" y="4206180"/>
            <a:ext cx="141089"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a:t>
            </a:r>
          </a:p>
        </p:txBody>
      </p:sp>
      <p:sp>
        <p:nvSpPr>
          <p:cNvPr id="13" name="text-12">
            <a:extLst xmlns:a="http://schemas.openxmlformats.org/drawingml/2006/main">
              <a:ext uri="{FF2B5EF4-FFF2-40B4-BE49-F238E27FC236}">
                <a16:creationId xmlns:a16="http://schemas.microsoft.com/office/drawing/2014/main" id="{5F4AA469-D239-4084-9918-0CB15CCE3A2E}"/>
              </a:ext>
            </a:extLst>
          </p:cNvPr>
          <p:cNvSpPr>
            <a:spLocks xmlns:a="http://schemas.openxmlformats.org/drawingml/2006/main" noGrp="1"/>
          </p:cNvSpPr>
          <p:nvPr/>
        </p:nvSpPr>
        <p:spPr>
          <a:xfrm xmlns:a="http://schemas.openxmlformats.org/drawingml/2006/main">
            <a:off x="838200" y="4572893"/>
            <a:ext cx="4683026"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Accepted proof escrows withdrawal tokens.</a:t>
            </a:r>
          </a:p>
        </p:txBody>
      </p:sp>
      <p:sp>
        <p:nvSpPr>
          <p:cNvPr id="14" name="text-13">
            <a:extLst xmlns:a="http://schemas.openxmlformats.org/drawingml/2006/main">
              <a:ext uri="{FF2B5EF4-FFF2-40B4-BE49-F238E27FC236}">
                <a16:creationId xmlns:a16="http://schemas.microsoft.com/office/drawing/2014/main" id="{4A5AEEAC-B185-4B9E-B986-86DA69BED82C}"/>
              </a:ext>
            </a:extLst>
          </p:cNvPr>
          <p:cNvSpPr>
            <a:spLocks xmlns:a="http://schemas.openxmlformats.org/drawingml/2006/main" noGrp="1"/>
          </p:cNvSpPr>
          <p:nvPr/>
        </p:nvSpPr>
        <p:spPr>
          <a:xfrm xmlns:a="http://schemas.openxmlformats.org/drawingml/2006/main">
            <a:off x="838200" y="4930080"/>
            <a:ext cx="4392216"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Two-way synthetic acceptance recorded.</a:t>
            </a:r>
          </a:p>
        </p:txBody>
      </p:sp>
      <p:sp>
        <p:nvSpPr>
          <p:cNvPr id="15" name="text-14">
            <a:extLst xmlns:a="http://schemas.openxmlformats.org/drawingml/2006/main">
              <a:ext uri="{FF2B5EF4-FFF2-40B4-BE49-F238E27FC236}">
                <a16:creationId xmlns:a16="http://schemas.microsoft.com/office/drawing/2014/main" id="{D7E78875-2168-4BB8-A658-C344D78E59A3}"/>
              </a:ext>
            </a:extLst>
          </p:cNvPr>
          <p:cNvSpPr>
            <a:spLocks xmlns:a="http://schemas.openxmlformats.org/drawingml/2006/main" noGrp="1"/>
          </p:cNvSpPr>
          <p:nvPr/>
        </p:nvSpPr>
        <p:spPr>
          <a:xfrm xmlns:a="http://schemas.openxmlformats.org/drawingml/2006/main">
            <a:off x="838200" y="5287268"/>
            <a:ext cx="3317825"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No cancellation or refund path.</a:t>
            </a:r>
          </a:p>
        </p:txBody>
      </p:sp>
      <p:sp>
        <p:nvSpPr>
          <p:cNvPr id="16" name="text-15">
            <a:extLst xmlns:a="http://schemas.openxmlformats.org/drawingml/2006/main">
              <a:ext uri="{FF2B5EF4-FFF2-40B4-BE49-F238E27FC236}">
                <a16:creationId xmlns:a16="http://schemas.microsoft.com/office/drawing/2014/main" id="{B207518D-09DB-40AB-8AC5-9F73B1BC6580}"/>
              </a:ext>
            </a:extLst>
          </p:cNvPr>
          <p:cNvSpPr>
            <a:spLocks xmlns:a="http://schemas.openxmlformats.org/drawingml/2006/main" noGrp="1"/>
          </p:cNvSpPr>
          <p:nvPr/>
        </p:nvSpPr>
        <p:spPr>
          <a:xfrm xmlns:a="http://schemas.openxmlformats.org/drawingml/2006/main">
            <a:off x="7148513" y="3108722"/>
            <a:ext cx="257695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CURRENT PUBLIC SEP PROFILE / OUTER8</a:t>
            </a:r>
          </a:p>
        </p:txBody>
      </p:sp>
      <p:sp>
        <p:nvSpPr>
          <p:cNvPr id="17" name="text-16">
            <a:extLst xmlns:a="http://schemas.openxmlformats.org/drawingml/2006/main">
              <a:ext uri="{FF2B5EF4-FFF2-40B4-BE49-F238E27FC236}">
                <a16:creationId xmlns:a16="http://schemas.microsoft.com/office/drawing/2014/main" id="{3F6E4E9B-1CC0-4495-A52C-A9C97C639D70}"/>
              </a:ext>
            </a:extLst>
          </p:cNvPr>
          <p:cNvSpPr>
            <a:spLocks xmlns:a="http://schemas.openxmlformats.org/drawingml/2006/main" noGrp="1"/>
          </p:cNvSpPr>
          <p:nvPr/>
        </p:nvSpPr>
        <p:spPr>
          <a:xfrm xmlns:a="http://schemas.openxmlformats.org/drawingml/2006/main">
            <a:off x="7148513" y="3518743"/>
            <a:ext cx="4061073" cy="3950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550" b="0" i="0">
                <a:solidFill>
                  <a:srgbClr val="22241F"/>
                </a:solidFill>
                <a:latin typeface="Helvetica Neue"/>
                <a:ea typeface="Helvetica Neue"/>
                <a:cs typeface="Helvetica Neue"/>
              </a:defRPr>
            </a:pPr>
            <a:r>
              <a:rPr sz="2550" b="0" i="0">
                <a:solidFill>
                  <a:srgbClr val="22241F"/>
                </a:solidFill>
                <a:latin typeface="Helvetica Neue"/>
                <a:ea typeface="Helvetica Neue"/>
                <a:cs typeface="Helvetica Neue"/>
              </a:rPr>
              <a:t>Reusable account eligibility.</a:t>
            </a:r>
          </a:p>
        </p:txBody>
      </p:sp>
      <p:sp>
        <p:nvSpPr>
          <p:cNvPr id="18" name="text-17">
            <a:extLst xmlns:a="http://schemas.openxmlformats.org/drawingml/2006/main">
              <a:ext uri="{FF2B5EF4-FFF2-40B4-BE49-F238E27FC236}">
                <a16:creationId xmlns:a16="http://schemas.microsoft.com/office/drawing/2014/main" id="{AFBB446E-CF70-4B0A-ADC6-37073AF3DA0C}"/>
              </a:ext>
            </a:extLst>
          </p:cNvPr>
          <p:cNvSpPr>
            <a:spLocks xmlns:a="http://schemas.openxmlformats.org/drawingml/2006/main" noGrp="1"/>
          </p:cNvSpPr>
          <p:nvPr/>
        </p:nvSpPr>
        <p:spPr>
          <a:xfrm xmlns:a="http://schemas.openxmlformats.org/drawingml/2006/main">
            <a:off x="7148513" y="4206180"/>
            <a:ext cx="4421832"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Hosted proof; ordinary payment + memo.</a:t>
            </a:r>
          </a:p>
        </p:txBody>
      </p:sp>
      <p:sp>
        <p:nvSpPr>
          <p:cNvPr id="19" name="text-18">
            <a:extLst xmlns:a="http://schemas.openxmlformats.org/drawingml/2006/main">
              <a:ext uri="{FF2B5EF4-FFF2-40B4-BE49-F238E27FC236}">
                <a16:creationId xmlns:a16="http://schemas.microsoft.com/office/drawing/2014/main" id="{215834B1-0740-48BD-81BF-44F0562F2888}"/>
              </a:ext>
            </a:extLst>
          </p:cNvPr>
          <p:cNvSpPr>
            <a:spLocks xmlns:a="http://schemas.openxmlformats.org/drawingml/2006/main" noGrp="1"/>
          </p:cNvSpPr>
          <p:nvPr/>
        </p:nvSpPr>
        <p:spPr>
          <a:xfrm xmlns:a="http://schemas.openxmlformats.org/drawingml/2006/main">
            <a:off x="7148513" y="4563368"/>
            <a:ext cx="3941713"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Operator-attributed custody → vault.</a:t>
            </a:r>
          </a:p>
        </p:txBody>
      </p:sp>
      <p:sp>
        <p:nvSpPr>
          <p:cNvPr id="20" name="text-19">
            <a:extLst xmlns:a="http://schemas.openxmlformats.org/drawingml/2006/main">
              <a:ext uri="{FF2B5EF4-FFF2-40B4-BE49-F238E27FC236}">
                <a16:creationId xmlns:a16="http://schemas.microsoft.com/office/drawing/2014/main" id="{9AA6CDC9-0952-4664-8D85-C6AD6BCDB1FF}"/>
              </a:ext>
            </a:extLst>
          </p:cNvPr>
          <p:cNvSpPr>
            <a:spLocks xmlns:a="http://schemas.openxmlformats.org/drawingml/2006/main" noGrp="1"/>
          </p:cNvSpPr>
          <p:nvPr/>
        </p:nvSpPr>
        <p:spPr>
          <a:xfrm xmlns:a="http://schemas.openxmlformats.org/drawingml/2006/main">
            <a:off x="7148513" y="4920555"/>
            <a:ext cx="3973860"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Fresh proof + two deposits recorded.</a:t>
            </a:r>
          </a:p>
        </p:txBody>
      </p:sp>
      <p:sp>
        <p:nvSpPr>
          <p:cNvPr id="21" name="text-20">
            <a:extLst xmlns:a="http://schemas.openxmlformats.org/drawingml/2006/main">
              <a:ext uri="{FF2B5EF4-FFF2-40B4-BE49-F238E27FC236}">
                <a16:creationId xmlns:a16="http://schemas.microsoft.com/office/drawing/2014/main" id="{86761921-D191-41C3-B57E-376F711B66A7}"/>
              </a:ext>
            </a:extLst>
          </p:cNvPr>
          <p:cNvSpPr>
            <a:spLocks xmlns:a="http://schemas.openxmlformats.org/drawingml/2006/main" noGrp="1"/>
          </p:cNvSpPr>
          <p:nvPr/>
        </p:nvSpPr>
        <p:spPr>
          <a:xfrm xmlns:a="http://schemas.openxmlformats.org/drawingml/2006/main">
            <a:off x="7148513" y="5277743"/>
            <a:ext cx="4827984" cy="290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75" b="0" i="0">
                <a:solidFill>
                  <a:srgbClr val="697065"/>
                </a:solidFill>
                <a:latin typeface="Helvetica Neue"/>
                <a:ea typeface="Helvetica Neue"/>
                <a:cs typeface="Helvetica Neue"/>
              </a:defRPr>
            </a:pPr>
            <a:r>
              <a:rPr sz="1875" b="0" i="0">
                <a:solidFill>
                  <a:srgbClr val="697065"/>
                </a:solidFill>
                <a:latin typeface="Helvetica Neue"/>
                <a:ea typeface="Helvetica Neue"/>
                <a:cs typeface="Helvetica Neue"/>
              </a:rPr>
              <a:t>Limited recovery before payout authorization.</a:t>
            </a:r>
          </a:p>
        </p:txBody>
      </p:sp>
      <p:sp>
        <p:nvSpPr>
          <p:cNvPr id="22" name="text-21">
            <a:extLst xmlns:a="http://schemas.openxmlformats.org/drawingml/2006/main">
              <a:ext uri="{FF2B5EF4-FFF2-40B4-BE49-F238E27FC236}">
                <a16:creationId xmlns:a16="http://schemas.microsoft.com/office/drawing/2014/main" id="{61618BF9-C8A4-4AC9-BED7-D14829A78E8A}"/>
              </a:ext>
            </a:extLst>
          </p:cNvPr>
          <p:cNvSpPr>
            <a:spLocks xmlns:a="http://schemas.openxmlformats.org/drawingml/2006/main" noGrp="1"/>
          </p:cNvSpPr>
          <p:nvPr/>
        </p:nvSpPr>
        <p:spPr>
          <a:xfrm xmlns:a="http://schemas.openxmlformats.org/drawingml/2006/main">
            <a:off x="838200" y="6842820"/>
            <a:ext cx="9994255"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A public withdrawal and exchanges through an unmodified third-party wallet are still to verify. Native proof validity, wallet compatibility and custody are separate questions.</a:t>
            </a:r>
          </a:p>
        </p:txBody>
      </p:sp>
      <p:sp>
        <p:nvSpPr>
          <p:cNvPr id="23" name="text-22">
            <a:extLst xmlns:a="http://schemas.openxmlformats.org/drawingml/2006/main">
              <a:ext uri="{FF2B5EF4-FFF2-40B4-BE49-F238E27FC236}">
                <a16:creationId xmlns:a16="http://schemas.microsoft.com/office/drawing/2014/main" id="{360C6334-757A-44EA-AC37-9C6ACC224E38}"/>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4" name="text-23">
            <a:extLst xmlns:a="http://schemas.openxmlformats.org/drawingml/2006/main">
              <a:ext uri="{FF2B5EF4-FFF2-40B4-BE49-F238E27FC236}">
                <a16:creationId xmlns:a16="http://schemas.microsoft.com/office/drawing/2014/main" id="{8ADBA0B6-25EE-4E1F-92AB-67143219C017}"/>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5" name="text-24">
            <a:extLst xmlns:a="http://schemas.openxmlformats.org/drawingml/2006/main">
              <a:ext uri="{FF2B5EF4-FFF2-40B4-BE49-F238E27FC236}">
                <a16:creationId xmlns:a16="http://schemas.microsoft.com/office/drawing/2014/main" id="{75AD2F08-D78F-4685-B711-C2A6386D5EE5}"/>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A05 / 09</a:t>
            </a:r>
          </a:p>
        </p:txBody>
      </p:sp>
    </p:spTree>
    <p:extLst>
      <p:ext uri="{BB962C8B-B14F-4D97-AF65-F5344CB8AC3E}">
        <p14:creationId xmlns:p14="http://schemas.microsoft.com/office/powerpoint/2010/main" val="1969865333"/>
      </p:ext>
    </p:extLst>
  </p:cSld>
</p:sld>
</file>

<file path=ppt/slides/slide2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125A85DA-869B-4DBE-96C4-AEEEACF69A00}"/>
              </a:ext>
            </a:extLst>
          </p:cNvPr>
          <p:cNvSpPr>
            <a:spLocks xmlns:a="http://schemas.openxmlformats.org/drawingml/2006/main" noGrp="1"/>
          </p:cNvSpPr>
          <p:nvPr/>
        </p:nvSpPr>
        <p:spPr>
          <a:xfrm xmlns:a="http://schemas.openxmlformats.org/drawingml/2006/main">
            <a:off x="838200" y="2851547"/>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40FDEA72-B7FD-4E81-B0E4-6CB6D0123811}"/>
              </a:ext>
            </a:extLst>
          </p:cNvPr>
          <p:cNvSpPr>
            <a:spLocks xmlns:a="http://schemas.openxmlformats.org/drawingml/2006/main" noGrp="1"/>
          </p:cNvSpPr>
          <p:nvPr/>
        </p:nvSpPr>
        <p:spPr>
          <a:xfrm xmlns:a="http://schemas.openxmlformats.org/drawingml/2006/main">
            <a:off x="838200" y="4478238"/>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3" name="text-2">
            <a:extLst xmlns:a="http://schemas.openxmlformats.org/drawingml/2006/main">
              <a:ext uri="{FF2B5EF4-FFF2-40B4-BE49-F238E27FC236}">
                <a16:creationId xmlns:a16="http://schemas.microsoft.com/office/drawing/2014/main" id="{568810D0-9803-48DD-874A-A0BE7C180A30}"/>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67a4d41f2fcc4c76"/>
              </a:rPr>
              <a:t>trion</a:t>
            </a:r>
          </a:p>
        </p:txBody>
      </p:sp>
      <p:sp>
        <p:nvSpPr>
          <p:cNvPr id="4" name="text-3">
            <a:extLst xmlns:a="http://schemas.openxmlformats.org/drawingml/2006/main">
              <a:ext uri="{FF2B5EF4-FFF2-40B4-BE49-F238E27FC236}">
                <a16:creationId xmlns:a16="http://schemas.microsoft.com/office/drawing/2014/main" id="{E3F5D581-F64C-4C56-9FED-9AF955FEDD69}"/>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fd92c58c104440e3"/>
              </a:rPr>
              <a:t>labs</a:t>
            </a:r>
          </a:p>
        </p:txBody>
      </p:sp>
      <p:sp>
        <p:nvSpPr>
          <p:cNvPr id="5" name="text-4">
            <a:extLst xmlns:a="http://schemas.openxmlformats.org/drawingml/2006/main">
              <a:ext uri="{FF2B5EF4-FFF2-40B4-BE49-F238E27FC236}">
                <a16:creationId xmlns:a16="http://schemas.microsoft.com/office/drawing/2014/main" id="{F82DB727-C3B3-4E13-B418-7942C855C8D3}"/>
              </a:ext>
            </a:extLst>
          </p:cNvPr>
          <p:cNvSpPr>
            <a:spLocks xmlns:a="http://schemas.openxmlformats.org/drawingml/2006/main" noGrp="1"/>
          </p:cNvSpPr>
          <p:nvPr/>
        </p:nvSpPr>
        <p:spPr>
          <a:xfrm xmlns:a="http://schemas.openxmlformats.org/drawingml/2006/main">
            <a:off x="11337280" y="450056"/>
            <a:ext cx="1616720"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COST MODEL</a:t>
            </a:r>
          </a:p>
        </p:txBody>
      </p:sp>
      <p:sp>
        <p:nvSpPr>
          <p:cNvPr id="6" name="text-5">
            <a:extLst xmlns:a="http://schemas.openxmlformats.org/drawingml/2006/main">
              <a:ext uri="{FF2B5EF4-FFF2-40B4-BE49-F238E27FC236}">
                <a16:creationId xmlns:a16="http://schemas.microsoft.com/office/drawing/2014/main" id="{57D1D681-41A4-4413-BA2D-4FB56D8DE316}"/>
              </a:ext>
            </a:extLst>
          </p:cNvPr>
          <p:cNvSpPr>
            <a:spLocks xmlns:a="http://schemas.openxmlformats.org/drawingml/2006/main" noGrp="1"/>
          </p:cNvSpPr>
          <p:nvPr/>
        </p:nvSpPr>
        <p:spPr>
          <a:xfrm xmlns:a="http://schemas.openxmlformats.org/drawingml/2006/main">
            <a:off x="838200" y="1181100"/>
            <a:ext cx="8171111"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Measure savings from actual bills,</a:t>
            </a:r>
          </a:p>
        </p:txBody>
      </p:sp>
      <p:sp>
        <p:nvSpPr>
          <p:cNvPr id="7" name="text-6">
            <a:extLst xmlns:a="http://schemas.openxmlformats.org/drawingml/2006/main">
              <a:ext uri="{FF2B5EF4-FFF2-40B4-BE49-F238E27FC236}">
                <a16:creationId xmlns:a16="http://schemas.microsoft.com/office/drawing/2014/main" id="{DD291940-A59A-418C-AC5D-02F72072EBB7}"/>
              </a:ext>
            </a:extLst>
          </p:cNvPr>
          <p:cNvSpPr>
            <a:spLocks xmlns:a="http://schemas.openxmlformats.org/drawingml/2006/main" noGrp="1"/>
          </p:cNvSpPr>
          <p:nvPr/>
        </p:nvSpPr>
        <p:spPr>
          <a:xfrm xmlns:a="http://schemas.openxmlformats.org/drawingml/2006/main">
            <a:off x="838200" y="1830586"/>
            <a:ext cx="5545038"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not application counts.</a:t>
            </a:r>
          </a:p>
        </p:txBody>
      </p:sp>
      <p:sp>
        <p:nvSpPr>
          <p:cNvPr id="8" name="text-7">
            <a:extLst xmlns:a="http://schemas.openxmlformats.org/drawingml/2006/main">
              <a:ext uri="{FF2B5EF4-FFF2-40B4-BE49-F238E27FC236}">
                <a16:creationId xmlns:a16="http://schemas.microsoft.com/office/drawing/2014/main" id="{1E7935D0-5A34-49F9-9407-6EBB1BA32064}"/>
              </a:ext>
            </a:extLst>
          </p:cNvPr>
          <p:cNvSpPr>
            <a:spLocks xmlns:a="http://schemas.openxmlformats.org/drawingml/2006/main" noGrp="1"/>
          </p:cNvSpPr>
          <p:nvPr/>
        </p:nvSpPr>
        <p:spPr>
          <a:xfrm xmlns:a="http://schemas.openxmlformats.org/drawingml/2006/main">
            <a:off x="838200" y="3137297"/>
            <a:ext cx="4146352"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Avoided billable verification spend</a:t>
            </a:r>
          </a:p>
        </p:txBody>
      </p:sp>
      <p:sp>
        <p:nvSpPr>
          <p:cNvPr id="9" name="text-8">
            <a:extLst xmlns:a="http://schemas.openxmlformats.org/drawingml/2006/main">
              <a:ext uri="{FF2B5EF4-FFF2-40B4-BE49-F238E27FC236}">
                <a16:creationId xmlns:a16="http://schemas.microsoft.com/office/drawing/2014/main" id="{518B3B76-C80B-470A-9C18-8AAC1813718C}"/>
              </a:ext>
            </a:extLst>
          </p:cNvPr>
          <p:cNvSpPr>
            <a:spLocks xmlns:a="http://schemas.openxmlformats.org/drawingml/2006/main" noGrp="1"/>
          </p:cNvSpPr>
          <p:nvPr/>
        </p:nvSpPr>
        <p:spPr>
          <a:xfrm xmlns:a="http://schemas.openxmlformats.org/drawingml/2006/main">
            <a:off x="6763643" y="3146822"/>
            <a:ext cx="264914" cy="3834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475" b="0" i="0">
                <a:solidFill>
                  <a:srgbClr val="22241F"/>
                </a:solidFill>
                <a:latin typeface="Helvetica Neue"/>
                <a:ea typeface="Helvetica Neue"/>
                <a:cs typeface="Helvetica Neue"/>
              </a:defRPr>
            </a:pPr>
            <a:r>
              <a:rPr sz="2475" b="0" i="0">
                <a:solidFill>
                  <a:srgbClr val="22241F"/>
                </a:solidFill>
                <a:latin typeface="Helvetica Neue"/>
                <a:ea typeface="Helvetica Neue"/>
                <a:cs typeface="Helvetica Neue"/>
              </a:rPr>
              <a:t>−</a:t>
            </a:r>
          </a:p>
        </p:txBody>
      </p:sp>
      <p:sp>
        <p:nvSpPr>
          <p:cNvPr id="10" name="text-9">
            <a:extLst xmlns:a="http://schemas.openxmlformats.org/drawingml/2006/main">
              <a:ext uri="{FF2B5EF4-FFF2-40B4-BE49-F238E27FC236}">
                <a16:creationId xmlns:a16="http://schemas.microsoft.com/office/drawing/2014/main" id="{A1044995-6323-457C-9B5D-5DD6A95656E7}"/>
              </a:ext>
            </a:extLst>
          </p:cNvPr>
          <p:cNvSpPr>
            <a:spLocks xmlns:a="http://schemas.openxmlformats.org/drawingml/2006/main" noGrp="1"/>
          </p:cNvSpPr>
          <p:nvPr/>
        </p:nvSpPr>
        <p:spPr>
          <a:xfrm xmlns:a="http://schemas.openxmlformats.org/drawingml/2006/main">
            <a:off x="7219950" y="3137297"/>
            <a:ext cx="4461570" cy="3253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00" b="0" i="0">
                <a:solidFill>
                  <a:srgbClr val="22241F"/>
                </a:solidFill>
                <a:latin typeface="Helvetica Neue"/>
                <a:ea typeface="Helvetica Neue"/>
                <a:cs typeface="Helvetica Neue"/>
              </a:defRPr>
            </a:pPr>
            <a:r>
              <a:rPr sz="2100" b="0" i="0">
                <a:solidFill>
                  <a:srgbClr val="22241F"/>
                </a:solidFill>
                <a:latin typeface="Helvetica Neue"/>
                <a:ea typeface="Helvetica Neue"/>
                <a:cs typeface="Helvetica Neue"/>
              </a:rPr>
              <a:t>ZK + infrastructure + integration cost</a:t>
            </a:r>
          </a:p>
        </p:txBody>
      </p:sp>
      <p:sp>
        <p:nvSpPr>
          <p:cNvPr id="11" name="text-10">
            <a:extLst xmlns:a="http://schemas.openxmlformats.org/drawingml/2006/main">
              <a:ext uri="{FF2B5EF4-FFF2-40B4-BE49-F238E27FC236}">
                <a16:creationId xmlns:a16="http://schemas.microsoft.com/office/drawing/2014/main" id="{4215104D-0A65-4080-88CE-104EC499B8C8}"/>
              </a:ext>
            </a:extLst>
          </p:cNvPr>
          <p:cNvSpPr>
            <a:spLocks xmlns:a="http://schemas.openxmlformats.org/drawingml/2006/main" noGrp="1"/>
          </p:cNvSpPr>
          <p:nvPr/>
        </p:nvSpPr>
        <p:spPr>
          <a:xfrm xmlns:a="http://schemas.openxmlformats.org/drawingml/2006/main">
            <a:off x="838200" y="3862983"/>
            <a:ext cx="3132386" cy="3369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175" b="0" i="0">
                <a:solidFill>
                  <a:srgbClr val="4A6441"/>
                </a:solidFill>
                <a:latin typeface="Helvetica Neue"/>
                <a:ea typeface="Helvetica Neue"/>
                <a:cs typeface="Helvetica Neue"/>
              </a:defRPr>
            </a:pPr>
            <a:r>
              <a:rPr sz="2175" b="0" i="0">
                <a:solidFill>
                  <a:srgbClr val="4A6441"/>
                </a:solidFill>
                <a:latin typeface="Helvetica Neue"/>
                <a:ea typeface="Helvetica Neue"/>
                <a:cs typeface="Helvetica Neue"/>
              </a:rPr>
              <a:t>= Net operational benefit</a:t>
            </a:r>
          </a:p>
        </p:txBody>
      </p:sp>
      <p:sp>
        <p:nvSpPr>
          <p:cNvPr id="12" name="text-11">
            <a:extLst xmlns:a="http://schemas.openxmlformats.org/drawingml/2006/main">
              <a:ext uri="{FF2B5EF4-FFF2-40B4-BE49-F238E27FC236}">
                <a16:creationId xmlns:a16="http://schemas.microsoft.com/office/drawing/2014/main" id="{0182C5D2-5B73-4A6B-B877-CCA1F4497BF3}"/>
              </a:ext>
            </a:extLst>
          </p:cNvPr>
          <p:cNvSpPr>
            <a:spLocks xmlns:a="http://schemas.openxmlformats.org/drawingml/2006/main" noGrp="1"/>
          </p:cNvSpPr>
          <p:nvPr/>
        </p:nvSpPr>
        <p:spPr>
          <a:xfrm xmlns:a="http://schemas.openxmlformats.org/drawingml/2006/main">
            <a:off x="838200" y="5183088"/>
            <a:ext cx="1775817"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Sumsub example</a:t>
            </a:r>
          </a:p>
        </p:txBody>
      </p:sp>
      <p:sp>
        <p:nvSpPr>
          <p:cNvPr id="13" name="text-12">
            <a:extLst xmlns:a="http://schemas.openxmlformats.org/drawingml/2006/main">
              <a:ext uri="{FF2B5EF4-FFF2-40B4-BE49-F238E27FC236}">
                <a16:creationId xmlns:a16="http://schemas.microsoft.com/office/drawing/2014/main" id="{D679302A-41BC-4E5B-BD18-ADF8196DE3A7}"/>
              </a:ext>
            </a:extLst>
          </p:cNvPr>
          <p:cNvSpPr>
            <a:spLocks xmlns:a="http://schemas.openxmlformats.org/drawingml/2006/main" noGrp="1"/>
          </p:cNvSpPr>
          <p:nvPr/>
        </p:nvSpPr>
        <p:spPr>
          <a:xfrm xmlns:a="http://schemas.openxmlformats.org/drawingml/2006/main">
            <a:off x="838200" y="5601146"/>
            <a:ext cx="3782467"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Successful-verification billing and monthly</a:t>
            </a:r>
          </a:p>
        </p:txBody>
      </p:sp>
      <p:sp>
        <p:nvSpPr>
          <p:cNvPr id="14" name="text-13">
            <a:extLst xmlns:a="http://schemas.openxmlformats.org/drawingml/2006/main">
              <a:ext uri="{FF2B5EF4-FFF2-40B4-BE49-F238E27FC236}">
                <a16:creationId xmlns:a16="http://schemas.microsoft.com/office/drawing/2014/main" id="{286D3DF9-5B1C-4688-AC76-4727B8C569D1}"/>
              </a:ext>
            </a:extLst>
          </p:cNvPr>
          <p:cNvSpPr>
            <a:spLocks xmlns:a="http://schemas.openxmlformats.org/drawingml/2006/main" noGrp="1"/>
          </p:cNvSpPr>
          <p:nvPr/>
        </p:nvSpPr>
        <p:spPr>
          <a:xfrm xmlns:a="http://schemas.openxmlformats.org/drawingml/2006/main">
            <a:off x="838200" y="5887045"/>
            <a:ext cx="1563439"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minimums apply.</a:t>
            </a:r>
          </a:p>
        </p:txBody>
      </p:sp>
      <p:sp>
        <p:nvSpPr>
          <p:cNvPr id="15" name="text-14">
            <a:extLst xmlns:a="http://schemas.openxmlformats.org/drawingml/2006/main">
              <a:ext uri="{FF2B5EF4-FFF2-40B4-BE49-F238E27FC236}">
                <a16:creationId xmlns:a16="http://schemas.microsoft.com/office/drawing/2014/main" id="{50406E47-D9DD-4D0B-9058-B8A60B1312C0}"/>
              </a:ext>
            </a:extLst>
          </p:cNvPr>
          <p:cNvSpPr>
            <a:spLocks xmlns:a="http://schemas.openxmlformats.org/drawingml/2006/main" noGrp="1"/>
          </p:cNvSpPr>
          <p:nvPr/>
        </p:nvSpPr>
        <p:spPr>
          <a:xfrm xmlns:a="http://schemas.openxmlformats.org/drawingml/2006/main">
            <a:off x="4978301" y="5183088"/>
            <a:ext cx="1096863"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UX impact</a:t>
            </a:r>
          </a:p>
        </p:txBody>
      </p:sp>
      <p:sp>
        <p:nvSpPr>
          <p:cNvPr id="16" name="text-15">
            <a:extLst xmlns:a="http://schemas.openxmlformats.org/drawingml/2006/main">
              <a:ext uri="{FF2B5EF4-FFF2-40B4-BE49-F238E27FC236}">
                <a16:creationId xmlns:a16="http://schemas.microsoft.com/office/drawing/2014/main" id="{4F2329F6-E9E8-4ECE-8F62-DD26148C70DC}"/>
              </a:ext>
            </a:extLst>
          </p:cNvPr>
          <p:cNvSpPr>
            <a:spLocks xmlns:a="http://schemas.openxmlformats.org/drawingml/2006/main" noGrp="1"/>
          </p:cNvSpPr>
          <p:nvPr/>
        </p:nvSpPr>
        <p:spPr>
          <a:xfrm xmlns:a="http://schemas.openxmlformats.org/drawingml/2006/main">
            <a:off x="4978301" y="5601146"/>
            <a:ext cx="3113931"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Measure eligible-user drop-off and</a:t>
            </a:r>
          </a:p>
        </p:txBody>
      </p:sp>
      <p:sp>
        <p:nvSpPr>
          <p:cNvPr id="17" name="text-16">
            <a:extLst xmlns:a="http://schemas.openxmlformats.org/drawingml/2006/main">
              <a:ext uri="{FF2B5EF4-FFF2-40B4-BE49-F238E27FC236}">
                <a16:creationId xmlns:a16="http://schemas.microsoft.com/office/drawing/2014/main" id="{E55371EF-244A-463E-AB7F-CBE265A79D2D}"/>
              </a:ext>
            </a:extLst>
          </p:cNvPr>
          <p:cNvSpPr>
            <a:spLocks xmlns:a="http://schemas.openxmlformats.org/drawingml/2006/main" noGrp="1"/>
          </p:cNvSpPr>
          <p:nvPr/>
        </p:nvSpPr>
        <p:spPr>
          <a:xfrm xmlns:a="http://schemas.openxmlformats.org/drawingml/2006/main">
            <a:off x="4978301" y="5887045"/>
            <a:ext cx="2827437"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alternative-path use separately.</a:t>
            </a:r>
          </a:p>
        </p:txBody>
      </p:sp>
      <p:sp>
        <p:nvSpPr>
          <p:cNvPr id="18" name="text-17">
            <a:extLst xmlns:a="http://schemas.openxmlformats.org/drawingml/2006/main">
              <a:ext uri="{FF2B5EF4-FFF2-40B4-BE49-F238E27FC236}">
                <a16:creationId xmlns:a16="http://schemas.microsoft.com/office/drawing/2014/main" id="{4FB9077A-5D1F-4E87-A0A3-3FCC0289633C}"/>
              </a:ext>
            </a:extLst>
          </p:cNvPr>
          <p:cNvSpPr>
            <a:spLocks xmlns:a="http://schemas.openxmlformats.org/drawingml/2006/main" noGrp="1"/>
          </p:cNvSpPr>
          <p:nvPr/>
        </p:nvSpPr>
        <p:spPr>
          <a:xfrm xmlns:a="http://schemas.openxmlformats.org/drawingml/2006/main">
            <a:off x="9118550" y="5183088"/>
            <a:ext cx="1939082"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22241F"/>
                </a:solidFill>
                <a:latin typeface="Helvetica Neue"/>
                <a:ea typeface="Helvetica Neue"/>
                <a:cs typeface="Helvetica Neue"/>
              </a:defRPr>
            </a:pPr>
            <a:r>
              <a:rPr sz="1725" b="0" i="0">
                <a:solidFill>
                  <a:srgbClr val="22241F"/>
                </a:solidFill>
                <a:latin typeface="Helvetica Neue"/>
                <a:ea typeface="Helvetica Neue"/>
                <a:cs typeface="Helvetica Neue"/>
              </a:rPr>
              <a:t>Comparable scope</a:t>
            </a:r>
          </a:p>
        </p:txBody>
      </p:sp>
      <p:sp>
        <p:nvSpPr>
          <p:cNvPr id="19" name="text-18">
            <a:extLst xmlns:a="http://schemas.openxmlformats.org/drawingml/2006/main">
              <a:ext uri="{FF2B5EF4-FFF2-40B4-BE49-F238E27FC236}">
                <a16:creationId xmlns:a16="http://schemas.microsoft.com/office/drawing/2014/main" id="{9B5F6260-08E6-4FFB-A17B-D05DA5E6619C}"/>
              </a:ext>
            </a:extLst>
          </p:cNvPr>
          <p:cNvSpPr>
            <a:spLocks xmlns:a="http://schemas.openxmlformats.org/drawingml/2006/main" noGrp="1"/>
          </p:cNvSpPr>
          <p:nvPr/>
        </p:nvSpPr>
        <p:spPr>
          <a:xfrm xmlns:a="http://schemas.openxmlformats.org/drawingml/2006/main">
            <a:off x="9118550" y="5601146"/>
            <a:ext cx="380776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Do not equate an age-condition proof with</a:t>
            </a:r>
          </a:p>
        </p:txBody>
      </p:sp>
      <p:sp>
        <p:nvSpPr>
          <p:cNvPr id="20" name="text-19">
            <a:extLst xmlns:a="http://schemas.openxmlformats.org/drawingml/2006/main">
              <a:ext uri="{FF2B5EF4-FFF2-40B4-BE49-F238E27FC236}">
                <a16:creationId xmlns:a16="http://schemas.microsoft.com/office/drawing/2014/main" id="{8D14878C-EFA5-4E93-8595-4F52BEC0C461}"/>
              </a:ext>
            </a:extLst>
          </p:cNvPr>
          <p:cNvSpPr>
            <a:spLocks xmlns:a="http://schemas.openxmlformats.org/drawingml/2006/main" noGrp="1"/>
          </p:cNvSpPr>
          <p:nvPr/>
        </p:nvSpPr>
        <p:spPr>
          <a:xfrm xmlns:a="http://schemas.openxmlformats.org/drawingml/2006/main">
            <a:off x="9118550" y="5887045"/>
            <a:ext cx="1812578" cy="24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75" b="0" i="0">
                <a:solidFill>
                  <a:srgbClr val="697065"/>
                </a:solidFill>
                <a:latin typeface="Helvetica Neue"/>
                <a:ea typeface="Helvetica Neue"/>
                <a:cs typeface="Helvetica Neue"/>
              </a:defRPr>
            </a:pPr>
            <a:r>
              <a:rPr sz="1575" b="0" i="0">
                <a:solidFill>
                  <a:srgbClr val="697065"/>
                </a:solidFill>
                <a:latin typeface="Helvetica Neue"/>
                <a:ea typeface="Helvetica Neue"/>
                <a:cs typeface="Helvetica Neue"/>
              </a:rPr>
              <a:t>a full KYC package.</a:t>
            </a:r>
          </a:p>
        </p:txBody>
      </p:sp>
      <p:sp>
        <p:nvSpPr>
          <p:cNvPr id="21" name="text-20">
            <a:extLst xmlns:a="http://schemas.openxmlformats.org/drawingml/2006/main">
              <a:ext uri="{FF2B5EF4-FFF2-40B4-BE49-F238E27FC236}">
                <a16:creationId xmlns:a16="http://schemas.microsoft.com/office/drawing/2014/main" id="{9E1EC705-B58C-4C58-8378-84DC2DAB0B84}"/>
              </a:ext>
            </a:extLst>
          </p:cNvPr>
          <p:cNvSpPr>
            <a:spLocks xmlns:a="http://schemas.openxmlformats.org/drawingml/2006/main" noGrp="1"/>
          </p:cNvSpPr>
          <p:nvPr/>
        </p:nvSpPr>
        <p:spPr>
          <a:xfrm xmlns:a="http://schemas.openxmlformats.org/drawingml/2006/main">
            <a:off x="838200" y="6842820"/>
            <a:ext cx="6621959"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Prices and contract terms may change. Savings and user conversion have not yet been measured in this project.</a:t>
            </a:r>
          </a:p>
        </p:txBody>
      </p:sp>
      <p:sp>
        <p:nvSpPr>
          <p:cNvPr id="22" name="text-21">
            <a:extLst xmlns:a="http://schemas.openxmlformats.org/drawingml/2006/main">
              <a:ext uri="{FF2B5EF4-FFF2-40B4-BE49-F238E27FC236}">
                <a16:creationId xmlns:a16="http://schemas.microsoft.com/office/drawing/2014/main" id="{2F93D526-61F2-4601-9383-52D0ED90E0CE}"/>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23" name="text-22">
            <a:extLst xmlns:a="http://schemas.openxmlformats.org/drawingml/2006/main">
              <a:ext uri="{FF2B5EF4-FFF2-40B4-BE49-F238E27FC236}">
                <a16:creationId xmlns:a16="http://schemas.microsoft.com/office/drawing/2014/main" id="{E9B39435-316E-473D-9EDF-D0BABC1C8C16}"/>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24" name="text-23">
            <a:extLst xmlns:a="http://schemas.openxmlformats.org/drawingml/2006/main">
              <a:ext uri="{FF2B5EF4-FFF2-40B4-BE49-F238E27FC236}">
                <a16:creationId xmlns:a16="http://schemas.microsoft.com/office/drawing/2014/main" id="{183AB028-4E4E-4C1C-96F0-7470EBE8EC25}"/>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A06 / 09</a:t>
            </a:r>
          </a:p>
        </p:txBody>
      </p:sp>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7e4edb02fec34657"/>
          <a:stretch xmlns:a="http://schemas.openxmlformats.org/drawingml/2006/main"/>
        </p:blipFill>
        <p:spPr>
          <a:xfrm xmlns:a="http://schemas.openxmlformats.org/drawingml/2006/main">
            <a:off x="842804" y="4754463"/>
            <a:ext cx="267018" cy="276225"/>
          </a:xfrm>
          <a:prstGeom xmlns:a="http://schemas.openxmlformats.org/drawingml/2006/main" prst="rect">
            <a:avLst/>
          </a:prstGeom>
        </p:spPr>
      </p:pic>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3e8de659e18242e1"/>
          <a:stretch xmlns:a="http://schemas.openxmlformats.org/drawingml/2006/main"/>
        </p:blipFill>
        <p:spPr>
          <a:xfrm xmlns:a="http://schemas.openxmlformats.org/drawingml/2006/main">
            <a:off x="4978301" y="4754463"/>
            <a:ext cx="276225" cy="276225"/>
          </a:xfrm>
          <a:prstGeom xmlns:a="http://schemas.openxmlformats.org/drawingml/2006/main" prst="rect">
            <a:avLst/>
          </a:prstGeom>
        </p:spPr>
      </p:pic>
      <p:pic>
        <p:nvPicPr>
          <p:cNvPr id="54" name=""/>
          <p:cNvPicPr>
            <a:picLocks xmlns:a="http://schemas.openxmlformats.org/drawingml/2006/main" noChangeAspect="1"/>
          </p:cNvPicPr>
          <p:nvPr/>
        </p:nvPicPr>
        <p:blipFill>
          <a:blip xmlns:r="http://schemas.openxmlformats.org/officeDocument/2006/relationships" xmlns:a="http://schemas.openxmlformats.org/drawingml/2006/main" r:embed="R588590c1ad934f11"/>
          <a:stretch xmlns:a="http://schemas.openxmlformats.org/drawingml/2006/main"/>
        </p:blipFill>
        <p:spPr>
          <a:xfrm xmlns:a="http://schemas.openxmlformats.org/drawingml/2006/main">
            <a:off x="9118550" y="4754463"/>
            <a:ext cx="276225" cy="276225"/>
          </a:xfrm>
          <a:prstGeom xmlns:a="http://schemas.openxmlformats.org/drawingml/2006/main" prst="rect">
            <a:avLst/>
          </a:prstGeom>
        </p:spPr>
      </p:pic>
    </p:spTree>
    <p:extLst>
      <p:ext uri="{BB962C8B-B14F-4D97-AF65-F5344CB8AC3E}">
        <p14:creationId xmlns:p14="http://schemas.microsoft.com/office/powerpoint/2010/main" val="2077890877"/>
      </p:ext>
    </p:extLst>
  </p:cSld>
</p:sld>
</file>

<file path=ppt/slides/slide25.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07651A1-007C-4CA7-806B-D8FEFAD4F9CE}"/>
              </a:ext>
            </a:extLst>
          </p:cNvPr>
          <p:cNvSpPr>
            <a:spLocks xmlns:a="http://schemas.openxmlformats.org/drawingml/2006/main" noGrp="1"/>
          </p:cNvSpPr>
          <p:nvPr/>
        </p:nvSpPr>
        <p:spPr>
          <a:xfrm xmlns:a="http://schemas.openxmlformats.org/drawingml/2006/main">
            <a:off x="838200" y="5696843"/>
            <a:ext cx="12039600" cy="95"/>
          </a:xfrm>
          <a:custGeom xmlns:a="http://schemas.openxmlformats.org/drawingml/2006/main">
            <a:pathLst>
              <a:path w="12039600" h="95">
                <a:moveTo>
                  <a:pt x="0" y="0"/>
                </a:moveTo>
                <a:lnTo>
                  <a:pt x="12039600" y="0"/>
                </a:lnTo>
              </a:path>
            </a:pathLst>
          </a:custGeom>
          <a:noFill xmlns:a="http://schemas.openxmlformats.org/drawingml/2006/main"/>
          <a:ln xmlns:a="http://schemas.openxmlformats.org/drawingml/2006/main" w="9525">
            <a:solidFill>
              <a:srgbClr val="D0D3C7"/>
            </a:solidFill>
          </a:ln>
        </p:spPr>
      </p:sp>
      <p:sp>
        <p:nvSpPr>
          <p:cNvPr id="2" name="text-1">
            <a:extLst xmlns:a="http://schemas.openxmlformats.org/drawingml/2006/main">
              <a:ext uri="{FF2B5EF4-FFF2-40B4-BE49-F238E27FC236}">
                <a16:creationId xmlns:a16="http://schemas.microsoft.com/office/drawing/2014/main" id="{CC3A6A08-6728-40B3-9548-AA87AD156C31}"/>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eb91263720434a56"/>
              </a:rPr>
              <a:t>trion</a:t>
            </a:r>
          </a:p>
        </p:txBody>
      </p:sp>
      <p:sp>
        <p:nvSpPr>
          <p:cNvPr id="3" name="text-2">
            <a:extLst xmlns:a="http://schemas.openxmlformats.org/drawingml/2006/main">
              <a:ext uri="{FF2B5EF4-FFF2-40B4-BE49-F238E27FC236}">
                <a16:creationId xmlns:a16="http://schemas.microsoft.com/office/drawing/2014/main" id="{199E1BD6-533C-4C29-AE2F-665A58E67CEC}"/>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7dc0599818024677"/>
              </a:rPr>
              <a:t>labs</a:t>
            </a:r>
          </a:p>
        </p:txBody>
      </p:sp>
      <p:sp>
        <p:nvSpPr>
          <p:cNvPr id="4" name="text-3">
            <a:extLst xmlns:a="http://schemas.openxmlformats.org/drawingml/2006/main">
              <a:ext uri="{FF2B5EF4-FFF2-40B4-BE49-F238E27FC236}">
                <a16:creationId xmlns:a16="http://schemas.microsoft.com/office/drawing/2014/main" id="{5D9BC750-0042-4AEF-B702-7C62D8A83B5E}"/>
              </a:ext>
            </a:extLst>
          </p:cNvPr>
          <p:cNvSpPr>
            <a:spLocks xmlns:a="http://schemas.openxmlformats.org/drawingml/2006/main" noGrp="1"/>
          </p:cNvSpPr>
          <p:nvPr/>
        </p:nvSpPr>
        <p:spPr>
          <a:xfrm xmlns:a="http://schemas.openxmlformats.org/drawingml/2006/main">
            <a:off x="10383738" y="450056"/>
            <a:ext cx="257026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CURRENT PUBLIC EVIDENCE</a:t>
            </a:r>
          </a:p>
        </p:txBody>
      </p:sp>
      <p:sp>
        <p:nvSpPr>
          <p:cNvPr id="5" name="text-4">
            <a:extLst xmlns:a="http://schemas.openxmlformats.org/drawingml/2006/main">
              <a:ext uri="{FF2B5EF4-FFF2-40B4-BE49-F238E27FC236}">
                <a16:creationId xmlns:a16="http://schemas.microsoft.com/office/drawing/2014/main" id="{4B74A80E-8CF9-48A7-8E7D-621DBCC94ABA}"/>
              </a:ext>
            </a:extLst>
          </p:cNvPr>
          <p:cNvSpPr>
            <a:spLocks xmlns:a="http://schemas.openxmlformats.org/drawingml/2006/main" noGrp="1"/>
          </p:cNvSpPr>
          <p:nvPr/>
        </p:nvSpPr>
        <p:spPr>
          <a:xfrm xmlns:a="http://schemas.openxmlformats.org/drawingml/2006/main">
            <a:off x="838200" y="1181100"/>
            <a:ext cx="8479631" cy="5926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3825" b="0" i="0">
                <a:solidFill>
                  <a:srgbClr val="22241F"/>
                </a:solidFill>
                <a:latin typeface="Helvetica Neue"/>
                <a:ea typeface="Helvetica Neue"/>
                <a:cs typeface="Helvetica Neue"/>
              </a:defRPr>
            </a:pPr>
            <a:r>
              <a:rPr sz="3825" b="0" i="0">
                <a:solidFill>
                  <a:srgbClr val="22241F"/>
                </a:solidFill>
                <a:latin typeface="Helvetica Neue"/>
                <a:ea typeface="Helvetica Neue"/>
                <a:cs typeface="Helvetica Neue"/>
              </a:rPr>
              <a:t>Public Count8: proof and deposit records.</a:t>
            </a:r>
          </a:p>
        </p:txBody>
      </p:sp>
      <p:sp>
        <p:nvSpPr>
          <p:cNvPr id="6" name="text-5">
            <a:extLst xmlns:a="http://schemas.openxmlformats.org/drawingml/2006/main">
              <a:ext uri="{FF2B5EF4-FFF2-40B4-BE49-F238E27FC236}">
                <a16:creationId xmlns:a16="http://schemas.microsoft.com/office/drawing/2014/main" id="{A1AE7972-DEB0-4213-BB5C-949EB22CC61B}"/>
              </a:ext>
            </a:extLst>
          </p:cNvPr>
          <p:cNvSpPr>
            <a:spLocks xmlns:a="http://schemas.openxmlformats.org/drawingml/2006/main" noGrp="1"/>
          </p:cNvSpPr>
          <p:nvPr/>
        </p:nvSpPr>
        <p:spPr>
          <a:xfrm xmlns:a="http://schemas.openxmlformats.org/drawingml/2006/main">
            <a:off x="838200" y="2020193"/>
            <a:ext cx="6468666" cy="2788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00" b="0" i="0">
                <a:solidFill>
                  <a:srgbClr val="697065"/>
                </a:solidFill>
                <a:latin typeface="Helvetica Neue"/>
                <a:ea typeface="Helvetica Neue"/>
                <a:cs typeface="Helvetica Neue"/>
              </a:defRPr>
            </a:pPr>
            <a:r>
              <a:rPr sz="1800" b="0" i="0">
                <a:solidFill>
                  <a:srgbClr val="697065"/>
                </a:solidFill>
                <a:latin typeface="Helvetica Neue"/>
                <a:ea typeface="Helvetica Neue"/>
                <a:cs typeface="Helvetica Neue"/>
              </a:rPr>
              <a:t>First deposit: 100.00 simulated TRY → 2.0947892 mock USDC.</a:t>
            </a:r>
          </a:p>
        </p:txBody>
      </p:sp>
      <p:sp>
        <p:nvSpPr>
          <p:cNvPr id="7" name="text-6">
            <a:extLst xmlns:a="http://schemas.openxmlformats.org/drawingml/2006/main">
              <a:ext uri="{FF2B5EF4-FFF2-40B4-BE49-F238E27FC236}">
                <a16:creationId xmlns:a16="http://schemas.microsoft.com/office/drawing/2014/main" id="{1DBF8AD9-F73E-4E15-89F1-47857727BE1B}"/>
              </a:ext>
            </a:extLst>
          </p:cNvPr>
          <p:cNvSpPr>
            <a:spLocks xmlns:a="http://schemas.openxmlformats.org/drawingml/2006/main" noGrp="1"/>
          </p:cNvSpPr>
          <p:nvPr/>
        </p:nvSpPr>
        <p:spPr>
          <a:xfrm xmlns:a="http://schemas.openxmlformats.org/drawingml/2006/main">
            <a:off x="838200" y="5906393"/>
            <a:ext cx="3502521" cy="2788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800" b="0" i="0">
                <a:solidFill>
                  <a:srgbClr val="4A6441"/>
                </a:solidFill>
                <a:latin typeface="Helvetica Neue"/>
                <a:ea typeface="Helvetica Neue"/>
                <a:cs typeface="Helvetica Neue"/>
              </a:defRPr>
            </a:pPr>
            <a:r>
              <a:rPr sz="1800" b="0" i="0">
                <a:solidFill>
                  <a:srgbClr val="4A6441"/>
                </a:solidFill>
                <a:latin typeface="Helvetica Neue"/>
                <a:ea typeface="Helvetica Neue"/>
                <a:cs typeface="Helvetica Neue"/>
              </a:rPr>
              <a:t>Same eligibility, another deposit.</a:t>
            </a:r>
          </a:p>
        </p:txBody>
      </p:sp>
      <p:sp>
        <p:nvSpPr>
          <p:cNvPr id="8" name="text-7">
            <a:extLst xmlns:a="http://schemas.openxmlformats.org/drawingml/2006/main">
              <a:ext uri="{FF2B5EF4-FFF2-40B4-BE49-F238E27FC236}">
                <a16:creationId xmlns:a16="http://schemas.microsoft.com/office/drawing/2014/main" id="{B30CC8D8-A6F6-462D-B9C6-A26AEFD956C5}"/>
              </a:ext>
            </a:extLst>
          </p:cNvPr>
          <p:cNvSpPr>
            <a:spLocks xmlns:a="http://schemas.openxmlformats.org/drawingml/2006/main" noGrp="1"/>
          </p:cNvSpPr>
          <p:nvPr/>
        </p:nvSpPr>
        <p:spPr>
          <a:xfrm xmlns:a="http://schemas.openxmlformats.org/drawingml/2006/main">
            <a:off x="838200" y="6296918"/>
            <a:ext cx="7509570" cy="2324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500" b="0" i="0">
                <a:solidFill>
                  <a:srgbClr val="697065"/>
                </a:solidFill>
                <a:latin typeface="Helvetica Neue"/>
                <a:ea typeface="Helvetica Neue"/>
                <a:cs typeface="Helvetica Neue"/>
              </a:defRPr>
            </a:pPr>
            <a:r>
              <a:rPr sz="1500" b="0" i="0">
                <a:solidFill>
                  <a:srgbClr val="697065"/>
                </a:solidFill>
                <a:latin typeface="Helvetica Neue"/>
                <a:ea typeface="Helvetica Neue"/>
                <a:cs typeface="Helvetica Neue"/>
              </a:rPr>
              <a:t>The second deposit reused the existing grant; it is not a second fresh phone-proof result.</a:t>
            </a:r>
          </a:p>
        </p:txBody>
      </p:sp>
      <p:sp>
        <p:nvSpPr>
          <p:cNvPr id="9" name="text-8">
            <a:extLst xmlns:a="http://schemas.openxmlformats.org/drawingml/2006/main">
              <a:ext uri="{FF2B5EF4-FFF2-40B4-BE49-F238E27FC236}">
                <a16:creationId xmlns:a16="http://schemas.microsoft.com/office/drawing/2014/main" id="{1161B7FC-F02B-43E8-A4D3-01F771EF0CBD}"/>
              </a:ext>
            </a:extLst>
          </p:cNvPr>
          <p:cNvSpPr>
            <a:spLocks xmlns:a="http://schemas.openxmlformats.org/drawingml/2006/main" noGrp="1"/>
          </p:cNvSpPr>
          <p:nvPr/>
        </p:nvSpPr>
        <p:spPr>
          <a:xfrm xmlns:a="http://schemas.openxmlformats.org/drawingml/2006/main">
            <a:off x="838200" y="6842820"/>
            <a:ext cx="8965555"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Documented in the 20 September handoff, not independently rerun here. Public withdrawal and unmodified third-party-wallet exchanges remain to verify.</a:t>
            </a:r>
          </a:p>
        </p:txBody>
      </p:sp>
      <p:sp>
        <p:nvSpPr>
          <p:cNvPr id="10" name="text-9">
            <a:extLst xmlns:a="http://schemas.openxmlformats.org/drawingml/2006/main">
              <a:ext uri="{FF2B5EF4-FFF2-40B4-BE49-F238E27FC236}">
                <a16:creationId xmlns:a16="http://schemas.microsoft.com/office/drawing/2014/main" id="{47D3FCB8-7FD2-44D2-AA3D-BC1B046A1A27}"/>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11" name="text-10">
            <a:extLst xmlns:a="http://schemas.openxmlformats.org/drawingml/2006/main">
              <a:ext uri="{FF2B5EF4-FFF2-40B4-BE49-F238E27FC236}">
                <a16:creationId xmlns:a16="http://schemas.microsoft.com/office/drawing/2014/main" id="{56942A5A-AF6F-4D57-A856-EE3F24A46942}"/>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12" name="text-11">
            <a:extLst xmlns:a="http://schemas.openxmlformats.org/drawingml/2006/main">
              <a:ext uri="{FF2B5EF4-FFF2-40B4-BE49-F238E27FC236}">
                <a16:creationId xmlns:a16="http://schemas.microsoft.com/office/drawing/2014/main" id="{96E0814A-31AA-429B-94F9-D47BDDD5EA25}"/>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A07 / 09</a:t>
            </a:r>
          </a:p>
        </p:txBody>
      </p:sp>
      <p:graphicFrame>
        <p:nvGraphicFramePr>
          <p:cNvPr id="26" name=""/>
          <p:cNvGraphicFramePr/>
          <p:nvPr/>
        </p:nvGraphicFramePr>
        <p:xfrm>
          <a:off xmlns:a="http://schemas.openxmlformats.org/drawingml/2006/main" x="838200" y="2620268"/>
          <a:ext xmlns:a="http://schemas.openxmlformats.org/drawingml/2006/main" cx="12039600" cy="2867025"/>
        </p:xfrm>
        <a:graphic xmlns:a="http://schemas.openxmlformats.org/drawingml/2006/main">
          <a:graphicData uri="http://schemas.openxmlformats.org/drawingml/2006/table">
            <a:tbl>
              <a:tblPr/>
              <a:tblGrid>
                <a:gridCol w="1805880"/>
                <a:gridCol w="3611761"/>
                <a:gridCol w="2167086"/>
                <a:gridCol w="4454872"/>
              </a:tblGrid>
              <a:tr h="290513">
                <a:tc>
                  <a:txBody>
                    <a:bodyPr lIns="0" tIns="0" rIns="76200" bIns="0"/>
                    <a:lstStyle/>
                    <a:p>
                      <a:r>
                        <a:rPr sz="825" b="0">
                          <a:solidFill>
                            <a:srgbClr val="697065"/>
                          </a:solidFill>
                          <a:latin typeface="ui-monospace"/>
                          <a:ea typeface="ui-monospace"/>
                          <a:cs typeface="ui-monospace"/>
                        </a:rPr>
                        <a:t>FLOW</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ACTION</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LEDGER</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TESTNET TRANSACTION</a:t>
                      </a:r>
                    </a:p>
                  </a:txBody>
                  <a:tcPr marL="91440" marR="91440" marT="45720" marB="45720">
                    <a:solidFill>
                      <a:srgbClr val="F7F5EF"/>
                    </a:solidFill>
                  </a:tcPr>
                </a:tc>
              </a:tr>
              <a:tr h="514350">
                <a:tc>
                  <a:txBody>
                    <a:bodyPr lIns="0" tIns="133350" rIns="76200" bIns="133350"/>
                    <a:lstStyle/>
                    <a:p>
                      <a:r>
                        <a:rPr sz="1500" b="0">
                          <a:solidFill>
                            <a:srgbClr val="22241F"/>
                          </a:solidFill>
                          <a:latin typeface="Helvetica Neue"/>
                          <a:ea typeface="Helvetica Neue"/>
                          <a:cs typeface="Helvetica Neue"/>
                        </a:rPr>
                        <a:t>Eligibility</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Fresh Count8 phone proof</a:t>
                      </a:r>
                    </a:p>
                  </a:txBody>
                  <a:tcPr marL="91440" marR="91440" marT="45720" marB="45720">
                    <a:solidFill>
                      <a:srgbClr val="F7F5EF"/>
                    </a:solidFill>
                  </a:tcPr>
                </a:tc>
                <a:tc>
                  <a:txBody>
                    <a:bodyPr lIns="0" tIns="133350" rIns="76200" bIns="133350"/>
                    <a:lstStyle/>
                    <a:p>
                      <a:r>
                        <a:rPr sz="1275" b="0">
                          <a:solidFill>
                            <a:srgbClr val="22241F"/>
                          </a:solidFill>
                          <a:latin typeface="ui-monospace"/>
                          <a:ea typeface="ui-monospace"/>
                          <a:cs typeface="ui-monospace"/>
                        </a:rPr>
                        <a:t>4,772,528</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08c7c414b67828…3a1e816e ↗</a:t>
                      </a:r>
                    </a:p>
                  </a:txBody>
                  <a:tcPr marL="91440" marR="91440" marT="45720" marB="45720">
                    <a:solidFill>
                      <a:srgbClr val="F7F5EF"/>
                    </a:solidFill>
                  </a:tcPr>
                </a:tc>
              </a:tr>
              <a:tr h="514350">
                <a:tc>
                  <a:txBody>
                    <a:bodyPr lIns="0" tIns="133350" rIns="76200" bIns="133350"/>
                    <a:lstStyle/>
                    <a:p>
                      <a:r>
                        <a:rPr sz="1500" b="0">
                          <a:solidFill>
                            <a:srgbClr val="22241F"/>
                          </a:solidFill>
                          <a:latin typeface="Helvetica Neue"/>
                          <a:ea typeface="Helvetica Neue"/>
                          <a:cs typeface="Helvetica Neue"/>
                        </a:rPr>
                        <a:t>Deposit 1</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Settlement</a:t>
                      </a:r>
                    </a:p>
                  </a:txBody>
                  <a:tcPr marL="91440" marR="91440" marT="45720" marB="45720">
                    <a:solidFill>
                      <a:srgbClr val="F7F5EF"/>
                    </a:solidFill>
                  </a:tcPr>
                </a:tc>
                <a:tc>
                  <a:txBody>
                    <a:bodyPr lIns="0" tIns="133350" rIns="76200" bIns="133350"/>
                    <a:lstStyle/>
                    <a:p>
                      <a:r>
                        <a:rPr sz="1275" b="0">
                          <a:solidFill>
                            <a:srgbClr val="22241F"/>
                          </a:solidFill>
                          <a:latin typeface="ui-monospace"/>
                          <a:ea typeface="ui-monospace"/>
                          <a:cs typeface="ui-monospace"/>
                        </a:rPr>
                        <a:t>4,772,533</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14d7463f6cf8b1…4c2553f1 ↗</a:t>
                      </a:r>
                    </a:p>
                  </a:txBody>
                  <a:tcPr marL="91440" marR="91440" marT="45720" marB="45720">
                    <a:solidFill>
                      <a:srgbClr val="F7F5EF"/>
                    </a:solidFill>
                  </a:tcPr>
                </a:tc>
              </a:tr>
              <a:tr h="514350">
                <a:tc>
                  <a:txBody>
                    <a:bodyPr lIns="0" tIns="133350" rIns="76200" bIns="133350"/>
                    <a:lstStyle/>
                    <a:p>
                      <a:r>
                        <a:rPr sz="1500" b="0">
                          <a:solidFill>
                            <a:srgbClr val="22241F"/>
                          </a:solidFill>
                          <a:latin typeface="Helvetica Neue"/>
                          <a:ea typeface="Helvetica Neue"/>
                          <a:cs typeface="Helvetica Neue"/>
                        </a:rPr>
                        <a:t>Deposit 2</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Creation · existing grant</a:t>
                      </a:r>
                    </a:p>
                  </a:txBody>
                  <a:tcPr marL="91440" marR="91440" marT="45720" marB="45720">
                    <a:solidFill>
                      <a:srgbClr val="F7F5EF"/>
                    </a:solidFill>
                  </a:tcPr>
                </a:tc>
                <a:tc>
                  <a:txBody>
                    <a:bodyPr lIns="0" tIns="133350" rIns="76200" bIns="133350"/>
                    <a:lstStyle/>
                    <a:p>
                      <a:r>
                        <a:rPr sz="1275" b="0">
                          <a:solidFill>
                            <a:srgbClr val="22241F"/>
                          </a:solidFill>
                          <a:latin typeface="ui-monospace"/>
                          <a:ea typeface="ui-monospace"/>
                          <a:cs typeface="ui-monospace"/>
                        </a:rPr>
                        <a:t>4,772,819</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09f9720b7bc73e…c374340e ↗</a:t>
                      </a:r>
                    </a:p>
                  </a:txBody>
                  <a:tcPr marL="91440" marR="91440" marT="45720" marB="45720">
                    <a:solidFill>
                      <a:srgbClr val="F7F5EF"/>
                    </a:solidFill>
                  </a:tcPr>
                </a:tc>
              </a:tr>
              <a:tr h="514350">
                <a:tc>
                  <a:txBody>
                    <a:bodyPr lIns="0" tIns="133350" rIns="76200" bIns="133350"/>
                    <a:lstStyle/>
                    <a:p>
                      <a:r>
                        <a:rPr sz="1500" b="0">
                          <a:solidFill>
                            <a:srgbClr val="22241F"/>
                          </a:solidFill>
                          <a:latin typeface="Helvetica Neue"/>
                          <a:ea typeface="Helvetica Neue"/>
                          <a:cs typeface="Helvetica Neue"/>
                        </a:rPr>
                        <a:t>Deposit 2</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Simulated TRY receipt</a:t>
                      </a:r>
                    </a:p>
                  </a:txBody>
                  <a:tcPr marL="91440" marR="91440" marT="45720" marB="45720">
                    <a:solidFill>
                      <a:srgbClr val="F7F5EF"/>
                    </a:solidFill>
                  </a:tcPr>
                </a:tc>
                <a:tc>
                  <a:txBody>
                    <a:bodyPr lIns="0" tIns="133350" rIns="76200" bIns="133350"/>
                    <a:lstStyle/>
                    <a:p>
                      <a:r>
                        <a:rPr sz="1275" b="0">
                          <a:solidFill>
                            <a:srgbClr val="22241F"/>
                          </a:solidFill>
                          <a:latin typeface="ui-monospace"/>
                          <a:ea typeface="ui-monospace"/>
                          <a:cs typeface="ui-monospace"/>
                        </a:rPr>
                        <a:t>4,772,823</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557e9d617d4521…bc52db3b ↗</a:t>
                      </a:r>
                    </a:p>
                  </a:txBody>
                  <a:tcPr marL="91440" marR="91440" marT="45720" marB="45720">
                    <a:solidFill>
                      <a:srgbClr val="F7F5EF"/>
                    </a:solidFill>
                  </a:tcPr>
                </a:tc>
              </a:tr>
              <a:tr h="514350">
                <a:tc>
                  <a:txBody>
                    <a:bodyPr lIns="0" tIns="133350" rIns="76200" bIns="133350"/>
                    <a:lstStyle/>
                    <a:p>
                      <a:r>
                        <a:rPr sz="1500" b="0">
                          <a:solidFill>
                            <a:srgbClr val="22241F"/>
                          </a:solidFill>
                          <a:latin typeface="Helvetica Neue"/>
                          <a:ea typeface="Helvetica Neue"/>
                          <a:cs typeface="Helvetica Neue"/>
                        </a:rPr>
                        <a:t>Deposit 2</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Settlement · reused grant</a:t>
                      </a:r>
                    </a:p>
                  </a:txBody>
                  <a:tcPr marL="91440" marR="91440" marT="45720" marB="45720">
                    <a:solidFill>
                      <a:srgbClr val="F7F5EF"/>
                    </a:solidFill>
                  </a:tcPr>
                </a:tc>
                <a:tc>
                  <a:txBody>
                    <a:bodyPr lIns="0" tIns="133350" rIns="76200" bIns="133350"/>
                    <a:lstStyle/>
                    <a:p>
                      <a:r>
                        <a:rPr sz="1275" b="0">
                          <a:solidFill>
                            <a:srgbClr val="22241F"/>
                          </a:solidFill>
                          <a:latin typeface="ui-monospace"/>
                          <a:ea typeface="ui-monospace"/>
                          <a:cs typeface="ui-monospace"/>
                        </a:rPr>
                        <a:t>4,772,824</a:t>
                      </a:r>
                    </a:p>
                  </a:txBody>
                  <a:tcPr marL="91440" marR="91440" marT="45720" marB="45720">
                    <a:solidFill>
                      <a:srgbClr val="F7F5EF"/>
                    </a:solidFill>
                  </a:tcPr>
                </a:tc>
                <a:tc>
                  <a:txBody>
                    <a:bodyPr lIns="0" tIns="133350" rIns="76200" bIns="133350"/>
                    <a:lstStyle/>
                    <a:p>
                      <a:r>
                        <a:rPr sz="1500" b="0">
                          <a:solidFill>
                            <a:srgbClr val="22241F"/>
                          </a:solidFill>
                          <a:latin typeface="Helvetica Neue"/>
                          <a:ea typeface="Helvetica Neue"/>
                          <a:cs typeface="Helvetica Neue"/>
                        </a:rPr>
                        <a:t>fd1b82745299a8…b350daa4 ↗</a:t>
                      </a:r>
                    </a:p>
                  </a:txBody>
                  <a:tcPr marL="91440" marR="91440" marT="45720" marB="45720">
                    <a:solidFill>
                      <a:srgbClr val="F7F5EF"/>
                    </a:solidFill>
                  </a:tcPr>
                </a:tc>
              </a:tr>
            </a:tbl>
          </a:graphicData>
        </a:graphic>
      </p:graphicFrame>
    </p:spTree>
    <p:extLst>
      <p:ext uri="{BB962C8B-B14F-4D97-AF65-F5344CB8AC3E}">
        <p14:creationId xmlns:p14="http://schemas.microsoft.com/office/powerpoint/2010/main" val="711010633"/>
      </p:ext>
    </p:extLst>
  </p:cSld>
</p:sld>
</file>

<file path=ppt/slides/slide26.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6574219A-A21E-4FCD-A0F1-7759F88C3566}"/>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589cec4fc5eb44f1"/>
              </a:rPr>
              <a:t>trion</a:t>
            </a:r>
          </a:p>
        </p:txBody>
      </p:sp>
      <p:sp>
        <p:nvSpPr>
          <p:cNvPr id="2" name="text-1">
            <a:extLst xmlns:a="http://schemas.openxmlformats.org/drawingml/2006/main">
              <a:ext uri="{FF2B5EF4-FFF2-40B4-BE49-F238E27FC236}">
                <a16:creationId xmlns:a16="http://schemas.microsoft.com/office/drawing/2014/main" id="{F40F78AF-5478-413B-9E73-B17BAC15ADD3}"/>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515fcb25659c4448"/>
              </a:rPr>
              <a:t>labs</a:t>
            </a:r>
          </a:p>
        </p:txBody>
      </p:sp>
      <p:sp>
        <p:nvSpPr>
          <p:cNvPr id="3" name="text-2">
            <a:extLst xmlns:a="http://schemas.openxmlformats.org/drawingml/2006/main">
              <a:ext uri="{FF2B5EF4-FFF2-40B4-BE49-F238E27FC236}">
                <a16:creationId xmlns:a16="http://schemas.microsoft.com/office/drawing/2014/main" id="{3BD210E3-9615-468F-88F8-24EE707BADED}"/>
              </a:ext>
            </a:extLst>
          </p:cNvPr>
          <p:cNvSpPr>
            <a:spLocks xmlns:a="http://schemas.openxmlformats.org/drawingml/2006/main" noGrp="1"/>
          </p:cNvSpPr>
          <p:nvPr/>
        </p:nvSpPr>
        <p:spPr>
          <a:xfrm xmlns:a="http://schemas.openxmlformats.org/drawingml/2006/main">
            <a:off x="10603855" y="450056"/>
            <a:ext cx="2350145"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TRANSACTION EVIDENCE</a:t>
            </a:r>
          </a:p>
        </p:txBody>
      </p:sp>
      <p:sp>
        <p:nvSpPr>
          <p:cNvPr id="4" name="text-3">
            <a:extLst xmlns:a="http://schemas.openxmlformats.org/drawingml/2006/main">
              <a:ext uri="{FF2B5EF4-FFF2-40B4-BE49-F238E27FC236}">
                <a16:creationId xmlns:a16="http://schemas.microsoft.com/office/drawing/2014/main" id="{61CB1659-4812-4174-99FD-104FBDB5B20D}"/>
              </a:ext>
            </a:extLst>
          </p:cNvPr>
          <p:cNvSpPr>
            <a:spLocks xmlns:a="http://schemas.openxmlformats.org/drawingml/2006/main" noGrp="1"/>
          </p:cNvSpPr>
          <p:nvPr/>
        </p:nvSpPr>
        <p:spPr>
          <a:xfrm xmlns:a="http://schemas.openxmlformats.org/drawingml/2006/main">
            <a:off x="838200" y="1181100"/>
            <a:ext cx="6109990" cy="6739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350" b="0" i="0">
                <a:solidFill>
                  <a:srgbClr val="22241F"/>
                </a:solidFill>
                <a:latin typeface="Helvetica Neue"/>
                <a:ea typeface="Helvetica Neue"/>
                <a:cs typeface="Helvetica Neue"/>
              </a:defRPr>
            </a:pPr>
            <a:r>
              <a:rPr sz="4350" b="0" i="0">
                <a:solidFill>
                  <a:srgbClr val="22241F"/>
                </a:solidFill>
                <a:latin typeface="Helvetica Neue"/>
                <a:ea typeface="Helvetica Neue"/>
                <a:cs typeface="Helvetica Neue"/>
              </a:rPr>
              <a:t>Testnet transaction records</a:t>
            </a:r>
          </a:p>
        </p:txBody>
      </p:sp>
      <p:sp>
        <p:nvSpPr>
          <p:cNvPr id="5" name="text-4">
            <a:extLst xmlns:a="http://schemas.openxmlformats.org/drawingml/2006/main">
              <a:ext uri="{FF2B5EF4-FFF2-40B4-BE49-F238E27FC236}">
                <a16:creationId xmlns:a16="http://schemas.microsoft.com/office/drawing/2014/main" id="{E1A437AB-5426-4393-906E-E189CF5AC4CC}"/>
              </a:ext>
            </a:extLst>
          </p:cNvPr>
          <p:cNvSpPr>
            <a:spLocks xmlns:a="http://schemas.openxmlformats.org/drawingml/2006/main" noGrp="1"/>
          </p:cNvSpPr>
          <p:nvPr/>
        </p:nvSpPr>
        <p:spPr>
          <a:xfrm xmlns:a="http://schemas.openxmlformats.org/drawingml/2006/main">
            <a:off x="838200" y="1788765"/>
            <a:ext cx="4268093" cy="6739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350" b="0" i="0">
                <a:solidFill>
                  <a:srgbClr val="22241F"/>
                </a:solidFill>
                <a:latin typeface="Helvetica Neue"/>
                <a:ea typeface="Helvetica Neue"/>
                <a:cs typeface="Helvetica Neue"/>
              </a:defRPr>
            </a:pPr>
            <a:r>
              <a:rPr sz="4350" b="0" i="0">
                <a:solidFill>
                  <a:srgbClr val="22241F"/>
                </a:solidFill>
                <a:latin typeface="Helvetica Neue"/>
                <a:ea typeface="Helvetica Neue"/>
                <a:cs typeface="Helvetica Neue"/>
              </a:rPr>
              <a:t>for the earlier vault.</a:t>
            </a:r>
          </a:p>
        </p:txBody>
      </p:sp>
      <p:sp>
        <p:nvSpPr>
          <p:cNvPr id="6" name="text-5">
            <a:extLst xmlns:a="http://schemas.openxmlformats.org/drawingml/2006/main">
              <a:ext uri="{FF2B5EF4-FFF2-40B4-BE49-F238E27FC236}">
                <a16:creationId xmlns:a16="http://schemas.microsoft.com/office/drawing/2014/main" id="{79516567-75D5-4B47-AA50-716A683AED2D}"/>
              </a:ext>
            </a:extLst>
          </p:cNvPr>
          <p:cNvSpPr>
            <a:spLocks xmlns:a="http://schemas.openxmlformats.org/drawingml/2006/main" noGrp="1"/>
          </p:cNvSpPr>
          <p:nvPr/>
        </p:nvSpPr>
        <p:spPr>
          <a:xfrm xmlns:a="http://schemas.openxmlformats.org/drawingml/2006/main">
            <a:off x="838200" y="6842820"/>
            <a:ext cx="7128718"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These hashes do not belong to the new SEP/Outer8 deployment. The new deployment needs separate acceptance tests.</a:t>
            </a:r>
          </a:p>
        </p:txBody>
      </p:sp>
      <p:sp>
        <p:nvSpPr>
          <p:cNvPr id="7" name="text-6">
            <a:extLst xmlns:a="http://schemas.openxmlformats.org/drawingml/2006/main">
              <a:ext uri="{FF2B5EF4-FFF2-40B4-BE49-F238E27FC236}">
                <a16:creationId xmlns:a16="http://schemas.microsoft.com/office/drawing/2014/main" id="{53836957-0393-44F1-AF15-16120CDFF2FE}"/>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8" name="text-7">
            <a:extLst xmlns:a="http://schemas.openxmlformats.org/drawingml/2006/main">
              <a:ext uri="{FF2B5EF4-FFF2-40B4-BE49-F238E27FC236}">
                <a16:creationId xmlns:a16="http://schemas.microsoft.com/office/drawing/2014/main" id="{84BD85E2-178F-4A01-B6A9-C55E89DE318D}"/>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9" name="text-8">
            <a:extLst xmlns:a="http://schemas.openxmlformats.org/drawingml/2006/main">
              <a:ext uri="{FF2B5EF4-FFF2-40B4-BE49-F238E27FC236}">
                <a16:creationId xmlns:a16="http://schemas.microsoft.com/office/drawing/2014/main" id="{5904A961-570C-450F-9CD1-4088B9D706CE}"/>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A08 / 09</a:t>
            </a:r>
          </a:p>
        </p:txBody>
      </p:sp>
      <p:graphicFrame>
        <p:nvGraphicFramePr>
          <p:cNvPr id="20" name=""/>
          <p:cNvGraphicFramePr/>
          <p:nvPr/>
        </p:nvGraphicFramePr>
        <p:xfrm>
          <a:off xmlns:a="http://schemas.openxmlformats.org/drawingml/2006/main" x="838200" y="2691705"/>
          <a:ext xmlns:a="http://schemas.openxmlformats.org/drawingml/2006/main" cx="12039600" cy="3857625"/>
        </p:xfrm>
        <a:graphic xmlns:a="http://schemas.openxmlformats.org/drawingml/2006/main">
          <a:graphicData uri="http://schemas.openxmlformats.org/drawingml/2006/table">
            <a:tbl>
              <a:tblPr/>
              <a:tblGrid>
                <a:gridCol w="1805880"/>
                <a:gridCol w="3611761"/>
                <a:gridCol w="2167086"/>
                <a:gridCol w="4454872"/>
              </a:tblGrid>
              <a:tr h="290513">
                <a:tc>
                  <a:txBody>
                    <a:bodyPr lIns="0" tIns="0" rIns="76200" bIns="0"/>
                    <a:lstStyle/>
                    <a:p>
                      <a:r>
                        <a:rPr sz="825" b="0">
                          <a:solidFill>
                            <a:srgbClr val="697065"/>
                          </a:solidFill>
                          <a:latin typeface="ui-monospace"/>
                          <a:ea typeface="ui-monospace"/>
                          <a:cs typeface="ui-monospace"/>
                        </a:rPr>
                        <a:t>Direction</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Action</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Ledger</a:t>
                      </a:r>
                    </a:p>
                  </a:txBody>
                  <a:tcPr marL="91440" marR="91440" marT="45720" marB="45720">
                    <a:solidFill>
                      <a:srgbClr val="F7F5EF"/>
                    </a:solidFill>
                  </a:tcPr>
                </a:tc>
                <a:tc>
                  <a:txBody>
                    <a:bodyPr lIns="0" tIns="0" rIns="76200" bIns="0"/>
                    <a:lstStyle/>
                    <a:p>
                      <a:r>
                        <a:rPr sz="825" b="0">
                          <a:solidFill>
                            <a:srgbClr val="697065"/>
                          </a:solidFill>
                          <a:latin typeface="ui-monospace"/>
                          <a:ea typeface="ui-monospace"/>
                          <a:cs typeface="ui-monospace"/>
                        </a:rPr>
                        <a:t>Testnet transaction</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Deposit</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Proof</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4,767,724</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4a0e7e262c8422…26710d4e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Deposit</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Receipt</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4,767,762</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08c7206344b357…b692ee6f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Deposit</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Settlement</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4,767,765</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b298032e175360…90d9a41e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Withdrawal</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Creation</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4,767,774</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b32540361d119c…fcf269e4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Withdrawal</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Proof + escrow</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4,767,860</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c53b5d37fcb830…52b7b499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Withdrawal</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Payout authorization</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4,767,870</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12e60e19a40bd5…75bc0f98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Withdrawal</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Paid receipt</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4,767,873</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3edc7e13ee419f…f8dffcfc ↗</a:t>
                      </a:r>
                    </a:p>
                  </a:txBody>
                  <a:tcPr marL="91440" marR="91440" marT="45720" marB="45720">
                    <a:solidFill>
                      <a:srgbClr val="F7F5EF"/>
                    </a:solidFill>
                  </a:tcPr>
                </a:tc>
              </a:tr>
              <a:tr h="445294">
                <a:tc>
                  <a:txBody>
                    <a:bodyPr lIns="0" tIns="104775" rIns="76200" bIns="104775"/>
                    <a:lstStyle/>
                    <a:p>
                      <a:r>
                        <a:rPr sz="1425" b="0">
                          <a:solidFill>
                            <a:srgbClr val="22241F"/>
                          </a:solidFill>
                          <a:latin typeface="Helvetica Neue"/>
                          <a:ea typeface="Helvetica Neue"/>
                          <a:cs typeface="Helvetica Neue"/>
                        </a:rPr>
                        <a:t>Withdrawal</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Settlement</a:t>
                      </a:r>
                    </a:p>
                  </a:txBody>
                  <a:tcPr marL="91440" marR="91440" marT="45720" marB="45720">
                    <a:solidFill>
                      <a:srgbClr val="F7F5EF"/>
                    </a:solidFill>
                  </a:tcPr>
                </a:tc>
                <a:tc>
                  <a:txBody>
                    <a:bodyPr lIns="0" tIns="104775" rIns="76200" bIns="104775"/>
                    <a:lstStyle/>
                    <a:p>
                      <a:r>
                        <a:rPr sz="1275" b="0">
                          <a:solidFill>
                            <a:srgbClr val="22241F"/>
                          </a:solidFill>
                          <a:latin typeface="ui-monospace"/>
                          <a:ea typeface="ui-monospace"/>
                          <a:cs typeface="ui-monospace"/>
                        </a:rPr>
                        <a:t>4,767,875</a:t>
                      </a:r>
                    </a:p>
                  </a:txBody>
                  <a:tcPr marL="91440" marR="91440" marT="45720" marB="45720">
                    <a:solidFill>
                      <a:srgbClr val="F7F5EF"/>
                    </a:solidFill>
                  </a:tcPr>
                </a:tc>
                <a:tc>
                  <a:txBody>
                    <a:bodyPr lIns="0" tIns="104775" rIns="76200" bIns="104775"/>
                    <a:lstStyle/>
                    <a:p>
                      <a:r>
                        <a:rPr sz="1425" b="0">
                          <a:solidFill>
                            <a:srgbClr val="22241F"/>
                          </a:solidFill>
                          <a:latin typeface="Helvetica Neue"/>
                          <a:ea typeface="Helvetica Neue"/>
                          <a:cs typeface="Helvetica Neue"/>
                        </a:rPr>
                        <a:t>51ffbb7c5f2077…b45250b1 ↗</a:t>
                      </a:r>
                    </a:p>
                  </a:txBody>
                  <a:tcPr marL="91440" marR="91440" marT="45720" marB="45720">
                    <a:solidFill>
                      <a:srgbClr val="F7F5EF"/>
                    </a:solidFill>
                  </a:tcPr>
                </a:tc>
              </a:tr>
            </a:tbl>
          </a:graphicData>
        </a:graphic>
      </p:graphicFrame>
    </p:spTree>
    <p:extLst>
      <p:ext uri="{BB962C8B-B14F-4D97-AF65-F5344CB8AC3E}">
        <p14:creationId xmlns:p14="http://schemas.microsoft.com/office/powerpoint/2010/main" val="866634179"/>
      </p:ext>
    </p:extLst>
  </p:cSld>
</p:sld>
</file>

<file path=ppt/slides/slide27.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DDFC6472-D04E-474F-9E23-98FEC279652D}"/>
              </a:ext>
            </a:extLst>
          </p:cNvPr>
          <p:cNvSpPr>
            <a:spLocks xmlns:a="http://schemas.openxmlformats.org/drawingml/2006/main" noGrp="1"/>
          </p:cNvSpPr>
          <p:nvPr/>
        </p:nvSpPr>
        <p:spPr>
          <a:xfrm xmlns:a="http://schemas.openxmlformats.org/drawingml/2006/main">
            <a:off x="838200" y="2937272"/>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D0D3C7"/>
            </a:solidFill>
          </a:ln>
        </p:spPr>
      </p:sp>
      <p:sp>
        <p:nvSpPr>
          <p:cNvPr id="2" name="">
            <a:extLst xmlns:a="http://schemas.openxmlformats.org/drawingml/2006/main">
              <a:ext uri="{FF2B5EF4-FFF2-40B4-BE49-F238E27FC236}">
                <a16:creationId xmlns:a16="http://schemas.microsoft.com/office/drawing/2014/main" id="{83435750-CB3B-438B-B254-9C37D828536C}"/>
              </a:ext>
            </a:extLst>
          </p:cNvPr>
          <p:cNvSpPr>
            <a:spLocks xmlns:a="http://schemas.openxmlformats.org/drawingml/2006/main" noGrp="1"/>
          </p:cNvSpPr>
          <p:nvPr/>
        </p:nvSpPr>
        <p:spPr>
          <a:xfrm xmlns:a="http://schemas.openxmlformats.org/drawingml/2006/main">
            <a:off x="4987826" y="2937272"/>
            <a:ext cx="3740200" cy="95"/>
          </a:xfrm>
          <a:custGeom xmlns:a="http://schemas.openxmlformats.org/drawingml/2006/main">
            <a:pathLst>
              <a:path w="3740200" h="95">
                <a:moveTo>
                  <a:pt x="0" y="0"/>
                </a:moveTo>
                <a:lnTo>
                  <a:pt x="3740200" y="0"/>
                </a:lnTo>
              </a:path>
            </a:pathLst>
          </a:custGeom>
          <a:noFill xmlns:a="http://schemas.openxmlformats.org/drawingml/2006/main"/>
          <a:ln xmlns:a="http://schemas.openxmlformats.org/drawingml/2006/main" w="9525">
            <a:solidFill>
              <a:srgbClr val="D0D3C7"/>
            </a:solidFill>
          </a:ln>
        </p:spPr>
      </p:sp>
      <p:sp>
        <p:nvSpPr>
          <p:cNvPr id="3" name="">
            <a:extLst xmlns:a="http://schemas.openxmlformats.org/drawingml/2006/main">
              <a:ext uri="{FF2B5EF4-FFF2-40B4-BE49-F238E27FC236}">
                <a16:creationId xmlns:a16="http://schemas.microsoft.com/office/drawing/2014/main" id="{78300963-1B24-41A3-8950-80313C2B9364}"/>
              </a:ext>
            </a:extLst>
          </p:cNvPr>
          <p:cNvSpPr>
            <a:spLocks xmlns:a="http://schemas.openxmlformats.org/drawingml/2006/main" noGrp="1"/>
          </p:cNvSpPr>
          <p:nvPr/>
        </p:nvSpPr>
        <p:spPr>
          <a:xfrm xmlns:a="http://schemas.openxmlformats.org/drawingml/2006/main">
            <a:off x="9137600" y="2937272"/>
            <a:ext cx="3740051" cy="95"/>
          </a:xfrm>
          <a:custGeom xmlns:a="http://schemas.openxmlformats.org/drawingml/2006/main">
            <a:pathLst>
              <a:path w="3740051" h="95">
                <a:moveTo>
                  <a:pt x="0" y="0"/>
                </a:moveTo>
                <a:lnTo>
                  <a:pt x="3740051" y="0"/>
                </a:lnTo>
              </a:path>
            </a:pathLst>
          </a:custGeom>
          <a:noFill xmlns:a="http://schemas.openxmlformats.org/drawingml/2006/main"/>
          <a:ln xmlns:a="http://schemas.openxmlformats.org/drawingml/2006/main" w="9525">
            <a:solidFill>
              <a:srgbClr val="D0D3C7"/>
            </a:solidFill>
          </a:ln>
        </p:spPr>
      </p:sp>
      <p:sp>
        <p:nvSpPr>
          <p:cNvPr id="4" name="">
            <a:extLst xmlns:a="http://schemas.openxmlformats.org/drawingml/2006/main">
              <a:ext uri="{FF2B5EF4-FFF2-40B4-BE49-F238E27FC236}">
                <a16:creationId xmlns:a16="http://schemas.microsoft.com/office/drawing/2014/main" id="{E8E0C87D-B1F0-4E9C-9D4E-9B5BBA73CF0D}"/>
              </a:ext>
            </a:extLst>
          </p:cNvPr>
          <p:cNvSpPr>
            <a:spLocks xmlns:a="http://schemas.openxmlformats.org/drawingml/2006/main" noGrp="1"/>
          </p:cNvSpPr>
          <p:nvPr/>
        </p:nvSpPr>
        <p:spPr>
          <a:xfrm xmlns:a="http://schemas.openxmlformats.org/drawingml/2006/main">
            <a:off x="838200" y="6247209"/>
            <a:ext cx="1054298" cy="95"/>
          </a:xfrm>
          <a:custGeom xmlns:a="http://schemas.openxmlformats.org/drawingml/2006/main">
            <a:pathLst>
              <a:path w="1054298" h="95">
                <a:moveTo>
                  <a:pt x="0" y="0"/>
                </a:moveTo>
                <a:lnTo>
                  <a:pt x="1054298" y="0"/>
                </a:lnTo>
              </a:path>
            </a:pathLst>
          </a:custGeom>
          <a:noFill xmlns:a="http://schemas.openxmlformats.org/drawingml/2006/main"/>
          <a:ln xmlns:a="http://schemas.openxmlformats.org/drawingml/2006/main" w="9525">
            <a:solidFill>
              <a:srgbClr val="D0D3C7"/>
            </a:solidFill>
          </a:ln>
        </p:spPr>
      </p:sp>
      <p:sp>
        <p:nvSpPr>
          <p:cNvPr id="5" name="">
            <a:extLst xmlns:a="http://schemas.openxmlformats.org/drawingml/2006/main">
              <a:ext uri="{FF2B5EF4-FFF2-40B4-BE49-F238E27FC236}">
                <a16:creationId xmlns:a16="http://schemas.microsoft.com/office/drawing/2014/main" id="{B9481119-D2D3-4513-97D5-3166982984F5}"/>
              </a:ext>
            </a:extLst>
          </p:cNvPr>
          <p:cNvSpPr>
            <a:spLocks xmlns:a="http://schemas.openxmlformats.org/drawingml/2006/main" noGrp="1"/>
          </p:cNvSpPr>
          <p:nvPr/>
        </p:nvSpPr>
        <p:spPr>
          <a:xfrm xmlns:a="http://schemas.openxmlformats.org/drawingml/2006/main">
            <a:off x="2225873" y="6247209"/>
            <a:ext cx="1757363" cy="95"/>
          </a:xfrm>
          <a:custGeom xmlns:a="http://schemas.openxmlformats.org/drawingml/2006/main">
            <a:pathLst>
              <a:path w="1757363" h="95">
                <a:moveTo>
                  <a:pt x="0" y="0"/>
                </a:moveTo>
                <a:lnTo>
                  <a:pt x="1757363" y="0"/>
                </a:lnTo>
              </a:path>
            </a:pathLst>
          </a:custGeom>
          <a:noFill xmlns:a="http://schemas.openxmlformats.org/drawingml/2006/main"/>
          <a:ln xmlns:a="http://schemas.openxmlformats.org/drawingml/2006/main" w="9525">
            <a:solidFill>
              <a:srgbClr val="D0D3C7"/>
            </a:solidFill>
          </a:ln>
        </p:spPr>
      </p:sp>
      <p:sp>
        <p:nvSpPr>
          <p:cNvPr id="6" name="">
            <a:extLst xmlns:a="http://schemas.openxmlformats.org/drawingml/2006/main">
              <a:ext uri="{FF2B5EF4-FFF2-40B4-BE49-F238E27FC236}">
                <a16:creationId xmlns:a16="http://schemas.microsoft.com/office/drawing/2014/main" id="{84CDA1FA-DFA4-4BAD-8291-6DAAB8C4B3DF}"/>
              </a:ext>
            </a:extLst>
          </p:cNvPr>
          <p:cNvSpPr>
            <a:spLocks xmlns:a="http://schemas.openxmlformats.org/drawingml/2006/main" noGrp="1"/>
          </p:cNvSpPr>
          <p:nvPr/>
        </p:nvSpPr>
        <p:spPr>
          <a:xfrm xmlns:a="http://schemas.openxmlformats.org/drawingml/2006/main">
            <a:off x="4316611" y="6247209"/>
            <a:ext cx="2087463" cy="95"/>
          </a:xfrm>
          <a:custGeom xmlns:a="http://schemas.openxmlformats.org/drawingml/2006/main">
            <a:pathLst>
              <a:path w="2087463" h="95">
                <a:moveTo>
                  <a:pt x="0" y="0"/>
                </a:moveTo>
                <a:lnTo>
                  <a:pt x="2087463" y="0"/>
                </a:lnTo>
              </a:path>
            </a:pathLst>
          </a:custGeom>
          <a:noFill xmlns:a="http://schemas.openxmlformats.org/drawingml/2006/main"/>
          <a:ln xmlns:a="http://schemas.openxmlformats.org/drawingml/2006/main" w="9525">
            <a:solidFill>
              <a:srgbClr val="D0D3C7"/>
            </a:solidFill>
          </a:ln>
        </p:spPr>
      </p:sp>
      <p:sp>
        <p:nvSpPr>
          <p:cNvPr id="7" name="text-6">
            <a:extLst xmlns:a="http://schemas.openxmlformats.org/drawingml/2006/main">
              <a:ext uri="{FF2B5EF4-FFF2-40B4-BE49-F238E27FC236}">
                <a16:creationId xmlns:a16="http://schemas.microsoft.com/office/drawing/2014/main" id="{FD42A0F4-DD99-4DA8-B3AA-6DC20C273069}"/>
              </a:ext>
            </a:extLst>
          </p:cNvPr>
          <p:cNvSpPr>
            <a:spLocks xmlns:a="http://schemas.openxmlformats.org/drawingml/2006/main" noGrp="1"/>
          </p:cNvSpPr>
          <p:nvPr/>
        </p:nvSpPr>
        <p:spPr>
          <a:xfrm xmlns:a="http://schemas.openxmlformats.org/drawingml/2006/main">
            <a:off x="838200" y="390525"/>
            <a:ext cx="499765"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1" i="0">
                <a:solidFill>
                  <a:srgbClr val="22241F"/>
                </a:solidFill>
                <a:latin typeface="Helvetica Neue"/>
                <a:ea typeface="Helvetica Neue"/>
                <a:cs typeface="Helvetica Neue"/>
              </a:defRPr>
            </a:pPr>
            <a:r>
              <a:rPr sz="1650" b="1" i="0">
                <a:solidFill>
                  <a:srgbClr val="22241F"/>
                </a:solidFill>
                <a:latin typeface="Helvetica Neue"/>
                <a:ea typeface="Helvetica Neue"/>
                <a:cs typeface="Helvetica Neue"/>
                <a:hlinkClick xmlns:r="http://schemas.openxmlformats.org/officeDocument/2006/relationships" r:id="R06d1b3ed0920433b"/>
              </a:rPr>
              <a:t>trion</a:t>
            </a:r>
          </a:p>
        </p:txBody>
      </p:sp>
      <p:sp>
        <p:nvSpPr>
          <p:cNvPr id="8" name="text-7">
            <a:extLst xmlns:a="http://schemas.openxmlformats.org/drawingml/2006/main">
              <a:ext uri="{FF2B5EF4-FFF2-40B4-BE49-F238E27FC236}">
                <a16:creationId xmlns:a16="http://schemas.microsoft.com/office/drawing/2014/main" id="{C194877D-ADC2-4FE5-B1F1-FE324EF36241}"/>
              </a:ext>
            </a:extLst>
          </p:cNvPr>
          <p:cNvSpPr>
            <a:spLocks xmlns:a="http://schemas.openxmlformats.org/drawingml/2006/main" noGrp="1"/>
          </p:cNvSpPr>
          <p:nvPr/>
        </p:nvSpPr>
        <p:spPr>
          <a:xfrm xmlns:a="http://schemas.openxmlformats.org/drawingml/2006/main">
            <a:off x="1261765" y="390525"/>
            <a:ext cx="433834" cy="2556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650" b="0" i="0">
                <a:solidFill>
                  <a:srgbClr val="22241F"/>
                </a:solidFill>
                <a:latin typeface="Helvetica Neue"/>
                <a:ea typeface="Helvetica Neue"/>
                <a:cs typeface="Helvetica Neue"/>
              </a:defRPr>
            </a:pPr>
            <a:r>
              <a:rPr sz="1650" b="0" i="0">
                <a:solidFill>
                  <a:srgbClr val="22241F"/>
                </a:solidFill>
                <a:latin typeface="Helvetica Neue"/>
                <a:ea typeface="Helvetica Neue"/>
                <a:cs typeface="Helvetica Neue"/>
                <a:hlinkClick xmlns:r="http://schemas.openxmlformats.org/officeDocument/2006/relationships" r:id="Ra301d4ed97bc41e0"/>
              </a:rPr>
              <a:t>labs</a:t>
            </a:r>
          </a:p>
        </p:txBody>
      </p:sp>
      <p:sp>
        <p:nvSpPr>
          <p:cNvPr id="9" name="text-8">
            <a:extLst xmlns:a="http://schemas.openxmlformats.org/drawingml/2006/main">
              <a:ext uri="{FF2B5EF4-FFF2-40B4-BE49-F238E27FC236}">
                <a16:creationId xmlns:a16="http://schemas.microsoft.com/office/drawing/2014/main" id="{7C7FDF49-E47A-4AF2-8788-EA3BB1592159}"/>
              </a:ext>
            </a:extLst>
          </p:cNvPr>
          <p:cNvSpPr>
            <a:spLocks xmlns:a="http://schemas.openxmlformats.org/drawingml/2006/main" noGrp="1"/>
          </p:cNvSpPr>
          <p:nvPr/>
        </p:nvSpPr>
        <p:spPr>
          <a:xfrm xmlns:a="http://schemas.openxmlformats.org/drawingml/2006/main">
            <a:off x="11557397" y="450056"/>
            <a:ext cx="139660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APPENDIX / SOURCES</a:t>
            </a:r>
          </a:p>
        </p:txBody>
      </p:sp>
      <p:sp>
        <p:nvSpPr>
          <p:cNvPr id="10" name="text-9">
            <a:extLst xmlns:a="http://schemas.openxmlformats.org/drawingml/2006/main">
              <a:ext uri="{FF2B5EF4-FFF2-40B4-BE49-F238E27FC236}">
                <a16:creationId xmlns:a16="http://schemas.microsoft.com/office/drawing/2014/main" id="{C68D67DB-3D70-4D85-B1F1-8E21DCD6FF71}"/>
              </a:ext>
            </a:extLst>
          </p:cNvPr>
          <p:cNvSpPr>
            <a:spLocks xmlns:a="http://schemas.openxmlformats.org/drawingml/2006/main" noGrp="1"/>
          </p:cNvSpPr>
          <p:nvPr/>
        </p:nvSpPr>
        <p:spPr>
          <a:xfrm xmlns:a="http://schemas.openxmlformats.org/drawingml/2006/main">
            <a:off x="838200" y="1181100"/>
            <a:ext cx="3129260"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Sources and</a:t>
            </a:r>
          </a:p>
        </p:txBody>
      </p:sp>
      <p:sp>
        <p:nvSpPr>
          <p:cNvPr id="11" name="text-10">
            <a:extLst xmlns:a="http://schemas.openxmlformats.org/drawingml/2006/main">
              <a:ext uri="{FF2B5EF4-FFF2-40B4-BE49-F238E27FC236}">
                <a16:creationId xmlns:a16="http://schemas.microsoft.com/office/drawing/2014/main" id="{F5DE087D-5A6E-435B-A894-FC50670D9AA4}"/>
              </a:ext>
            </a:extLst>
          </p:cNvPr>
          <p:cNvSpPr>
            <a:spLocks xmlns:a="http://schemas.openxmlformats.org/drawingml/2006/main" noGrp="1"/>
          </p:cNvSpPr>
          <p:nvPr/>
        </p:nvSpPr>
        <p:spPr>
          <a:xfrm xmlns:a="http://schemas.openxmlformats.org/drawingml/2006/main">
            <a:off x="838200" y="1830586"/>
            <a:ext cx="6277868" cy="7204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4650" b="0" i="0">
                <a:solidFill>
                  <a:srgbClr val="22241F"/>
                </a:solidFill>
                <a:latin typeface="Helvetica Neue"/>
                <a:ea typeface="Helvetica Neue"/>
                <a:cs typeface="Helvetica Neue"/>
              </a:defRPr>
            </a:pPr>
            <a:r>
              <a:rPr sz="4650" b="0" i="0">
                <a:solidFill>
                  <a:srgbClr val="22241F"/>
                </a:solidFill>
                <a:latin typeface="Helvetica Neue"/>
                <a:ea typeface="Helvetica Neue"/>
                <a:cs typeface="Helvetica Neue"/>
              </a:rPr>
              <a:t>open-source provenance.</a:t>
            </a:r>
          </a:p>
        </p:txBody>
      </p:sp>
      <p:sp>
        <p:nvSpPr>
          <p:cNvPr id="12" name="text-11">
            <a:extLst xmlns:a="http://schemas.openxmlformats.org/drawingml/2006/main">
              <a:ext uri="{FF2B5EF4-FFF2-40B4-BE49-F238E27FC236}">
                <a16:creationId xmlns:a16="http://schemas.microsoft.com/office/drawing/2014/main" id="{E4188D30-A5D7-4276-80D1-D0E31207337B}"/>
              </a:ext>
            </a:extLst>
          </p:cNvPr>
          <p:cNvSpPr>
            <a:spLocks xmlns:a="http://schemas.openxmlformats.org/drawingml/2006/main" noGrp="1"/>
          </p:cNvSpPr>
          <p:nvPr/>
        </p:nvSpPr>
        <p:spPr>
          <a:xfrm xmlns:a="http://schemas.openxmlformats.org/drawingml/2006/main">
            <a:off x="838200" y="3775472"/>
            <a:ext cx="2628751"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Source foundations</a:t>
            </a:r>
          </a:p>
        </p:txBody>
      </p:sp>
      <p:sp>
        <p:nvSpPr>
          <p:cNvPr id="13" name="text-12">
            <a:extLst xmlns:a="http://schemas.openxmlformats.org/drawingml/2006/main">
              <a:ext uri="{FF2B5EF4-FFF2-40B4-BE49-F238E27FC236}">
                <a16:creationId xmlns:a16="http://schemas.microsoft.com/office/drawing/2014/main" id="{10F8CC35-9179-49B8-954E-A0C430CB151F}"/>
              </a:ext>
            </a:extLst>
          </p:cNvPr>
          <p:cNvSpPr>
            <a:spLocks xmlns:a="http://schemas.openxmlformats.org/drawingml/2006/main" noGrp="1"/>
          </p:cNvSpPr>
          <p:nvPr/>
        </p:nvSpPr>
        <p:spPr>
          <a:xfrm xmlns:a="http://schemas.openxmlformats.org/drawingml/2006/main">
            <a:off x="838200" y="4320183"/>
            <a:ext cx="3652838"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Kaan’s TR Mock Anchor, ZKPassport</a:t>
            </a:r>
          </a:p>
        </p:txBody>
      </p:sp>
      <p:sp>
        <p:nvSpPr>
          <p:cNvPr id="14" name="text-13">
            <a:extLst xmlns:a="http://schemas.openxmlformats.org/drawingml/2006/main">
              <a:ext uri="{FF2B5EF4-FFF2-40B4-BE49-F238E27FC236}">
                <a16:creationId xmlns:a16="http://schemas.microsoft.com/office/drawing/2014/main" id="{5326CF20-363D-4850-A691-BDB69BAD9C06}"/>
              </a:ext>
            </a:extLst>
          </p:cNvPr>
          <p:cNvSpPr>
            <a:spLocks xmlns:a="http://schemas.openxmlformats.org/drawingml/2006/main" noGrp="1"/>
          </p:cNvSpPr>
          <p:nvPr/>
        </p:nvSpPr>
        <p:spPr>
          <a:xfrm xmlns:a="http://schemas.openxmlformats.org/drawingml/2006/main">
            <a:off x="838200" y="4640014"/>
            <a:ext cx="316289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proofs, and open-source verifier</a:t>
            </a:r>
          </a:p>
        </p:txBody>
      </p:sp>
      <p:sp>
        <p:nvSpPr>
          <p:cNvPr id="15" name="text-14">
            <a:extLst xmlns:a="http://schemas.openxmlformats.org/drawingml/2006/main">
              <a:ext uri="{FF2B5EF4-FFF2-40B4-BE49-F238E27FC236}">
                <a16:creationId xmlns:a16="http://schemas.microsoft.com/office/drawing/2014/main" id="{B5D8C0FA-9BBF-4D6A-84D3-0BD5703E177D}"/>
              </a:ext>
            </a:extLst>
          </p:cNvPr>
          <p:cNvSpPr>
            <a:spLocks xmlns:a="http://schemas.openxmlformats.org/drawingml/2006/main" noGrp="1"/>
          </p:cNvSpPr>
          <p:nvPr/>
        </p:nvSpPr>
        <p:spPr>
          <a:xfrm xmlns:a="http://schemas.openxmlformats.org/drawingml/2006/main">
            <a:off x="838200" y="4959846"/>
            <a:ext cx="1276499"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foundations.</a:t>
            </a:r>
          </a:p>
        </p:txBody>
      </p:sp>
      <p:sp>
        <p:nvSpPr>
          <p:cNvPr id="16" name="text-15">
            <a:extLst xmlns:a="http://schemas.openxmlformats.org/drawingml/2006/main">
              <a:ext uri="{FF2B5EF4-FFF2-40B4-BE49-F238E27FC236}">
                <a16:creationId xmlns:a16="http://schemas.microsoft.com/office/drawing/2014/main" id="{6EFF71DE-2BA1-4416-8F0C-EEFF81452531}"/>
              </a:ext>
            </a:extLst>
          </p:cNvPr>
          <p:cNvSpPr>
            <a:spLocks xmlns:a="http://schemas.openxmlformats.org/drawingml/2006/main" noGrp="1"/>
          </p:cNvSpPr>
          <p:nvPr/>
        </p:nvSpPr>
        <p:spPr>
          <a:xfrm xmlns:a="http://schemas.openxmlformats.org/drawingml/2006/main">
            <a:off x="4987826" y="3775472"/>
            <a:ext cx="3079105"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Trion Labs contribution</a:t>
            </a:r>
          </a:p>
        </p:txBody>
      </p:sp>
      <p:sp>
        <p:nvSpPr>
          <p:cNvPr id="17" name="text-16">
            <a:extLst xmlns:a="http://schemas.openxmlformats.org/drawingml/2006/main">
              <a:ext uri="{FF2B5EF4-FFF2-40B4-BE49-F238E27FC236}">
                <a16:creationId xmlns:a16="http://schemas.microsoft.com/office/drawing/2014/main" id="{C81790F7-E7C2-4290-B3C2-07989A36A989}"/>
              </a:ext>
            </a:extLst>
          </p:cNvPr>
          <p:cNvSpPr>
            <a:spLocks xmlns:a="http://schemas.openxmlformats.org/drawingml/2006/main" noGrp="1"/>
          </p:cNvSpPr>
          <p:nvPr/>
        </p:nvSpPr>
        <p:spPr>
          <a:xfrm xmlns:a="http://schemas.openxmlformats.org/drawingml/2006/main">
            <a:off x="4987826" y="4320183"/>
            <a:ext cx="3651052"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Supported profile adaptations, native</a:t>
            </a:r>
          </a:p>
        </p:txBody>
      </p:sp>
      <p:sp>
        <p:nvSpPr>
          <p:cNvPr id="18" name="text-17">
            <a:extLst xmlns:a="http://schemas.openxmlformats.org/drawingml/2006/main">
              <a:ext uri="{FF2B5EF4-FFF2-40B4-BE49-F238E27FC236}">
                <a16:creationId xmlns:a16="http://schemas.microsoft.com/office/drawing/2014/main" id="{2EDAD64C-E51A-4D20-9E35-C86B5C79FEB9}"/>
              </a:ext>
            </a:extLst>
          </p:cNvPr>
          <p:cNvSpPr>
            <a:spLocks xmlns:a="http://schemas.openxmlformats.org/drawingml/2006/main" noGrp="1"/>
          </p:cNvSpPr>
          <p:nvPr/>
        </p:nvSpPr>
        <p:spPr>
          <a:xfrm xmlns:a="http://schemas.openxmlformats.org/drawingml/2006/main">
            <a:off x="4987826" y="4640014"/>
            <a:ext cx="3711178"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verification, policy checks, and Stellar</a:t>
            </a:r>
          </a:p>
        </p:txBody>
      </p:sp>
      <p:sp>
        <p:nvSpPr>
          <p:cNvPr id="19" name="text-18">
            <a:extLst xmlns:a="http://schemas.openxmlformats.org/drawingml/2006/main">
              <a:ext uri="{FF2B5EF4-FFF2-40B4-BE49-F238E27FC236}">
                <a16:creationId xmlns:a16="http://schemas.microsoft.com/office/drawing/2014/main" id="{26C0CACF-CEDA-4F3A-B8BC-1741ED089FE1}"/>
              </a:ext>
            </a:extLst>
          </p:cNvPr>
          <p:cNvSpPr>
            <a:spLocks xmlns:a="http://schemas.openxmlformats.org/drawingml/2006/main" noGrp="1"/>
          </p:cNvSpPr>
          <p:nvPr/>
        </p:nvSpPr>
        <p:spPr>
          <a:xfrm xmlns:a="http://schemas.openxmlformats.org/drawingml/2006/main">
            <a:off x="4987826" y="4959846"/>
            <a:ext cx="2277666"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application integration.</a:t>
            </a:r>
          </a:p>
        </p:txBody>
      </p:sp>
      <p:sp>
        <p:nvSpPr>
          <p:cNvPr id="20" name="text-19">
            <a:extLst xmlns:a="http://schemas.openxmlformats.org/drawingml/2006/main">
              <a:ext uri="{FF2B5EF4-FFF2-40B4-BE49-F238E27FC236}">
                <a16:creationId xmlns:a16="http://schemas.microsoft.com/office/drawing/2014/main" id="{05FD7E8B-4B0B-47E3-8E8A-34A0438F8997}"/>
              </a:ext>
            </a:extLst>
          </p:cNvPr>
          <p:cNvSpPr>
            <a:spLocks xmlns:a="http://schemas.openxmlformats.org/drawingml/2006/main" noGrp="1"/>
          </p:cNvSpPr>
          <p:nvPr/>
        </p:nvSpPr>
        <p:spPr>
          <a:xfrm xmlns:a="http://schemas.openxmlformats.org/drawingml/2006/main">
            <a:off x="9137600" y="3775472"/>
            <a:ext cx="1949351" cy="3602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2325" b="0" i="0">
                <a:solidFill>
                  <a:srgbClr val="22241F"/>
                </a:solidFill>
                <a:latin typeface="Helvetica Neue"/>
                <a:ea typeface="Helvetica Neue"/>
                <a:cs typeface="Helvetica Neue"/>
              </a:defRPr>
            </a:pPr>
            <a:r>
              <a:rPr sz="2325" b="0" i="0">
                <a:solidFill>
                  <a:srgbClr val="22241F"/>
                </a:solidFill>
                <a:latin typeface="Helvetica Neue"/>
                <a:ea typeface="Helvetica Neue"/>
                <a:cs typeface="Helvetica Neue"/>
              </a:rPr>
              <a:t>Review record</a:t>
            </a:r>
          </a:p>
        </p:txBody>
      </p:sp>
      <p:sp>
        <p:nvSpPr>
          <p:cNvPr id="21" name="text-20">
            <a:extLst xmlns:a="http://schemas.openxmlformats.org/drawingml/2006/main">
              <a:ext uri="{FF2B5EF4-FFF2-40B4-BE49-F238E27FC236}">
                <a16:creationId xmlns:a16="http://schemas.microsoft.com/office/drawing/2014/main" id="{F3D96FC9-6AEF-4280-8101-F855C502521C}"/>
              </a:ext>
            </a:extLst>
          </p:cNvPr>
          <p:cNvSpPr>
            <a:spLocks xmlns:a="http://schemas.openxmlformats.org/drawingml/2006/main" noGrp="1"/>
          </p:cNvSpPr>
          <p:nvPr/>
        </p:nvSpPr>
        <p:spPr>
          <a:xfrm xmlns:a="http://schemas.openxmlformats.org/drawingml/2006/main">
            <a:off x="9137600" y="4320183"/>
            <a:ext cx="1878360"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Handoff: 8db2c48.</a:t>
            </a:r>
          </a:p>
        </p:txBody>
      </p:sp>
      <p:sp>
        <p:nvSpPr>
          <p:cNvPr id="22" name="text-21">
            <a:extLst xmlns:a="http://schemas.openxmlformats.org/drawingml/2006/main">
              <a:ext uri="{FF2B5EF4-FFF2-40B4-BE49-F238E27FC236}">
                <a16:creationId xmlns:a16="http://schemas.microsoft.com/office/drawing/2014/main" id="{DA105B70-2938-4572-AB97-6A494146FF4C}"/>
              </a:ext>
            </a:extLst>
          </p:cNvPr>
          <p:cNvSpPr>
            <a:spLocks xmlns:a="http://schemas.openxmlformats.org/drawingml/2006/main" noGrp="1"/>
          </p:cNvSpPr>
          <p:nvPr/>
        </p:nvSpPr>
        <p:spPr>
          <a:xfrm xmlns:a="http://schemas.openxmlformats.org/drawingml/2006/main">
            <a:off x="9137600" y="4640014"/>
            <a:ext cx="3763119"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Earlier transaction evidence: 389ed8c.</a:t>
            </a:r>
          </a:p>
        </p:txBody>
      </p:sp>
      <p:sp>
        <p:nvSpPr>
          <p:cNvPr id="23" name="text-22">
            <a:extLst xmlns:a="http://schemas.openxmlformats.org/drawingml/2006/main">
              <a:ext uri="{FF2B5EF4-FFF2-40B4-BE49-F238E27FC236}">
                <a16:creationId xmlns:a16="http://schemas.microsoft.com/office/drawing/2014/main" id="{9461C22C-A741-4CFF-86C4-8F7B442858B1}"/>
              </a:ext>
            </a:extLst>
          </p:cNvPr>
          <p:cNvSpPr>
            <a:spLocks xmlns:a="http://schemas.openxmlformats.org/drawingml/2006/main" noGrp="1"/>
          </p:cNvSpPr>
          <p:nvPr/>
        </p:nvSpPr>
        <p:spPr>
          <a:xfrm xmlns:a="http://schemas.openxmlformats.org/drawingml/2006/main">
            <a:off x="9137600" y="4959846"/>
            <a:ext cx="3002161"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Self: reference for the problem</a:t>
            </a:r>
          </a:p>
        </p:txBody>
      </p:sp>
      <p:sp>
        <p:nvSpPr>
          <p:cNvPr id="24" name="text-23">
            <a:extLst xmlns:a="http://schemas.openxmlformats.org/drawingml/2006/main">
              <a:ext uri="{FF2B5EF4-FFF2-40B4-BE49-F238E27FC236}">
                <a16:creationId xmlns:a16="http://schemas.microsoft.com/office/drawing/2014/main" id="{02D85616-2B4D-4E50-AAF0-B5E8CBA615D5}"/>
              </a:ext>
            </a:extLst>
          </p:cNvPr>
          <p:cNvSpPr>
            <a:spLocks xmlns:a="http://schemas.openxmlformats.org/drawingml/2006/main" noGrp="1"/>
          </p:cNvSpPr>
          <p:nvPr/>
        </p:nvSpPr>
        <p:spPr>
          <a:xfrm xmlns:a="http://schemas.openxmlformats.org/drawingml/2006/main">
            <a:off x="9137600" y="5279678"/>
            <a:ext cx="864245" cy="267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725" b="0" i="0">
                <a:solidFill>
                  <a:srgbClr val="697065"/>
                </a:solidFill>
                <a:latin typeface="Helvetica Neue"/>
                <a:ea typeface="Helvetica Neue"/>
                <a:cs typeface="Helvetica Neue"/>
              </a:defRPr>
            </a:pPr>
            <a:r>
              <a:rPr sz="1725" b="0" i="0">
                <a:solidFill>
                  <a:srgbClr val="697065"/>
                </a:solidFill>
                <a:latin typeface="Helvetica Neue"/>
                <a:ea typeface="Helvetica Neue"/>
                <a:cs typeface="Helvetica Neue"/>
              </a:rPr>
              <a:t>framing.</a:t>
            </a:r>
          </a:p>
        </p:txBody>
      </p:sp>
      <p:sp>
        <p:nvSpPr>
          <p:cNvPr id="25" name="text-24">
            <a:extLst xmlns:a="http://schemas.openxmlformats.org/drawingml/2006/main">
              <a:ext uri="{FF2B5EF4-FFF2-40B4-BE49-F238E27FC236}">
                <a16:creationId xmlns:a16="http://schemas.microsoft.com/office/drawing/2014/main" id="{300A5ED4-3417-453B-8714-7E460D1F399D}"/>
              </a:ext>
            </a:extLst>
          </p:cNvPr>
          <p:cNvSpPr>
            <a:spLocks xmlns:a="http://schemas.openxmlformats.org/drawingml/2006/main" noGrp="1"/>
          </p:cNvSpPr>
          <p:nvPr/>
        </p:nvSpPr>
        <p:spPr>
          <a:xfrm xmlns:a="http://schemas.openxmlformats.org/drawingml/2006/main">
            <a:off x="895350" y="5999559"/>
            <a:ext cx="1016198"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rPr>
              <a:t>All sources ↗</a:t>
            </a:r>
          </a:p>
        </p:txBody>
      </p:sp>
      <p:sp>
        <p:nvSpPr>
          <p:cNvPr id="26" name="text-25">
            <a:extLst xmlns:a="http://schemas.openxmlformats.org/drawingml/2006/main">
              <a:ext uri="{FF2B5EF4-FFF2-40B4-BE49-F238E27FC236}">
                <a16:creationId xmlns:a16="http://schemas.microsoft.com/office/drawing/2014/main" id="{C415E103-FF17-4DEC-A222-5C92856061A4}"/>
              </a:ext>
            </a:extLst>
          </p:cNvPr>
          <p:cNvSpPr>
            <a:spLocks xmlns:a="http://schemas.openxmlformats.org/drawingml/2006/main" noGrp="1"/>
          </p:cNvSpPr>
          <p:nvPr/>
        </p:nvSpPr>
        <p:spPr>
          <a:xfrm xmlns:a="http://schemas.openxmlformats.org/drawingml/2006/main">
            <a:off x="2283023" y="5999559"/>
            <a:ext cx="1719263"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rPr>
              <a:t>Mermaid architecture ↗</a:t>
            </a:r>
          </a:p>
        </p:txBody>
      </p:sp>
      <p:sp>
        <p:nvSpPr>
          <p:cNvPr id="27" name="text-26">
            <a:extLst xmlns:a="http://schemas.openxmlformats.org/drawingml/2006/main">
              <a:ext uri="{FF2B5EF4-FFF2-40B4-BE49-F238E27FC236}">
                <a16:creationId xmlns:a16="http://schemas.microsoft.com/office/drawing/2014/main" id="{A825BCE4-1C34-4545-BBF7-4FA3AA3307A3}"/>
              </a:ext>
            </a:extLst>
          </p:cNvPr>
          <p:cNvSpPr>
            <a:spLocks xmlns:a="http://schemas.openxmlformats.org/drawingml/2006/main" noGrp="1"/>
          </p:cNvSpPr>
          <p:nvPr/>
        </p:nvSpPr>
        <p:spPr>
          <a:xfrm xmlns:a="http://schemas.openxmlformats.org/drawingml/2006/main">
            <a:off x="4373761" y="5999559"/>
            <a:ext cx="2049363" cy="1859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200" b="0" i="0">
                <a:solidFill>
                  <a:srgbClr val="22241F"/>
                </a:solidFill>
                <a:latin typeface="Helvetica Neue"/>
                <a:ea typeface="Helvetica Neue"/>
                <a:cs typeface="Helvetica Neue"/>
              </a:defRPr>
            </a:pPr>
            <a:r>
              <a:rPr sz="1200" b="0" i="0">
                <a:solidFill>
                  <a:srgbClr val="22241F"/>
                </a:solidFill>
                <a:latin typeface="Helvetica Neue"/>
                <a:ea typeface="Helvetica Neue"/>
                <a:cs typeface="Helvetica Neue"/>
              </a:rPr>
              <a:t>Pre-presentation checklist ↗</a:t>
            </a:r>
          </a:p>
        </p:txBody>
      </p:sp>
      <p:sp>
        <p:nvSpPr>
          <p:cNvPr id="28" name="text-27">
            <a:extLst xmlns:a="http://schemas.openxmlformats.org/drawingml/2006/main">
              <a:ext uri="{FF2B5EF4-FFF2-40B4-BE49-F238E27FC236}">
                <a16:creationId xmlns:a16="http://schemas.microsoft.com/office/drawing/2014/main" id="{2A3671AF-150E-43A3-8665-299D4ADD9604}"/>
              </a:ext>
            </a:extLst>
          </p:cNvPr>
          <p:cNvSpPr>
            <a:spLocks xmlns:a="http://schemas.openxmlformats.org/drawingml/2006/main" noGrp="1"/>
          </p:cNvSpPr>
          <p:nvPr/>
        </p:nvSpPr>
        <p:spPr>
          <a:xfrm xmlns:a="http://schemas.openxmlformats.org/drawingml/2006/main">
            <a:off x="838200" y="6842820"/>
            <a:ext cx="5446365" cy="16268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1050" b="0" i="0">
                <a:solidFill>
                  <a:srgbClr val="697065"/>
                </a:solidFill>
                <a:latin typeface="Helvetica Neue"/>
                <a:ea typeface="Helvetica Neue"/>
                <a:cs typeface="Helvetica Neue"/>
              </a:defRPr>
            </a:pPr>
            <a:r>
              <a:rPr sz="1050" b="0" i="0">
                <a:solidFill>
                  <a:srgbClr val="697065"/>
                </a:solidFill>
                <a:latin typeface="Helvetica Neue"/>
                <a:ea typeface="Helvetica Neue"/>
                <a:cs typeface="Helvetica Neue"/>
              </a:rPr>
              <a:t>Single HTML file · embedded organizer logo · inline SVG icons · no external fonts or libraries.</a:t>
            </a:r>
          </a:p>
        </p:txBody>
      </p:sp>
      <p:sp>
        <p:nvSpPr>
          <p:cNvPr id="29" name="text-28">
            <a:extLst xmlns:a="http://schemas.openxmlformats.org/drawingml/2006/main">
              <a:ext uri="{FF2B5EF4-FFF2-40B4-BE49-F238E27FC236}">
                <a16:creationId xmlns:a16="http://schemas.microsoft.com/office/drawing/2014/main" id="{4E245E63-C796-480A-877C-F85B7411054D}"/>
              </a:ext>
            </a:extLst>
          </p:cNvPr>
          <p:cNvSpPr>
            <a:spLocks xmlns:a="http://schemas.openxmlformats.org/drawingml/2006/main" noGrp="1"/>
          </p:cNvSpPr>
          <p:nvPr/>
        </p:nvSpPr>
        <p:spPr>
          <a:xfrm xmlns:a="http://schemas.openxmlformats.org/drawingml/2006/main">
            <a:off x="838200" y="7258050"/>
            <a:ext cx="1019473"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STELLAR / SCALE</a:t>
            </a:r>
          </a:p>
        </p:txBody>
      </p:sp>
      <p:sp>
        <p:nvSpPr>
          <p:cNvPr id="30" name="text-29">
            <a:extLst xmlns:a="http://schemas.openxmlformats.org/drawingml/2006/main">
              <a:ext uri="{FF2B5EF4-FFF2-40B4-BE49-F238E27FC236}">
                <a16:creationId xmlns:a16="http://schemas.microsoft.com/office/drawing/2014/main" id="{05CEB9F8-E111-4B12-B2B7-73E854BD4F2D}"/>
              </a:ext>
            </a:extLst>
          </p:cNvPr>
          <p:cNvSpPr>
            <a:spLocks xmlns:a="http://schemas.openxmlformats.org/drawingml/2006/main" noGrp="1"/>
          </p:cNvSpPr>
          <p:nvPr/>
        </p:nvSpPr>
        <p:spPr>
          <a:xfrm xmlns:a="http://schemas.openxmlformats.org/drawingml/2006/main">
            <a:off x="1905298" y="7258050"/>
            <a:ext cx="642342"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Sources ↗</a:t>
            </a:r>
          </a:p>
        </p:txBody>
      </p:sp>
      <p:sp>
        <p:nvSpPr>
          <p:cNvPr id="31" name="text-30">
            <a:extLst xmlns:a="http://schemas.openxmlformats.org/drawingml/2006/main">
              <a:ext uri="{FF2B5EF4-FFF2-40B4-BE49-F238E27FC236}">
                <a16:creationId xmlns:a16="http://schemas.microsoft.com/office/drawing/2014/main" id="{B68E4763-3BC9-4CA9-8FB9-487F330D7A23}"/>
              </a:ext>
            </a:extLst>
          </p:cNvPr>
          <p:cNvSpPr>
            <a:spLocks xmlns:a="http://schemas.openxmlformats.org/drawingml/2006/main" noGrp="1"/>
          </p:cNvSpPr>
          <p:nvPr/>
        </p:nvSpPr>
        <p:spPr>
          <a:xfrm xmlns:a="http://schemas.openxmlformats.org/drawingml/2006/main">
            <a:off x="12344251" y="7258050"/>
            <a:ext cx="609749" cy="127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defRPr sz="825" b="0" i="0">
                <a:solidFill>
                  <a:srgbClr val="697065"/>
                </a:solidFill>
                <a:latin typeface="ui-monospace"/>
                <a:ea typeface="ui-monospace"/>
                <a:cs typeface="ui-monospace"/>
              </a:defRPr>
            </a:pPr>
            <a:r>
              <a:rPr sz="825" b="0" i="0">
                <a:solidFill>
                  <a:srgbClr val="697065"/>
                </a:solidFill>
                <a:latin typeface="ui-monospace"/>
                <a:ea typeface="ui-monospace"/>
                <a:cs typeface="ui-monospace"/>
              </a:rPr>
              <a:t>A09 / 09</a:t>
            </a:r>
          </a:p>
        </p:txBody>
      </p:sp>
      <p:pic>
        <p:nvPicPr>
          <p:cNvPr id="66" name=""/>
          <p:cNvPicPr>
            <a:picLocks xmlns:a="http://schemas.openxmlformats.org/drawingml/2006/main" noChangeAspect="1"/>
          </p:cNvPicPr>
          <p:nvPr/>
        </p:nvPicPr>
        <p:blipFill>
          <a:blip xmlns:r="http://schemas.openxmlformats.org/officeDocument/2006/relationships" xmlns:a="http://schemas.openxmlformats.org/drawingml/2006/main" r:embed="Rcd326e975db4452a"/>
          <a:stretch xmlns:a="http://schemas.openxmlformats.org/drawingml/2006/main"/>
        </p:blipFill>
        <p:spPr>
          <a:xfrm xmlns:a="http://schemas.openxmlformats.org/drawingml/2006/main">
            <a:off x="842840" y="3175397"/>
            <a:ext cx="352669" cy="361950"/>
          </a:xfrm>
          <a:prstGeom xmlns:a="http://schemas.openxmlformats.org/drawingml/2006/main" prst="rect">
            <a:avLst/>
          </a:prstGeom>
        </p:spPr>
      </p:pic>
      <p:pic>
        <p:nvPicPr>
          <p:cNvPr id="67" name=""/>
          <p:cNvPicPr>
            <a:picLocks xmlns:a="http://schemas.openxmlformats.org/drawingml/2006/main" noChangeAspect="1"/>
          </p:cNvPicPr>
          <p:nvPr/>
        </p:nvPicPr>
        <p:blipFill>
          <a:blip xmlns:r="http://schemas.openxmlformats.org/officeDocument/2006/relationships" xmlns:a="http://schemas.openxmlformats.org/drawingml/2006/main" r:embed="R98b964b927784e2e"/>
          <a:stretch xmlns:a="http://schemas.openxmlformats.org/drawingml/2006/main"/>
        </p:blipFill>
        <p:spPr>
          <a:xfrm xmlns:a="http://schemas.openxmlformats.org/drawingml/2006/main">
            <a:off x="4987826" y="3175397"/>
            <a:ext cx="361950" cy="361950"/>
          </a:xfrm>
          <a:prstGeom xmlns:a="http://schemas.openxmlformats.org/drawingml/2006/main" prst="rect">
            <a:avLst/>
          </a:prstGeom>
        </p:spPr>
      </p:pic>
      <p:pic>
        <p:nvPicPr>
          <p:cNvPr id="68" name=""/>
          <p:cNvPicPr>
            <a:picLocks xmlns:a="http://schemas.openxmlformats.org/drawingml/2006/main" noChangeAspect="1"/>
          </p:cNvPicPr>
          <p:nvPr/>
        </p:nvPicPr>
        <p:blipFill>
          <a:blip xmlns:r="http://schemas.openxmlformats.org/officeDocument/2006/relationships" xmlns:a="http://schemas.openxmlformats.org/drawingml/2006/main" r:embed="R88430cea6d4240b9"/>
          <a:stretch xmlns:a="http://schemas.openxmlformats.org/drawingml/2006/main"/>
        </p:blipFill>
        <p:spPr>
          <a:xfrm xmlns:a="http://schemas.openxmlformats.org/drawingml/2006/main">
            <a:off x="9137600" y="3175397"/>
            <a:ext cx="361950" cy="361950"/>
          </a:xfrm>
          <a:prstGeom xmlns:a="http://schemas.openxmlformats.org/drawingml/2006/main" prst="rect">
            <a:avLst/>
          </a:prstGeom>
        </p:spPr>
      </p:pic>
    </p:spTree>
    <p:extLst>
      <p:ext uri="{BB962C8B-B14F-4D97-AF65-F5344CB8AC3E}">
        <p14:creationId xmlns:p14="http://schemas.microsoft.com/office/powerpoint/2010/main" val="170684671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2026-09-20T08:22:58.3810000Z</dcterms:created>
  <dcterms:modified xsi:type="dcterms:W3CDTF">2026-09-20T08:22:58.3810000Z</dcterms:modified>
</coreProperties>
</file>